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0"/>
  </p:notesMasterIdLst>
  <p:sldIdLst>
    <p:sldId id="298" r:id="rId2"/>
    <p:sldId id="302" r:id="rId3"/>
    <p:sldId id="301" r:id="rId4"/>
    <p:sldId id="304" r:id="rId5"/>
    <p:sldId id="315" r:id="rId6"/>
    <p:sldId id="305" r:id="rId7"/>
    <p:sldId id="308" r:id="rId8"/>
    <p:sldId id="309" r:id="rId9"/>
    <p:sldId id="307" r:id="rId10"/>
    <p:sldId id="311" r:id="rId11"/>
    <p:sldId id="310" r:id="rId12"/>
    <p:sldId id="319" r:id="rId13"/>
    <p:sldId id="321" r:id="rId14"/>
    <p:sldId id="322" r:id="rId15"/>
    <p:sldId id="314" r:id="rId16"/>
    <p:sldId id="316" r:id="rId17"/>
    <p:sldId id="320" r:id="rId18"/>
    <p:sldId id="32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5EB3E2-CB24-407A-A627-F962077D1E4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D75D70-303A-43FB-89E4-C53E3715D207}">
      <dgm:prSet/>
      <dgm:spPr/>
      <dgm:t>
        <a:bodyPr/>
        <a:lstStyle/>
        <a:p>
          <a:r>
            <a:rPr lang="ru-RU" dirty="0" err="1"/>
            <a:t>Директивата</a:t>
          </a:r>
          <a:r>
            <a:rPr lang="ru-RU" dirty="0"/>
            <a:t> </a:t>
          </a:r>
          <a:r>
            <a:rPr lang="ru-RU" dirty="0" err="1"/>
            <a:t>регламентира</a:t>
          </a:r>
          <a:r>
            <a:rPr lang="ru-RU" dirty="0"/>
            <a:t> </a:t>
          </a:r>
          <a:r>
            <a:rPr lang="ru-RU" b="1" dirty="0" err="1"/>
            <a:t>правата</a:t>
          </a:r>
          <a:r>
            <a:rPr lang="ru-RU" b="1" dirty="0"/>
            <a:t> на потребителя </a:t>
          </a:r>
          <a:r>
            <a:rPr lang="ru-RU" dirty="0" err="1"/>
            <a:t>във</a:t>
          </a:r>
          <a:r>
            <a:rPr lang="ru-RU" dirty="0"/>
            <a:t> </a:t>
          </a:r>
          <a:r>
            <a:rPr lang="ru-RU" dirty="0" err="1"/>
            <a:t>връзка</a:t>
          </a:r>
          <a:r>
            <a:rPr lang="ru-RU" dirty="0"/>
            <a:t> с ПТП и </a:t>
          </a:r>
          <a:r>
            <a:rPr lang="ru-RU" dirty="0" err="1"/>
            <a:t>по-специално</a:t>
          </a:r>
          <a:r>
            <a:rPr lang="ru-RU" dirty="0"/>
            <a:t> по отношение на </a:t>
          </a:r>
          <a:r>
            <a:rPr lang="ru-RU" dirty="0" err="1"/>
            <a:t>изискванията</a:t>
          </a:r>
          <a:r>
            <a:rPr lang="ru-RU" dirty="0"/>
            <a:t> за информация, а </a:t>
          </a:r>
          <a:r>
            <a:rPr lang="ru-RU" dirty="0" err="1"/>
            <a:t>също</a:t>
          </a:r>
          <a:r>
            <a:rPr lang="ru-RU" dirty="0"/>
            <a:t> </a:t>
          </a:r>
          <a:r>
            <a:rPr lang="ru-RU" dirty="0" err="1"/>
            <a:t>така</a:t>
          </a:r>
          <a:r>
            <a:rPr lang="ru-RU" dirty="0"/>
            <a:t> </a:t>
          </a:r>
          <a:r>
            <a:rPr lang="ru-RU" b="1" dirty="0"/>
            <a:t>и </a:t>
          </a:r>
          <a:r>
            <a:rPr lang="ru-RU" b="1" dirty="0" err="1"/>
            <a:t>отговорността</a:t>
          </a:r>
          <a:r>
            <a:rPr lang="ru-RU" b="1" dirty="0"/>
            <a:t> на </a:t>
          </a:r>
          <a:r>
            <a:rPr lang="ru-RU" b="1" dirty="0" err="1"/>
            <a:t>търговците</a:t>
          </a:r>
          <a:r>
            <a:rPr lang="ru-RU" b="1" dirty="0"/>
            <a:t> при </a:t>
          </a:r>
          <a:r>
            <a:rPr lang="ru-RU" b="1" dirty="0" err="1"/>
            <a:t>несъстоятелност</a:t>
          </a:r>
          <a:r>
            <a:rPr lang="ru-RU" dirty="0"/>
            <a:t>. </a:t>
          </a:r>
          <a:endParaRPr lang="en-US" dirty="0"/>
        </a:p>
      </dgm:t>
    </dgm:pt>
    <dgm:pt modelId="{C2EAF5FE-BB74-4E35-BEEA-A3CEC7DDC26B}" type="parTrans" cxnId="{51B48DA4-21CD-4512-A83D-BD09D09618DE}">
      <dgm:prSet/>
      <dgm:spPr/>
      <dgm:t>
        <a:bodyPr/>
        <a:lstStyle/>
        <a:p>
          <a:endParaRPr lang="en-US"/>
        </a:p>
      </dgm:t>
    </dgm:pt>
    <dgm:pt modelId="{2E770D78-67C6-42A3-9366-FAFE1770BC0D}" type="sibTrans" cxnId="{51B48DA4-21CD-4512-A83D-BD09D09618DE}">
      <dgm:prSet/>
      <dgm:spPr/>
      <dgm:t>
        <a:bodyPr/>
        <a:lstStyle/>
        <a:p>
          <a:endParaRPr lang="en-US"/>
        </a:p>
      </dgm:t>
    </dgm:pt>
    <dgm:pt modelId="{69C782E3-88FD-4AB9-AA02-4EBADD6A27E2}">
      <dgm:prSet/>
      <dgm:spPr/>
      <dgm:t>
        <a:bodyPr/>
        <a:lstStyle/>
        <a:p>
          <a:r>
            <a:rPr lang="ru-RU"/>
            <a:t>Съгласно § 39 държавите членки трябва да гарантират, че въведената чрез местното законодателство защита в случай на несъстоятелност е ефективна.</a:t>
          </a:r>
          <a:endParaRPr lang="en-US"/>
        </a:p>
      </dgm:t>
    </dgm:pt>
    <dgm:pt modelId="{27CD2132-DC21-4D82-BA42-9827EA5E98D1}" type="parTrans" cxnId="{38BAA770-D213-4364-BC06-2051FDBCF820}">
      <dgm:prSet/>
      <dgm:spPr/>
      <dgm:t>
        <a:bodyPr/>
        <a:lstStyle/>
        <a:p>
          <a:endParaRPr lang="en-US"/>
        </a:p>
      </dgm:t>
    </dgm:pt>
    <dgm:pt modelId="{95C5EB1F-8744-49B3-BA59-057001FE60E8}" type="sibTrans" cxnId="{38BAA770-D213-4364-BC06-2051FDBCF820}">
      <dgm:prSet/>
      <dgm:spPr/>
      <dgm:t>
        <a:bodyPr/>
        <a:lstStyle/>
        <a:p>
          <a:endParaRPr lang="en-US"/>
        </a:p>
      </dgm:t>
    </dgm:pt>
    <dgm:pt modelId="{B1E0879B-5BBB-4B50-8591-B2F536994FD3}">
      <dgm:prSet/>
      <dgm:spPr/>
      <dgm:t>
        <a:bodyPr/>
        <a:lstStyle/>
        <a:p>
          <a:r>
            <a:rPr lang="ru-RU"/>
            <a:t>В тази връзка бе направен анализ на законовата рамка у нас.</a:t>
          </a:r>
          <a:endParaRPr lang="en-US"/>
        </a:p>
      </dgm:t>
    </dgm:pt>
    <dgm:pt modelId="{4D616C1B-4043-4A46-9FAD-7FC9641ED93C}" type="parTrans" cxnId="{605657F1-359F-4F86-99D9-A7657A84E516}">
      <dgm:prSet/>
      <dgm:spPr/>
      <dgm:t>
        <a:bodyPr/>
        <a:lstStyle/>
        <a:p>
          <a:endParaRPr lang="en-US"/>
        </a:p>
      </dgm:t>
    </dgm:pt>
    <dgm:pt modelId="{F545C47B-F3DD-4051-B062-4C31AB5BEF68}" type="sibTrans" cxnId="{605657F1-359F-4F86-99D9-A7657A84E516}">
      <dgm:prSet/>
      <dgm:spPr/>
      <dgm:t>
        <a:bodyPr/>
        <a:lstStyle/>
        <a:p>
          <a:endParaRPr lang="en-US"/>
        </a:p>
      </dgm:t>
    </dgm:pt>
    <dgm:pt modelId="{0CFD5BA3-C850-445F-B95B-A6D9897A8F45}" type="pres">
      <dgm:prSet presAssocID="{0F5EB3E2-CB24-407A-A627-F962077D1E4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852E54-B0AC-4EC0-86F9-16AD469FDC75}" type="pres">
      <dgm:prSet presAssocID="{0F5EB3E2-CB24-407A-A627-F962077D1E4F}" presName="dummyMaxCanvas" presStyleCnt="0">
        <dgm:presLayoutVars/>
      </dgm:prSet>
      <dgm:spPr/>
    </dgm:pt>
    <dgm:pt modelId="{FA2F970B-6B90-4991-9465-F8B060011C52}" type="pres">
      <dgm:prSet presAssocID="{0F5EB3E2-CB24-407A-A627-F962077D1E4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DEC00-D37D-48A8-B0C7-69BB9EFA286C}" type="pres">
      <dgm:prSet presAssocID="{0F5EB3E2-CB24-407A-A627-F962077D1E4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3E0C6-C881-49E9-8ED1-353A598B4092}" type="pres">
      <dgm:prSet presAssocID="{0F5EB3E2-CB24-407A-A627-F962077D1E4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D6C83E-6A03-408F-B04E-5D9BDA16AAF4}" type="pres">
      <dgm:prSet presAssocID="{0F5EB3E2-CB24-407A-A627-F962077D1E4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93AD9E-86FC-4D83-B7CA-A82F59A46FD8}" type="pres">
      <dgm:prSet presAssocID="{0F5EB3E2-CB24-407A-A627-F962077D1E4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C6C7A8-F875-4821-B2CB-C638C313E031}" type="pres">
      <dgm:prSet presAssocID="{0F5EB3E2-CB24-407A-A627-F962077D1E4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6501F-E260-41EF-A97E-3076B78F6F17}" type="pres">
      <dgm:prSet presAssocID="{0F5EB3E2-CB24-407A-A627-F962077D1E4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A763-2885-48CE-8EE0-7EA72DAB4F24}" type="pres">
      <dgm:prSet presAssocID="{0F5EB3E2-CB24-407A-A627-F962077D1E4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8C27F-CFEA-4CE8-9834-9F63D66F8C09}" type="presOf" srcId="{95C5EB1F-8744-49B3-BA59-057001FE60E8}" destId="{7693AD9E-86FC-4D83-B7CA-A82F59A46FD8}" srcOrd="0" destOrd="0" presId="urn:microsoft.com/office/officeart/2005/8/layout/vProcess5"/>
    <dgm:cxn modelId="{3FAD060A-B998-49F7-B930-D78CB31FA916}" type="presOf" srcId="{16D75D70-303A-43FB-89E4-C53E3715D207}" destId="{FA2F970B-6B90-4991-9465-F8B060011C52}" srcOrd="0" destOrd="0" presId="urn:microsoft.com/office/officeart/2005/8/layout/vProcess5"/>
    <dgm:cxn modelId="{84C96424-EB21-4A38-BDFD-5FFE8559330B}" type="presOf" srcId="{2E770D78-67C6-42A3-9366-FAFE1770BC0D}" destId="{F0D6C83E-6A03-408F-B04E-5D9BDA16AAF4}" srcOrd="0" destOrd="0" presId="urn:microsoft.com/office/officeart/2005/8/layout/vProcess5"/>
    <dgm:cxn modelId="{B80DD48F-3CA0-4E1F-A1C3-AAAFF205E916}" type="presOf" srcId="{69C782E3-88FD-4AB9-AA02-4EBADD6A27E2}" destId="{667DEC00-D37D-48A8-B0C7-69BB9EFA286C}" srcOrd="0" destOrd="0" presId="urn:microsoft.com/office/officeart/2005/8/layout/vProcess5"/>
    <dgm:cxn modelId="{70F546A5-6C11-443B-991B-E4D4DA679831}" type="presOf" srcId="{B1E0879B-5BBB-4B50-8591-B2F536994FD3}" destId="{CFF3E0C6-C881-49E9-8ED1-353A598B4092}" srcOrd="0" destOrd="0" presId="urn:microsoft.com/office/officeart/2005/8/layout/vProcess5"/>
    <dgm:cxn modelId="{EDFC38A3-D8AF-4154-BCED-998674E066DA}" type="presOf" srcId="{B1E0879B-5BBB-4B50-8591-B2F536994FD3}" destId="{A32CA763-2885-48CE-8EE0-7EA72DAB4F24}" srcOrd="1" destOrd="0" presId="urn:microsoft.com/office/officeart/2005/8/layout/vProcess5"/>
    <dgm:cxn modelId="{04F2F712-E980-4637-BDE1-CB3C57319B75}" type="presOf" srcId="{0F5EB3E2-CB24-407A-A627-F962077D1E4F}" destId="{0CFD5BA3-C850-445F-B95B-A6D9897A8F45}" srcOrd="0" destOrd="0" presId="urn:microsoft.com/office/officeart/2005/8/layout/vProcess5"/>
    <dgm:cxn modelId="{605657F1-359F-4F86-99D9-A7657A84E516}" srcId="{0F5EB3E2-CB24-407A-A627-F962077D1E4F}" destId="{B1E0879B-5BBB-4B50-8591-B2F536994FD3}" srcOrd="2" destOrd="0" parTransId="{4D616C1B-4043-4A46-9FAD-7FC9641ED93C}" sibTransId="{F545C47B-F3DD-4051-B062-4C31AB5BEF68}"/>
    <dgm:cxn modelId="{38BAA770-D213-4364-BC06-2051FDBCF820}" srcId="{0F5EB3E2-CB24-407A-A627-F962077D1E4F}" destId="{69C782E3-88FD-4AB9-AA02-4EBADD6A27E2}" srcOrd="1" destOrd="0" parTransId="{27CD2132-DC21-4D82-BA42-9827EA5E98D1}" sibTransId="{95C5EB1F-8744-49B3-BA59-057001FE60E8}"/>
    <dgm:cxn modelId="{2229BDD9-A032-45A6-A6E8-502DA8175BF6}" type="presOf" srcId="{16D75D70-303A-43FB-89E4-C53E3715D207}" destId="{90C6C7A8-F875-4821-B2CB-C638C313E031}" srcOrd="1" destOrd="0" presId="urn:microsoft.com/office/officeart/2005/8/layout/vProcess5"/>
    <dgm:cxn modelId="{3472DC2F-7311-42C6-9478-BD7988297F11}" type="presOf" srcId="{69C782E3-88FD-4AB9-AA02-4EBADD6A27E2}" destId="{F4E6501F-E260-41EF-A97E-3076B78F6F17}" srcOrd="1" destOrd="0" presId="urn:microsoft.com/office/officeart/2005/8/layout/vProcess5"/>
    <dgm:cxn modelId="{51B48DA4-21CD-4512-A83D-BD09D09618DE}" srcId="{0F5EB3E2-CB24-407A-A627-F962077D1E4F}" destId="{16D75D70-303A-43FB-89E4-C53E3715D207}" srcOrd="0" destOrd="0" parTransId="{C2EAF5FE-BB74-4E35-BEEA-A3CEC7DDC26B}" sibTransId="{2E770D78-67C6-42A3-9366-FAFE1770BC0D}"/>
    <dgm:cxn modelId="{2A9805DD-3BCB-456C-B042-26BF45563267}" type="presParOf" srcId="{0CFD5BA3-C850-445F-B95B-A6D9897A8F45}" destId="{56852E54-B0AC-4EC0-86F9-16AD469FDC75}" srcOrd="0" destOrd="0" presId="urn:microsoft.com/office/officeart/2005/8/layout/vProcess5"/>
    <dgm:cxn modelId="{004E8F23-C91A-4030-A8E7-12CEE33EAA1A}" type="presParOf" srcId="{0CFD5BA3-C850-445F-B95B-A6D9897A8F45}" destId="{FA2F970B-6B90-4991-9465-F8B060011C52}" srcOrd="1" destOrd="0" presId="urn:microsoft.com/office/officeart/2005/8/layout/vProcess5"/>
    <dgm:cxn modelId="{68109A14-15AD-4B8B-B793-D407C53F0C7E}" type="presParOf" srcId="{0CFD5BA3-C850-445F-B95B-A6D9897A8F45}" destId="{667DEC00-D37D-48A8-B0C7-69BB9EFA286C}" srcOrd="2" destOrd="0" presId="urn:microsoft.com/office/officeart/2005/8/layout/vProcess5"/>
    <dgm:cxn modelId="{AEEB9197-1761-4BC5-B31B-89C7F412AF40}" type="presParOf" srcId="{0CFD5BA3-C850-445F-B95B-A6D9897A8F45}" destId="{CFF3E0C6-C881-49E9-8ED1-353A598B4092}" srcOrd="3" destOrd="0" presId="urn:microsoft.com/office/officeart/2005/8/layout/vProcess5"/>
    <dgm:cxn modelId="{0C59AE75-C460-46D2-8F56-48AA995EAAB2}" type="presParOf" srcId="{0CFD5BA3-C850-445F-B95B-A6D9897A8F45}" destId="{F0D6C83E-6A03-408F-B04E-5D9BDA16AAF4}" srcOrd="4" destOrd="0" presId="urn:microsoft.com/office/officeart/2005/8/layout/vProcess5"/>
    <dgm:cxn modelId="{816545C9-21D9-41DD-A0BD-2EF0E6DB8AC5}" type="presParOf" srcId="{0CFD5BA3-C850-445F-B95B-A6D9897A8F45}" destId="{7693AD9E-86FC-4D83-B7CA-A82F59A46FD8}" srcOrd="5" destOrd="0" presId="urn:microsoft.com/office/officeart/2005/8/layout/vProcess5"/>
    <dgm:cxn modelId="{F0EFC0B4-B621-4B4D-9069-EA919173F9D7}" type="presParOf" srcId="{0CFD5BA3-C850-445F-B95B-A6D9897A8F45}" destId="{90C6C7A8-F875-4821-B2CB-C638C313E031}" srcOrd="6" destOrd="0" presId="urn:microsoft.com/office/officeart/2005/8/layout/vProcess5"/>
    <dgm:cxn modelId="{0A045E1C-E19C-401C-B1F0-BD08E25AF535}" type="presParOf" srcId="{0CFD5BA3-C850-445F-B95B-A6D9897A8F45}" destId="{F4E6501F-E260-41EF-A97E-3076B78F6F17}" srcOrd="7" destOrd="0" presId="urn:microsoft.com/office/officeart/2005/8/layout/vProcess5"/>
    <dgm:cxn modelId="{CC74D17C-A948-4483-9C70-4832D5B77CEA}" type="presParOf" srcId="{0CFD5BA3-C850-445F-B95B-A6D9897A8F45}" destId="{A32CA763-2885-48CE-8EE0-7EA72DAB4F2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F970B-6B90-4991-9465-F8B060011C52}">
      <dsp:nvSpPr>
        <dsp:cNvPr id="0" name=""/>
        <dsp:cNvSpPr/>
      </dsp:nvSpPr>
      <dsp:spPr>
        <a:xfrm>
          <a:off x="0" y="0"/>
          <a:ext cx="7943391" cy="1012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Директивата</a:t>
          </a:r>
          <a:r>
            <a:rPr lang="ru-RU" sz="1600" kern="1200" dirty="0"/>
            <a:t> </a:t>
          </a:r>
          <a:r>
            <a:rPr lang="ru-RU" sz="1600" kern="1200" dirty="0" err="1"/>
            <a:t>регламентира</a:t>
          </a:r>
          <a:r>
            <a:rPr lang="ru-RU" sz="1600" kern="1200" dirty="0"/>
            <a:t> </a:t>
          </a:r>
          <a:r>
            <a:rPr lang="ru-RU" sz="1600" b="1" kern="1200" dirty="0" err="1"/>
            <a:t>правата</a:t>
          </a:r>
          <a:r>
            <a:rPr lang="ru-RU" sz="1600" b="1" kern="1200" dirty="0"/>
            <a:t> на потребителя </a:t>
          </a:r>
          <a:r>
            <a:rPr lang="ru-RU" sz="1600" kern="1200" dirty="0" err="1"/>
            <a:t>във</a:t>
          </a:r>
          <a:r>
            <a:rPr lang="ru-RU" sz="1600" kern="1200" dirty="0"/>
            <a:t> </a:t>
          </a:r>
          <a:r>
            <a:rPr lang="ru-RU" sz="1600" kern="1200" dirty="0" err="1"/>
            <a:t>връзка</a:t>
          </a:r>
          <a:r>
            <a:rPr lang="ru-RU" sz="1600" kern="1200" dirty="0"/>
            <a:t> с ПТП и </a:t>
          </a:r>
          <a:r>
            <a:rPr lang="ru-RU" sz="1600" kern="1200" dirty="0" err="1"/>
            <a:t>по-специално</a:t>
          </a:r>
          <a:r>
            <a:rPr lang="ru-RU" sz="1600" kern="1200" dirty="0"/>
            <a:t> по отношение на </a:t>
          </a:r>
          <a:r>
            <a:rPr lang="ru-RU" sz="1600" kern="1200" dirty="0" err="1"/>
            <a:t>изискванията</a:t>
          </a:r>
          <a:r>
            <a:rPr lang="ru-RU" sz="1600" kern="1200" dirty="0"/>
            <a:t> за информация, а </a:t>
          </a:r>
          <a:r>
            <a:rPr lang="ru-RU" sz="1600" kern="1200" dirty="0" err="1"/>
            <a:t>също</a:t>
          </a:r>
          <a:r>
            <a:rPr lang="ru-RU" sz="1600" kern="1200" dirty="0"/>
            <a:t> </a:t>
          </a:r>
          <a:r>
            <a:rPr lang="ru-RU" sz="1600" kern="1200" dirty="0" err="1"/>
            <a:t>така</a:t>
          </a:r>
          <a:r>
            <a:rPr lang="ru-RU" sz="1600" kern="1200" dirty="0"/>
            <a:t> </a:t>
          </a:r>
          <a:r>
            <a:rPr lang="ru-RU" sz="1600" b="1" kern="1200" dirty="0"/>
            <a:t>и </a:t>
          </a:r>
          <a:r>
            <a:rPr lang="ru-RU" sz="1600" b="1" kern="1200" dirty="0" err="1"/>
            <a:t>отговорността</a:t>
          </a:r>
          <a:r>
            <a:rPr lang="ru-RU" sz="1600" b="1" kern="1200" dirty="0"/>
            <a:t> на </a:t>
          </a:r>
          <a:r>
            <a:rPr lang="ru-RU" sz="1600" b="1" kern="1200" dirty="0" err="1"/>
            <a:t>търговците</a:t>
          </a:r>
          <a:r>
            <a:rPr lang="ru-RU" sz="1600" b="1" kern="1200" dirty="0"/>
            <a:t> при </a:t>
          </a:r>
          <a:r>
            <a:rPr lang="ru-RU" sz="1600" b="1" kern="1200" dirty="0" err="1"/>
            <a:t>несъстоятелност</a:t>
          </a:r>
          <a:r>
            <a:rPr lang="ru-RU" sz="1600" kern="1200" dirty="0"/>
            <a:t>. </a:t>
          </a:r>
          <a:endParaRPr lang="en-US" sz="1600" kern="1200" dirty="0"/>
        </a:p>
      </dsp:txBody>
      <dsp:txXfrm>
        <a:off x="29647" y="29647"/>
        <a:ext cx="6851106" cy="952946"/>
      </dsp:txXfrm>
    </dsp:sp>
    <dsp:sp modelId="{667DEC00-D37D-48A8-B0C7-69BB9EFA286C}">
      <dsp:nvSpPr>
        <dsp:cNvPr id="0" name=""/>
        <dsp:cNvSpPr/>
      </dsp:nvSpPr>
      <dsp:spPr>
        <a:xfrm>
          <a:off x="700887" y="1180947"/>
          <a:ext cx="7943391" cy="1012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Съгласно § 39 държавите членки трябва да гарантират, че въведената чрез местното законодателство защита в случай на несъстоятелност е ефективна.</a:t>
          </a:r>
          <a:endParaRPr lang="en-US" sz="1600" kern="1200"/>
        </a:p>
      </dsp:txBody>
      <dsp:txXfrm>
        <a:off x="730534" y="1210594"/>
        <a:ext cx="6525253" cy="952946"/>
      </dsp:txXfrm>
    </dsp:sp>
    <dsp:sp modelId="{CFF3E0C6-C881-49E9-8ED1-353A598B4092}">
      <dsp:nvSpPr>
        <dsp:cNvPr id="0" name=""/>
        <dsp:cNvSpPr/>
      </dsp:nvSpPr>
      <dsp:spPr>
        <a:xfrm>
          <a:off x="1401775" y="2361895"/>
          <a:ext cx="7943391" cy="10122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/>
            <a:t>В тази връзка бе направен анализ на законовата рамка у нас.</a:t>
          </a:r>
          <a:endParaRPr lang="en-US" sz="1600" kern="1200"/>
        </a:p>
      </dsp:txBody>
      <dsp:txXfrm>
        <a:off x="1431422" y="2391542"/>
        <a:ext cx="6525253" cy="952946"/>
      </dsp:txXfrm>
    </dsp:sp>
    <dsp:sp modelId="{F0D6C83E-6A03-408F-B04E-5D9BDA16AAF4}">
      <dsp:nvSpPr>
        <dsp:cNvPr id="0" name=""/>
        <dsp:cNvSpPr/>
      </dsp:nvSpPr>
      <dsp:spPr>
        <a:xfrm>
          <a:off x="7285435" y="767615"/>
          <a:ext cx="657956" cy="657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433475" y="767615"/>
        <a:ext cx="361876" cy="495112"/>
      </dsp:txXfrm>
    </dsp:sp>
    <dsp:sp modelId="{7693AD9E-86FC-4D83-B7CA-A82F59A46FD8}">
      <dsp:nvSpPr>
        <dsp:cNvPr id="0" name=""/>
        <dsp:cNvSpPr/>
      </dsp:nvSpPr>
      <dsp:spPr>
        <a:xfrm>
          <a:off x="7986322" y="1941815"/>
          <a:ext cx="657956" cy="65795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8134362" y="1941815"/>
        <a:ext cx="361876" cy="495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CC6F1-A062-44A2-8D4B-1403CD3093D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6C0CD-EA9C-4CC9-A3FB-CD10627C5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58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Отпадане</a:t>
            </a:r>
            <a:r>
              <a:rPr lang="ru-RU" dirty="0"/>
              <a:t> на «</a:t>
            </a:r>
            <a:r>
              <a:rPr lang="ru-RU" dirty="0" err="1"/>
              <a:t>неразплащане</a:t>
            </a:r>
            <a:r>
              <a:rPr lang="ru-RU" dirty="0"/>
              <a:t> с </a:t>
            </a:r>
            <a:r>
              <a:rPr lang="ru-RU" dirty="0" err="1"/>
              <a:t>контрагенти</a:t>
            </a:r>
            <a:r>
              <a:rPr lang="ru-RU" dirty="0"/>
              <a:t>» от </a:t>
            </a:r>
            <a:r>
              <a:rPr lang="ru-RU" dirty="0" err="1"/>
              <a:t>застрахователното</a:t>
            </a:r>
            <a:r>
              <a:rPr lang="ru-RU" dirty="0"/>
              <a:t> </a:t>
            </a:r>
            <a:r>
              <a:rPr lang="ru-RU" dirty="0" err="1"/>
              <a:t>покритие</a:t>
            </a:r>
            <a:r>
              <a:rPr lang="ru-RU" dirty="0"/>
              <a:t>  и </a:t>
            </a:r>
            <a:r>
              <a:rPr lang="ru-RU" b="1" dirty="0"/>
              <a:t>в </a:t>
            </a:r>
            <a:r>
              <a:rPr lang="ru-RU" b="1" dirty="0" err="1"/>
              <a:t>това</a:t>
            </a:r>
            <a:r>
              <a:rPr lang="ru-RU" b="1" dirty="0"/>
              <a:t> число </a:t>
            </a:r>
            <a:r>
              <a:rPr lang="ru-RU" b="1" dirty="0" err="1"/>
              <a:t>отпадане</a:t>
            </a:r>
            <a:r>
              <a:rPr lang="ru-RU" b="1" dirty="0"/>
              <a:t> на </a:t>
            </a:r>
            <a:r>
              <a:rPr lang="ru-RU" b="1" dirty="0" err="1"/>
              <a:t>задължението</a:t>
            </a:r>
            <a:r>
              <a:rPr lang="ru-RU" b="1" dirty="0"/>
              <a:t> за </a:t>
            </a:r>
            <a:r>
              <a:rPr lang="ru-RU" b="1" dirty="0" err="1"/>
              <a:t>репатриране</a:t>
            </a:r>
            <a:r>
              <a:rPr lang="ru-RU" b="1" dirty="0"/>
              <a:t> или </a:t>
            </a:r>
            <a:r>
              <a:rPr lang="ru-RU" b="1" dirty="0" err="1"/>
              <a:t>продължаване</a:t>
            </a:r>
            <a:r>
              <a:rPr lang="ru-RU" b="1" dirty="0"/>
              <a:t> на </a:t>
            </a:r>
            <a:r>
              <a:rPr lang="ru-RU" b="1" dirty="0" err="1"/>
              <a:t>туристическия</a:t>
            </a:r>
            <a:r>
              <a:rPr lang="ru-RU" b="1" dirty="0"/>
              <a:t> пакет.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56C0CD-EA9C-4CC9-A3FB-CD10627C5F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6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5EA5036-C984-427D-952D-84201457CE9D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1DD3D5-6627-45A3-88F4-78531212E2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269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2E2E81-268F-4355-A1F2-8AE3AF9AF9A8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EC0511-BF37-41B7-9D6A-19BDF1A7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78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2E2E81-268F-4355-A1F2-8AE3AF9AF9A8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EC0511-BF37-41B7-9D6A-19BDF1A75DA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088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2E2E81-268F-4355-A1F2-8AE3AF9AF9A8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EC0511-BF37-41B7-9D6A-19BDF1A7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4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2E2E81-268F-4355-A1F2-8AE3AF9AF9A8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EC0511-BF37-41B7-9D6A-19BDF1A75DA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1909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2E2E81-268F-4355-A1F2-8AE3AF9AF9A8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EC0511-BF37-41B7-9D6A-19BDF1A7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25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2E2E81-268F-4355-A1F2-8AE3AF9AF9A8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EC0511-BF37-41B7-9D6A-19BDF1A7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8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E2E2E81-268F-4355-A1F2-8AE3AF9AF9A8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EC0511-BF37-41B7-9D6A-19BDF1A7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0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9803CC2-374D-40F7-AE6C-0A638E156563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C7AE724-2E3F-475F-80DE-176152BDA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25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3B064B1-F8EB-4AA8-94E8-DBC7AA05D117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A4DF1E-25BC-4014-89D2-B26EE21BC0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09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16655DC3-BB09-4FC8-9EC7-1E747B789774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0AAEF7-1A2C-4329-B9CF-5A911B8DF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41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FCFE083-11F6-4539-967A-21E0C2BA9997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5BBEA7-7FF2-49D0-8416-070A95D0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4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4381D7B-84E1-4DB5-B33E-5EB919E4AB6B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F790442-8524-42AA-9AD9-FF923E941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9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9AB12CD-D589-47C6-A277-C5C758177BF7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0448C94-CBE4-43AF-8622-656AC875A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52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C36B4E03-55D8-49B2-973E-70D5FEE2CB4E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0BBB98-14B0-45A6-B33D-00DE049E5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96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0C2B497-9780-4570-B275-3C8AD415B9F9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ECB619E-04F0-4B4E-A36F-EC886AAFC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927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E2E2E81-268F-4355-A1F2-8AE3AF9AF9A8}" type="datetime1">
              <a:rPr lang="en-US" smtClean="0"/>
              <a:pPr lvl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lvl="0"/>
            <a:fld id="{ACEC0511-BF37-41B7-9D6A-19BDF1A7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39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>
            <a:extLst>
              <a:ext uri="{FF2B5EF4-FFF2-40B4-BE49-F238E27FC236}">
                <a16:creationId xmlns:a16="http://schemas.microsoft.com/office/drawing/2014/main" id="{1E73E799-B255-ED51-D453-B767B43DB0BF}"/>
              </a:ext>
            </a:extLst>
          </p:cNvPr>
          <p:cNvSpPr>
            <a:spLocks noMove="1" noResize="1"/>
          </p:cNvSpPr>
          <p:nvPr/>
        </p:nvSpPr>
        <p:spPr>
          <a:xfrm>
            <a:off x="0" y="0"/>
            <a:ext cx="12188723" cy="6858978"/>
          </a:xfrm>
          <a:prstGeom prst="rect">
            <a:avLst/>
          </a:prstGeom>
          <a:solidFill>
            <a:srgbClr val="0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Franklin Gothic Book"/>
            </a:endParaRPr>
          </a:p>
        </p:txBody>
      </p:sp>
      <p:pic>
        <p:nvPicPr>
          <p:cNvPr id="3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8FB1674E-B8CD-DDC3-CBA5-CBC38EE252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" y="0"/>
            <a:ext cx="12191978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34">
            <a:extLst>
              <a:ext uri="{FF2B5EF4-FFF2-40B4-BE49-F238E27FC236}">
                <a16:creationId xmlns:a16="http://schemas.microsoft.com/office/drawing/2014/main" id="{66B62597-B43C-2432-686F-939887593EA4}"/>
              </a:ext>
            </a:extLst>
          </p:cNvPr>
          <p:cNvSpPr>
            <a:spLocks noMove="1" noResize="1"/>
          </p:cNvSpPr>
          <p:nvPr/>
        </p:nvSpPr>
        <p:spPr>
          <a:xfrm>
            <a:off x="7912604" y="1238445"/>
            <a:ext cx="3635928" cy="4355753"/>
          </a:xfrm>
          <a:prstGeom prst="rect">
            <a:avLst/>
          </a:prstGeom>
          <a:solidFill>
            <a:srgbClr val="000000">
              <a:alpha val="85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 dirty="0">
              <a:solidFill>
                <a:srgbClr val="FFFFFF"/>
              </a:solidFill>
              <a:uFillTx/>
              <a:latin typeface="Franklin Gothic Book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52D7FBD-BE60-E812-60DE-7025335CCF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123419" y="1475238"/>
            <a:ext cx="3214308" cy="2901692"/>
          </a:xfrm>
        </p:spPr>
        <p:txBody>
          <a:bodyPr/>
          <a:lstStyle/>
          <a:p>
            <a:pPr lvl="0"/>
            <a:r>
              <a:rPr lang="bg-BG" sz="3400" dirty="0">
                <a:solidFill>
                  <a:srgbClr val="FFFFFF"/>
                </a:solidFill>
              </a:rPr>
              <a:t>Туристически Гаранционен Фонд</a:t>
            </a:r>
            <a:endParaRPr lang="en-US" sz="3400" dirty="0">
              <a:solidFill>
                <a:srgbClr val="FFFF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37482DF-5A41-90E1-81F4-441FFE9AA0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27754" y="4608576"/>
            <a:ext cx="3205639" cy="774185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bg-BG" sz="1600" dirty="0">
                <a:solidFill>
                  <a:srgbClr val="FFFFFF"/>
                </a:solidFill>
              </a:rPr>
              <a:t>Актюерска перспектива</a:t>
            </a:r>
            <a:endParaRPr lang="en-US" sz="16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36">
            <a:extLst>
              <a:ext uri="{FF2B5EF4-FFF2-40B4-BE49-F238E27FC236}">
                <a16:creationId xmlns:a16="http://schemas.microsoft.com/office/drawing/2014/main" id="{21E6D177-1186-74A1-DF85-EA1773AED019}"/>
              </a:ext>
            </a:extLst>
          </p:cNvPr>
          <p:cNvCxnSpPr>
            <a:cxnSpLocks noMove="1" noResize="1"/>
          </p:cNvCxnSpPr>
          <p:nvPr/>
        </p:nvCxnSpPr>
        <p:spPr>
          <a:xfrm>
            <a:off x="8176089" y="4508522"/>
            <a:ext cx="3108960" cy="0"/>
          </a:xfrm>
          <a:prstGeom prst="straightConnector1">
            <a:avLst/>
          </a:prstGeom>
          <a:noFill/>
          <a:ln w="19046" cap="flat">
            <a:solidFill>
              <a:srgbClr val="F6A21D"/>
            </a:solidFill>
            <a:prstDash val="solid"/>
            <a:miter/>
          </a:ln>
        </p:spPr>
      </p:cxnSp>
      <p:sp>
        <p:nvSpPr>
          <p:cNvPr id="8" name="Rectangle 38">
            <a:extLst>
              <a:ext uri="{FF2B5EF4-FFF2-40B4-BE49-F238E27FC236}">
                <a16:creationId xmlns:a16="http://schemas.microsoft.com/office/drawing/2014/main" id="{12B8B090-69EB-5272-9EB0-4F0156B82C80}"/>
              </a:ext>
            </a:extLst>
          </p:cNvPr>
          <p:cNvSpPr>
            <a:spLocks noMove="1" noResize="1"/>
          </p:cNvSpPr>
          <p:nvPr/>
        </p:nvSpPr>
        <p:spPr>
          <a:xfrm>
            <a:off x="0" y="6400800"/>
            <a:ext cx="12191996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bg-BG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10E5F-72B9-E887-BA33-D47B047D6D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bg-BG" dirty="0"/>
              <a:t>Оценяване на финансовите параметри на ТГФ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607EE-CA70-2489-87FC-F0DFFDB929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bg-BG" dirty="0"/>
              <a:t>Моделиране на входящи и изходящи парични потоци към фонда</a:t>
            </a:r>
          </a:p>
          <a:p>
            <a:pPr>
              <a:lnSpc>
                <a:spcPct val="90000"/>
              </a:lnSpc>
            </a:pPr>
            <a:r>
              <a:rPr lang="bg-BG" dirty="0"/>
              <a:t>Отчитане на първоначално финансиране (заемен капитал) на фонда</a:t>
            </a:r>
          </a:p>
          <a:p>
            <a:pPr lvl="0">
              <a:lnSpc>
                <a:spcPct val="90000"/>
              </a:lnSpc>
            </a:pPr>
            <a:r>
              <a:rPr lang="bg-BG" dirty="0"/>
              <a:t>Разпределение на ТО по групи в зависимост от оборота им</a:t>
            </a:r>
          </a:p>
          <a:p>
            <a:pPr lvl="0">
              <a:lnSpc>
                <a:spcPct val="90000"/>
              </a:lnSpc>
            </a:pPr>
            <a:r>
              <a:rPr lang="bg-BG" dirty="0"/>
              <a:t>Екстраполиране на оборотите на ТО по години</a:t>
            </a:r>
          </a:p>
          <a:p>
            <a:pPr>
              <a:lnSpc>
                <a:spcPct val="90000"/>
              </a:lnSpc>
            </a:pPr>
            <a:r>
              <a:rPr lang="bg-BG" dirty="0"/>
              <a:t>Проектиране на постъпления от вноски към Фонда</a:t>
            </a:r>
          </a:p>
          <a:p>
            <a:pPr lvl="0">
              <a:lnSpc>
                <a:spcPct val="90000"/>
              </a:lnSpc>
            </a:pPr>
            <a:r>
              <a:rPr lang="bg-BG" dirty="0"/>
              <a:t>Симулиране на фалити от съвкупността от ТО</a:t>
            </a:r>
          </a:p>
          <a:p>
            <a:pPr lvl="0">
              <a:lnSpc>
                <a:spcPct val="90000"/>
              </a:lnSpc>
            </a:pPr>
            <a:r>
              <a:rPr lang="bg-BG" dirty="0"/>
              <a:t>Оценяване на обезщетението, платимо от фонда за съответния фалит</a:t>
            </a:r>
          </a:p>
          <a:p>
            <a:pPr lvl="0">
              <a:lnSpc>
                <a:spcPct val="90000"/>
              </a:lnSpc>
            </a:pPr>
            <a:r>
              <a:rPr lang="bg-BG" dirty="0"/>
              <a:t>Изчисляване на текущия капитал на фонда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bg-BG" dirty="0"/>
              <a:t>		Капитал</a:t>
            </a:r>
            <a:r>
              <a:rPr lang="en-GB" dirty="0"/>
              <a:t>(t) = </a:t>
            </a:r>
            <a:r>
              <a:rPr lang="bg-BG" dirty="0"/>
              <a:t>Капитал</a:t>
            </a:r>
            <a:r>
              <a:rPr lang="en-GB" dirty="0"/>
              <a:t>(t-1)</a:t>
            </a:r>
            <a:r>
              <a:rPr lang="bg-BG" dirty="0"/>
              <a:t> </a:t>
            </a:r>
            <a:r>
              <a:rPr lang="en-GB" dirty="0"/>
              <a:t>+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Σ{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вноски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(t-1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 –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Σ{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обезщетения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(t-1&lt;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t’≤t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}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						+ Доходност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(t)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bg-BG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ИзплащанеЗаем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t)</a:t>
            </a:r>
            <a:r>
              <a:rPr lang="bg-BG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bg-BG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55F6B-5205-C75B-427B-1EB1E8F271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Основни параметри и елементи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180753-150D-A328-FA6D-1E0CAAABC8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5042" y="1692408"/>
            <a:ext cx="8596668" cy="490544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g-BG" dirty="0"/>
              <a:t>Заемен капитал (5 </a:t>
            </a:r>
            <a:r>
              <a:rPr lang="bg-BG" dirty="0" err="1"/>
              <a:t>млн.лв</a:t>
            </a:r>
            <a:r>
              <a:rPr lang="bg-BG" dirty="0"/>
              <a:t>., 10 </a:t>
            </a:r>
            <a:r>
              <a:rPr lang="bg-BG" dirty="0" err="1"/>
              <a:t>млн.лв</a:t>
            </a:r>
            <a:r>
              <a:rPr lang="bg-BG" dirty="0"/>
              <a:t>.) и начин на погасяване</a:t>
            </a:r>
          </a:p>
          <a:p>
            <a:pPr lvl="0"/>
            <a:r>
              <a:rPr lang="bg-BG" dirty="0"/>
              <a:t>Цена на капитала, годишен лихвен процент – 4% </a:t>
            </a:r>
          </a:p>
          <a:p>
            <a:pPr lvl="0"/>
            <a:r>
              <a:rPr lang="bg-BG" dirty="0"/>
              <a:t>Разглеждан период (5 г., 10 г.) </a:t>
            </a:r>
          </a:p>
          <a:p>
            <a:pPr lvl="0"/>
            <a:r>
              <a:rPr lang="bg-BG" dirty="0"/>
              <a:t>Брой ТО, оборот по групи на база статистически данни</a:t>
            </a:r>
          </a:p>
          <a:p>
            <a:r>
              <a:rPr lang="ru-RU" dirty="0"/>
              <a:t>Вноски към Фонда като процент (0.1%, 0.15%, 0.2%) от оборота, със заложени ограничения за минимална и максимална стойност</a:t>
            </a:r>
            <a:r>
              <a:rPr lang="bg-BG" dirty="0"/>
              <a:t> - 80</a:t>
            </a:r>
            <a:r>
              <a:rPr lang="en-US" dirty="0"/>
              <a:t> </a:t>
            </a:r>
            <a:r>
              <a:rPr lang="bg-BG" dirty="0"/>
              <a:t>лв. и 1000 лв. месечно.</a:t>
            </a:r>
            <a:endParaRPr lang="ru-RU" dirty="0"/>
          </a:p>
          <a:p>
            <a:r>
              <a:rPr lang="ru-RU" dirty="0" err="1"/>
              <a:t>Моделиране</a:t>
            </a:r>
            <a:r>
              <a:rPr lang="ru-RU" dirty="0"/>
              <a:t> чрез </a:t>
            </a:r>
            <a:r>
              <a:rPr lang="ru-RU" dirty="0" err="1"/>
              <a:t>Random</a:t>
            </a:r>
            <a:r>
              <a:rPr lang="ru-RU" dirty="0"/>
              <a:t> </a:t>
            </a:r>
            <a:r>
              <a:rPr lang="ru-RU" dirty="0" err="1"/>
              <a:t>Walk</a:t>
            </a:r>
            <a:r>
              <a:rPr lang="ru-RU" dirty="0"/>
              <a:t> </a:t>
            </a:r>
            <a:r>
              <a:rPr lang="ru-RU" dirty="0" err="1"/>
              <a:t>модел</a:t>
            </a:r>
            <a:r>
              <a:rPr lang="ru-RU" dirty="0"/>
              <a:t> оборотите на ТО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разглеждания</a:t>
            </a:r>
            <a:r>
              <a:rPr lang="ru-RU" dirty="0"/>
              <a:t> период, </a:t>
            </a:r>
            <a:r>
              <a:rPr lang="ru-RU" dirty="0" err="1"/>
              <a:t>използвайки</a:t>
            </a:r>
            <a:r>
              <a:rPr lang="ru-RU" dirty="0"/>
              <a:t> </a:t>
            </a:r>
            <a:r>
              <a:rPr lang="ru-RU" dirty="0" err="1"/>
              <a:t>изходните</a:t>
            </a:r>
            <a:r>
              <a:rPr lang="ru-RU" dirty="0"/>
              <a:t> </a:t>
            </a:r>
            <a:r>
              <a:rPr lang="ru-RU" dirty="0" err="1"/>
              <a:t>налични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и </a:t>
            </a:r>
            <a:r>
              <a:rPr lang="ru-RU" dirty="0" err="1"/>
              <a:t>трендове</a:t>
            </a:r>
            <a:r>
              <a:rPr lang="ru-RU" dirty="0"/>
              <a:t>.</a:t>
            </a:r>
          </a:p>
          <a:p>
            <a:r>
              <a:rPr lang="ru-RU" dirty="0" err="1"/>
              <a:t>Застрахователни</a:t>
            </a:r>
            <a:r>
              <a:rPr lang="ru-RU" dirty="0"/>
              <a:t> </a:t>
            </a:r>
            <a:r>
              <a:rPr lang="ru-RU" dirty="0" err="1"/>
              <a:t>покрития</a:t>
            </a:r>
            <a:r>
              <a:rPr lang="ru-RU" dirty="0"/>
              <a:t>, </a:t>
            </a:r>
            <a:r>
              <a:rPr lang="ru-RU" dirty="0" err="1"/>
              <a:t>определени</a:t>
            </a:r>
            <a:r>
              <a:rPr lang="ru-RU" dirty="0"/>
              <a:t> от </a:t>
            </a:r>
            <a:r>
              <a:rPr lang="ru-RU" dirty="0" err="1"/>
              <a:t>текущите</a:t>
            </a:r>
            <a:r>
              <a:rPr lang="ru-RU" dirty="0"/>
              <a:t> </a:t>
            </a:r>
            <a:r>
              <a:rPr lang="ru-RU" dirty="0" err="1"/>
              <a:t>минимални</a:t>
            </a:r>
            <a:r>
              <a:rPr lang="ru-RU" dirty="0"/>
              <a:t> </a:t>
            </a:r>
            <a:r>
              <a:rPr lang="ru-RU" dirty="0" err="1"/>
              <a:t>изисквания</a:t>
            </a:r>
            <a:endParaRPr lang="ru-RU" dirty="0"/>
          </a:p>
          <a:p>
            <a:r>
              <a:rPr lang="ru-RU" dirty="0"/>
              <a:t>Инвестиционен доход (1</a:t>
            </a:r>
            <a:r>
              <a:rPr lang="en-US" dirty="0"/>
              <a:t>.2</a:t>
            </a:r>
            <a:r>
              <a:rPr lang="ru-RU" dirty="0"/>
              <a:t>% годишно)</a:t>
            </a:r>
          </a:p>
          <a:p>
            <a:r>
              <a:rPr lang="ru-RU" dirty="0" err="1"/>
              <a:t>Очаквана</a:t>
            </a:r>
            <a:r>
              <a:rPr lang="ru-RU" dirty="0"/>
              <a:t> </a:t>
            </a:r>
            <a:r>
              <a:rPr lang="ru-RU" dirty="0" err="1"/>
              <a:t>честота</a:t>
            </a:r>
            <a:r>
              <a:rPr lang="ru-RU" dirty="0"/>
              <a:t> за </a:t>
            </a:r>
            <a:r>
              <a:rPr lang="ru-RU" dirty="0" err="1"/>
              <a:t>фалит</a:t>
            </a:r>
            <a:r>
              <a:rPr lang="ru-RU" dirty="0"/>
              <a:t> на ТО, оценена </a:t>
            </a:r>
            <a:r>
              <a:rPr lang="ru-RU" dirty="0" err="1"/>
              <a:t>въз</a:t>
            </a:r>
            <a:r>
              <a:rPr lang="ru-RU" dirty="0"/>
              <a:t> основа на </a:t>
            </a:r>
            <a:r>
              <a:rPr lang="ru-RU" dirty="0" err="1"/>
              <a:t>предоставени</a:t>
            </a:r>
            <a:r>
              <a:rPr lang="ru-RU" dirty="0"/>
              <a:t> </a:t>
            </a:r>
            <a:r>
              <a:rPr lang="ru-RU" dirty="0" err="1"/>
              <a:t>данни</a:t>
            </a:r>
            <a:r>
              <a:rPr lang="ru-RU" dirty="0"/>
              <a:t> на </a:t>
            </a:r>
            <a:r>
              <a:rPr lang="ru-RU" dirty="0" err="1"/>
              <a:t>застрахователи</a:t>
            </a:r>
            <a:endParaRPr lang="ru-RU" dirty="0"/>
          </a:p>
          <a:p>
            <a:r>
              <a:rPr lang="ru-RU" dirty="0" err="1"/>
              <a:t>Симулиране</a:t>
            </a:r>
            <a:r>
              <a:rPr lang="ru-RU" dirty="0"/>
              <a:t> на </a:t>
            </a:r>
            <a:r>
              <a:rPr lang="ru-RU" dirty="0" err="1"/>
              <a:t>фалити</a:t>
            </a:r>
            <a:r>
              <a:rPr lang="ru-RU" dirty="0"/>
              <a:t> на ТО чрез </a:t>
            </a:r>
            <a:r>
              <a:rPr lang="ru-RU" dirty="0" err="1"/>
              <a:t>Поасонов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endParaRPr lang="ru-RU" dirty="0"/>
          </a:p>
          <a:p>
            <a:pPr lvl="0"/>
            <a:r>
              <a:rPr lang="ru-RU" dirty="0" err="1"/>
              <a:t>Задължение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</a:t>
            </a:r>
            <a:r>
              <a:rPr lang="ru-RU" dirty="0" err="1"/>
              <a:t>потребителите</a:t>
            </a:r>
            <a:r>
              <a:rPr lang="ru-RU" dirty="0"/>
              <a:t> на </a:t>
            </a:r>
            <a:r>
              <a:rPr lang="ru-RU" dirty="0" err="1"/>
              <a:t>фалиралия</a:t>
            </a:r>
            <a:r>
              <a:rPr lang="ru-RU" dirty="0"/>
              <a:t> ТО, </a:t>
            </a:r>
            <a:r>
              <a:rPr lang="ru-RU" dirty="0" err="1"/>
              <a:t>надхвърлящо</a:t>
            </a:r>
            <a:r>
              <a:rPr lang="ru-RU" dirty="0"/>
              <a:t> </a:t>
            </a:r>
            <a:r>
              <a:rPr lang="ru-RU" dirty="0" err="1"/>
              <a:t>застрахователната</a:t>
            </a:r>
            <a:r>
              <a:rPr lang="ru-RU" dirty="0"/>
              <a:t> сума </a:t>
            </a:r>
          </a:p>
          <a:p>
            <a:pPr lvl="0"/>
            <a:endParaRPr lang="bg-BG" dirty="0"/>
          </a:p>
          <a:p>
            <a:pPr lvl="0"/>
            <a:endParaRPr lang="bg-B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0EFA92-906B-6A62-BC8B-454519E66756}"/>
              </a:ext>
            </a:extLst>
          </p:cNvPr>
          <p:cNvGrpSpPr/>
          <p:nvPr/>
        </p:nvGrpSpPr>
        <p:grpSpPr>
          <a:xfrm>
            <a:off x="9185397" y="1720831"/>
            <a:ext cx="2767843" cy="2074714"/>
            <a:chOff x="9165847" y="1031410"/>
            <a:chExt cx="2767843" cy="21848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2FCB8C-699A-F648-8382-D661F3A8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65847" y="1031410"/>
              <a:ext cx="2767843" cy="2184839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B71F6E-ED0C-96C0-C7CF-D1B12BC28A64}"/>
                </a:ext>
              </a:extLst>
            </p:cNvPr>
            <p:cNvSpPr/>
            <p:nvPr/>
          </p:nvSpPr>
          <p:spPr>
            <a:xfrm>
              <a:off x="10258425" y="3074194"/>
              <a:ext cx="692944" cy="85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0011A6-E1CA-BF02-6FF4-AFB774F86AD2}"/>
              </a:ext>
            </a:extLst>
          </p:cNvPr>
          <p:cNvGrpSpPr/>
          <p:nvPr/>
        </p:nvGrpSpPr>
        <p:grpSpPr>
          <a:xfrm>
            <a:off x="9185397" y="3795545"/>
            <a:ext cx="2767843" cy="2074714"/>
            <a:chOff x="9035844" y="3979533"/>
            <a:chExt cx="2897845" cy="22874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2F23B4-B397-1719-171B-0565208A9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35844" y="3979533"/>
              <a:ext cx="2897845" cy="2287465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236816-0B2B-30E0-B2DF-B6EA1729ABDE}"/>
                </a:ext>
              </a:extLst>
            </p:cNvPr>
            <p:cNvSpPr/>
            <p:nvPr/>
          </p:nvSpPr>
          <p:spPr>
            <a:xfrm>
              <a:off x="10191750" y="6117431"/>
              <a:ext cx="745331" cy="10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BFA2F-2A06-FB91-30E1-E17A61DF86D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Базови варианти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F6527-CD0E-B4EF-9322-05AD0B94401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4" y="5048246"/>
            <a:ext cx="8596668" cy="993116"/>
          </a:xfrm>
        </p:spPr>
        <p:txBody>
          <a:bodyPr/>
          <a:lstStyle/>
          <a:p>
            <a:pPr lvl="0"/>
            <a:endParaRPr lang="bg-BG" dirty="0"/>
          </a:p>
          <a:p>
            <a:pPr lvl="0"/>
            <a:endParaRPr lang="bg-BG" dirty="0"/>
          </a:p>
          <a:p>
            <a:pPr lvl="0"/>
            <a:endParaRPr lang="bg-BG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992BCCF-DF2B-A027-925A-93D181FFF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93250"/>
              </p:ext>
            </p:extLst>
          </p:nvPr>
        </p:nvGraphicFramePr>
        <p:xfrm>
          <a:off x="677334" y="1809754"/>
          <a:ext cx="9278060" cy="4301423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52943">
                  <a:extLst>
                    <a:ext uri="{9D8B030D-6E8A-4147-A177-3AD203B41FA5}">
                      <a16:colId xmlns:a16="http://schemas.microsoft.com/office/drawing/2014/main" val="14981971"/>
                    </a:ext>
                  </a:extLst>
                </a:gridCol>
                <a:gridCol w="1127349">
                  <a:extLst>
                    <a:ext uri="{9D8B030D-6E8A-4147-A177-3AD203B41FA5}">
                      <a16:colId xmlns:a16="http://schemas.microsoft.com/office/drawing/2014/main" val="1144576820"/>
                    </a:ext>
                  </a:extLst>
                </a:gridCol>
                <a:gridCol w="1324442">
                  <a:extLst>
                    <a:ext uri="{9D8B030D-6E8A-4147-A177-3AD203B41FA5}">
                      <a16:colId xmlns:a16="http://schemas.microsoft.com/office/drawing/2014/main" val="4041022603"/>
                    </a:ext>
                  </a:extLst>
                </a:gridCol>
                <a:gridCol w="1324442">
                  <a:extLst>
                    <a:ext uri="{9D8B030D-6E8A-4147-A177-3AD203B41FA5}">
                      <a16:colId xmlns:a16="http://schemas.microsoft.com/office/drawing/2014/main" val="2087717180"/>
                    </a:ext>
                  </a:extLst>
                </a:gridCol>
                <a:gridCol w="1324442">
                  <a:extLst>
                    <a:ext uri="{9D8B030D-6E8A-4147-A177-3AD203B41FA5}">
                      <a16:colId xmlns:a16="http://schemas.microsoft.com/office/drawing/2014/main" val="2449228425"/>
                    </a:ext>
                  </a:extLst>
                </a:gridCol>
                <a:gridCol w="1324442">
                  <a:extLst>
                    <a:ext uri="{9D8B030D-6E8A-4147-A177-3AD203B41FA5}">
                      <a16:colId xmlns:a16="http://schemas.microsoft.com/office/drawing/2014/main" val="1689706423"/>
                    </a:ext>
                  </a:extLst>
                </a:gridCol>
              </a:tblGrid>
              <a:tr h="2304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Суми в млн. лева</a:t>
                      </a:r>
                      <a:endParaRPr lang="en-US" sz="1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Вариант 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Вариант 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Вариант 3.1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Вариант 3.2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Вариант 3.3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1424280000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Заемен капитал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r>
                        <a:rPr lang="bg-BG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10</a:t>
                      </a:r>
                      <a:r>
                        <a:rPr lang="bg-BG" sz="1400" dirty="0">
                          <a:effectLst/>
                        </a:rPr>
                        <a:t>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r>
                        <a:rPr lang="bg-BG" sz="1400" dirty="0">
                          <a:effectLst/>
                        </a:rPr>
                        <a:t>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r>
                        <a:rPr lang="bg-BG" sz="1400" dirty="0">
                          <a:effectLst/>
                        </a:rPr>
                        <a:t>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r>
                        <a:rPr lang="bg-BG" sz="1400" dirty="0">
                          <a:effectLst/>
                        </a:rPr>
                        <a:t>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259939595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Тип погасяване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само лихва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анюитетно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 err="1">
                          <a:effectLst/>
                        </a:rPr>
                        <a:t>анюитетно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анюитетно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 err="1">
                          <a:effectLst/>
                        </a:rPr>
                        <a:t>анюитетно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2739232301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Срок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5 години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10 години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5 години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5 години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5 години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562426217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Вноска от оборота за ТО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 dirty="0">
                          <a:effectLst/>
                        </a:rPr>
                        <a:t>0</a:t>
                      </a:r>
                      <a:r>
                        <a:rPr lang="en-GB" sz="1500" b="1" dirty="0">
                          <a:effectLst/>
                        </a:rPr>
                        <a:t>.1%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 dirty="0">
                          <a:effectLst/>
                        </a:rPr>
                        <a:t>0</a:t>
                      </a:r>
                      <a:r>
                        <a:rPr lang="en-GB" sz="1500" b="1" dirty="0">
                          <a:effectLst/>
                        </a:rPr>
                        <a:t>.1%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 dirty="0">
                          <a:effectLst/>
                        </a:rPr>
                        <a:t>0</a:t>
                      </a:r>
                      <a:r>
                        <a:rPr lang="en-GB" sz="1500" b="1" dirty="0">
                          <a:effectLst/>
                        </a:rPr>
                        <a:t>.1%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 dirty="0">
                          <a:effectLst/>
                        </a:rPr>
                        <a:t>0</a:t>
                      </a:r>
                      <a:r>
                        <a:rPr lang="en-GB" sz="1500" b="1" dirty="0">
                          <a:effectLst/>
                        </a:rPr>
                        <a:t>.1</a:t>
                      </a:r>
                      <a:r>
                        <a:rPr lang="bg-BG" sz="1500" b="1" dirty="0">
                          <a:effectLst/>
                        </a:rPr>
                        <a:t>5</a:t>
                      </a:r>
                      <a:r>
                        <a:rPr lang="en-GB" sz="1500" b="1" dirty="0">
                          <a:effectLst/>
                        </a:rPr>
                        <a:t>%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500" b="1" dirty="0">
                          <a:effectLst/>
                        </a:rPr>
                        <a:t>0</a:t>
                      </a:r>
                      <a:r>
                        <a:rPr lang="en-GB" sz="1500" b="1" dirty="0">
                          <a:effectLst/>
                        </a:rPr>
                        <a:t>.</a:t>
                      </a:r>
                      <a:r>
                        <a:rPr lang="bg-BG" sz="1500" b="1" dirty="0">
                          <a:effectLst/>
                        </a:rPr>
                        <a:t>2</a:t>
                      </a:r>
                      <a:r>
                        <a:rPr lang="en-GB" sz="1500" b="1" dirty="0">
                          <a:effectLst/>
                        </a:rPr>
                        <a:t>%</a:t>
                      </a:r>
                      <a:endParaRPr lang="en-US" sz="15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2356917064"/>
                  </a:ext>
                </a:extLst>
              </a:tr>
              <a:tr h="4609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Вероятност за „фалит“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bg-BG" sz="1400" dirty="0">
                          <a:effectLst/>
                        </a:rPr>
                        <a:t>на ТГФ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0.0127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0.0044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0.0175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0.015</a:t>
                      </a:r>
                      <a:r>
                        <a:rPr lang="bg-BG" sz="14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>
                          <a:effectLst/>
                        </a:rPr>
                        <a:t>0.0143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3780310788"/>
                  </a:ext>
                </a:extLst>
              </a:tr>
              <a:tr h="47154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Среден дефицит при фалит на ТГФ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-2</a:t>
                      </a:r>
                      <a:r>
                        <a:rPr lang="bg-BG" sz="1400" dirty="0">
                          <a:effectLst/>
                        </a:rPr>
                        <a:t>.4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-1</a:t>
                      </a:r>
                      <a:r>
                        <a:rPr lang="bg-BG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-3</a:t>
                      </a:r>
                      <a:r>
                        <a:rPr lang="bg-BG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-3</a:t>
                      </a:r>
                      <a:r>
                        <a:rPr lang="bg-BG" sz="1400" dirty="0">
                          <a:effectLst/>
                        </a:rPr>
                        <a:t>.6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-2.4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3450168416"/>
                  </a:ext>
                </a:extLst>
              </a:tr>
              <a:tr h="2558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Налични средства след 5 г.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11</a:t>
                      </a:r>
                      <a:r>
                        <a:rPr lang="bg-BG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11</a:t>
                      </a:r>
                      <a:r>
                        <a:rPr lang="bg-BG" sz="1400" dirty="0">
                          <a:effectLst/>
                        </a:rPr>
                        <a:t>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r>
                        <a:rPr lang="bg-BG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7.0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9</a:t>
                      </a:r>
                      <a:r>
                        <a:rPr lang="bg-BG" sz="1400" dirty="0">
                          <a:effectLst/>
                        </a:rPr>
                        <a:t>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4095010170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Остатък по заема след</a:t>
                      </a:r>
                      <a:r>
                        <a:rPr lang="en-GB" sz="1400" dirty="0">
                          <a:effectLst/>
                        </a:rPr>
                        <a:t> 5</a:t>
                      </a:r>
                      <a:r>
                        <a:rPr lang="bg-BG" sz="1400" dirty="0">
                          <a:effectLst/>
                        </a:rPr>
                        <a:t> г.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r>
                        <a:rPr lang="bg-BG" sz="1400" dirty="0">
                          <a:effectLst/>
                        </a:rPr>
                        <a:t>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r>
                        <a:rPr lang="bg-BG" sz="1400" dirty="0">
                          <a:effectLst/>
                        </a:rPr>
                        <a:t>.6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2155384189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Долна</a:t>
                      </a:r>
                      <a:r>
                        <a:rPr lang="en-GB" sz="1400" dirty="0">
                          <a:effectLst/>
                        </a:rPr>
                        <a:t> 99% </a:t>
                      </a:r>
                      <a:r>
                        <a:rPr lang="bg-BG" sz="1400" dirty="0">
                          <a:effectLst/>
                        </a:rPr>
                        <a:t>граница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0.</a:t>
                      </a: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2.0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-2</a:t>
                      </a:r>
                      <a:r>
                        <a:rPr lang="bg-BG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-2</a:t>
                      </a:r>
                      <a:r>
                        <a:rPr lang="bg-BG" sz="1400" dirty="0">
                          <a:effectLst/>
                        </a:rPr>
                        <a:t>.</a:t>
                      </a:r>
                      <a:r>
                        <a:rPr lang="en-GB" sz="14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r>
                        <a:rPr lang="bg-BG" sz="1400" dirty="0">
                          <a:effectLst/>
                        </a:rPr>
                        <a:t>0.4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3177802531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Налични средства след 10 г.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 –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13</a:t>
                      </a:r>
                      <a:r>
                        <a:rPr lang="bg-BG" sz="1400" dirty="0">
                          <a:effectLst/>
                        </a:rPr>
                        <a:t>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–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3430800550"/>
                  </a:ext>
                </a:extLst>
              </a:tr>
              <a:tr h="2304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bg-BG" sz="1400" dirty="0">
                          <a:effectLst/>
                        </a:rPr>
                        <a:t>Остатък по заема след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bg-BG" sz="1400" dirty="0">
                          <a:effectLst/>
                        </a:rPr>
                        <a:t>10 г.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–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–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08" marR="61208" marT="0" marB="0" anchor="ctr"/>
                </a:tc>
                <a:extLst>
                  <a:ext uri="{0D108BD9-81ED-4DB2-BD59-A6C34878D82A}">
                    <a16:rowId xmlns:a16="http://schemas.microsoft.com/office/drawing/2014/main" val="2090073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B6D3-A268-F10A-EF73-D8ACD224B8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Резултати – 1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016D93-AD31-BD1A-6797-1805080F5D9A}"/>
              </a:ext>
            </a:extLst>
          </p:cNvPr>
          <p:cNvGrpSpPr/>
          <p:nvPr/>
        </p:nvGrpSpPr>
        <p:grpSpPr>
          <a:xfrm>
            <a:off x="720022" y="1638535"/>
            <a:ext cx="10394529" cy="4140000"/>
            <a:chOff x="720022" y="1638535"/>
            <a:chExt cx="10394529" cy="4140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82FC30-8B01-5A94-6E5A-4E42A6D265D2}"/>
                </a:ext>
              </a:extLst>
            </p:cNvPr>
            <p:cNvGrpSpPr/>
            <p:nvPr/>
          </p:nvGrpSpPr>
          <p:grpSpPr>
            <a:xfrm>
              <a:off x="720022" y="1753049"/>
              <a:ext cx="5065468" cy="3910972"/>
              <a:chOff x="5835192" y="2035491"/>
              <a:chExt cx="5065468" cy="391097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2C84DD2-4645-1EF8-F53A-279DF6933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5192" y="2035491"/>
                <a:ext cx="5065468" cy="39109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F86D32-F83D-E37D-ED85-F48A03E5644B}"/>
                  </a:ext>
                </a:extLst>
              </p:cNvPr>
              <p:cNvSpPr txBox="1"/>
              <p:nvPr/>
            </p:nvSpPr>
            <p:spPr>
              <a:xfrm>
                <a:off x="6323265" y="2435724"/>
                <a:ext cx="2152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/>
                  <a:t>Вариант 1</a:t>
                </a:r>
                <a:endParaRPr lang="en-US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DB1E9B4-DEDD-3497-D95F-2A75CF764708}"/>
                </a:ext>
              </a:extLst>
            </p:cNvPr>
            <p:cNvGrpSpPr/>
            <p:nvPr/>
          </p:nvGrpSpPr>
          <p:grpSpPr>
            <a:xfrm>
              <a:off x="5752446" y="1638535"/>
              <a:ext cx="5362105" cy="4140000"/>
              <a:chOff x="5752446" y="1638535"/>
              <a:chExt cx="5362105" cy="41400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E950247-D309-2A16-6954-DDBBFC9DC5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2446" y="1638535"/>
                <a:ext cx="5362105" cy="414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2A3768-B17D-AB60-978E-3C7EC069DC95}"/>
                  </a:ext>
                </a:extLst>
              </p:cNvPr>
              <p:cNvSpPr txBox="1"/>
              <p:nvPr/>
            </p:nvSpPr>
            <p:spPr>
              <a:xfrm>
                <a:off x="6273563" y="2149512"/>
                <a:ext cx="2152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/>
                  <a:t>Вариант </a:t>
                </a:r>
                <a:r>
                  <a:rPr lang="en-GB" dirty="0"/>
                  <a:t>3.</a:t>
                </a:r>
                <a:r>
                  <a:rPr lang="bg-BG" dirty="0"/>
                  <a:t>1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71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B6D3-A268-F10A-EF73-D8ACD224B8D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Резултати – </a:t>
            </a:r>
            <a:r>
              <a:rPr lang="en-GB" dirty="0"/>
              <a:t>2 </a:t>
            </a:r>
            <a:endParaRPr lang="bg-BG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7D51746-3233-33A6-25D6-191CF6DF6702}"/>
              </a:ext>
            </a:extLst>
          </p:cNvPr>
          <p:cNvGrpSpPr/>
          <p:nvPr/>
        </p:nvGrpSpPr>
        <p:grpSpPr>
          <a:xfrm>
            <a:off x="720022" y="1635957"/>
            <a:ext cx="10390924" cy="4140000"/>
            <a:chOff x="720022" y="1635957"/>
            <a:chExt cx="10390924" cy="414000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882FC30-8B01-5A94-6E5A-4E42A6D265D2}"/>
                </a:ext>
              </a:extLst>
            </p:cNvPr>
            <p:cNvGrpSpPr/>
            <p:nvPr/>
          </p:nvGrpSpPr>
          <p:grpSpPr>
            <a:xfrm>
              <a:off x="720022" y="1753049"/>
              <a:ext cx="5065468" cy="3910972"/>
              <a:chOff x="5835192" y="2035491"/>
              <a:chExt cx="5065468" cy="3910972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2C84DD2-4645-1EF8-F53A-279DF6933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35192" y="2035491"/>
                <a:ext cx="5065468" cy="39109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2F86D32-F83D-E37D-ED85-F48A03E5644B}"/>
                  </a:ext>
                </a:extLst>
              </p:cNvPr>
              <p:cNvSpPr txBox="1"/>
              <p:nvPr/>
            </p:nvSpPr>
            <p:spPr>
              <a:xfrm>
                <a:off x="6323265" y="2435724"/>
                <a:ext cx="2152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/>
                  <a:t>Вариант 1</a:t>
                </a:r>
                <a:endParaRPr lang="en-US" dirty="0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77645B2-D169-4CCF-0874-61E8A8B65FEE}"/>
                </a:ext>
              </a:extLst>
            </p:cNvPr>
            <p:cNvGrpSpPr/>
            <p:nvPr/>
          </p:nvGrpSpPr>
          <p:grpSpPr>
            <a:xfrm>
              <a:off x="5751849" y="1635957"/>
              <a:ext cx="5359097" cy="4140000"/>
              <a:chOff x="5751849" y="1635957"/>
              <a:chExt cx="5359097" cy="4140000"/>
            </a:xfrm>
          </p:grpSpPr>
          <p:pic>
            <p:nvPicPr>
              <p:cNvPr id="20" name="Picture 19" descr="Chart&#10;&#10;Description automatically generated">
                <a:extLst>
                  <a:ext uri="{FF2B5EF4-FFF2-40B4-BE49-F238E27FC236}">
                    <a16:creationId xmlns:a16="http://schemas.microsoft.com/office/drawing/2014/main" id="{8AD1B075-CCDB-0777-B88F-01B520CFDE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1849" y="1635957"/>
                <a:ext cx="5359097" cy="4140000"/>
              </a:xfrm>
              <a:prstGeom prst="rect">
                <a:avLst/>
              </a:prstGeom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A2A3768-B17D-AB60-978E-3C7EC069DC95}"/>
                  </a:ext>
                </a:extLst>
              </p:cNvPr>
              <p:cNvSpPr txBox="1"/>
              <p:nvPr/>
            </p:nvSpPr>
            <p:spPr>
              <a:xfrm>
                <a:off x="6273563" y="2149512"/>
                <a:ext cx="21526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g-BG" dirty="0"/>
                  <a:t>Вариант </a:t>
                </a:r>
                <a:r>
                  <a:rPr lang="en-GB" dirty="0"/>
                  <a:t>2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2901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883B-5003-5A07-04A3-CDC1DBD21E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Изводи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E104D-6BD4-4C0A-FC84-2DA7935639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90458" y="1990904"/>
            <a:ext cx="8596668" cy="3880773"/>
          </a:xfrm>
        </p:spPr>
        <p:txBody>
          <a:bodyPr/>
          <a:lstStyle/>
          <a:p>
            <a:r>
              <a:rPr lang="bg-BG" dirty="0"/>
              <a:t>Вариант 2 представя най-ниска вероятност за „фалит“ на ТГФ.</a:t>
            </a:r>
          </a:p>
          <a:p>
            <a:r>
              <a:rPr lang="bg-BG" dirty="0"/>
              <a:t>Вариант 2 е с най-голям заемен капитал и за най-дълъг период.</a:t>
            </a:r>
          </a:p>
          <a:p>
            <a:r>
              <a:rPr lang="bg-BG" dirty="0"/>
              <a:t>Минималната стойност на фонда в 99% от случаите е най-висока при Вариант 2.</a:t>
            </a:r>
          </a:p>
          <a:p>
            <a:r>
              <a:rPr lang="bg-BG" dirty="0"/>
              <a:t>Вариант 1 би следвало да е по-предпочитан от Вариант 3.1, 3.2, 3.3, отчитайки резултатите от симулациите и размера на вноската.</a:t>
            </a:r>
          </a:p>
          <a:p>
            <a:r>
              <a:rPr lang="bg-BG" dirty="0"/>
              <a:t>Вариант 1 осигурява капитал, покриващ по-голяма част от предполагаемите фалити докато при Вариант 3.3 по-високата вноска компенсира намаляващия заемен капитал във времето.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0883B-5003-5A07-04A3-CDC1DBD21E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bg-BG" dirty="0"/>
              <a:t>Коментари и пояснения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E104D-6BD4-4C0A-FC84-2DA7935639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6640" y="1708008"/>
            <a:ext cx="8596668" cy="4460130"/>
          </a:xfrm>
        </p:spPr>
        <p:txBody>
          <a:bodyPr>
            <a:normAutofit/>
          </a:bodyPr>
          <a:lstStyle/>
          <a:p>
            <a:r>
              <a:rPr lang="ru-RU" dirty="0" err="1"/>
              <a:t>Направените</a:t>
            </a:r>
            <a:r>
              <a:rPr lang="ru-RU" dirty="0"/>
              <a:t> оценки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базирани</a:t>
            </a:r>
            <a:r>
              <a:rPr lang="ru-RU" dirty="0"/>
              <a:t> на </a:t>
            </a:r>
            <a:r>
              <a:rPr lang="ru-RU" dirty="0" err="1"/>
              <a:t>редица</a:t>
            </a:r>
            <a:r>
              <a:rPr lang="ru-RU" dirty="0"/>
              <a:t> </a:t>
            </a:r>
            <a:r>
              <a:rPr lang="ru-RU" dirty="0" err="1"/>
              <a:t>допускания</a:t>
            </a:r>
            <a:r>
              <a:rPr lang="ru-RU" dirty="0"/>
              <a:t>, </a:t>
            </a:r>
            <a:r>
              <a:rPr lang="ru-RU" dirty="0" err="1"/>
              <a:t>изброени</a:t>
            </a:r>
            <a:r>
              <a:rPr lang="ru-RU" dirty="0"/>
              <a:t> и </a:t>
            </a:r>
            <a:r>
              <a:rPr lang="ru-RU" dirty="0" err="1"/>
              <a:t>описани</a:t>
            </a:r>
            <a:r>
              <a:rPr lang="ru-RU" dirty="0"/>
              <a:t> </a:t>
            </a:r>
            <a:r>
              <a:rPr lang="ru-RU" dirty="0" err="1"/>
              <a:t>по-горе</a:t>
            </a:r>
            <a:r>
              <a:rPr lang="ru-RU" dirty="0"/>
              <a:t>, на 10 хил. </a:t>
            </a:r>
            <a:r>
              <a:rPr lang="ru-RU" dirty="0" err="1"/>
              <a:t>симулации</a:t>
            </a:r>
            <a:r>
              <a:rPr lang="ru-RU" dirty="0"/>
              <a:t>. </a:t>
            </a:r>
            <a:r>
              <a:rPr lang="ru-RU" dirty="0" err="1"/>
              <a:t>Размерът</a:t>
            </a:r>
            <a:r>
              <a:rPr lang="ru-RU" dirty="0"/>
              <a:t> на отклонения от </a:t>
            </a:r>
            <a:r>
              <a:rPr lang="ru-RU" dirty="0" err="1"/>
              <a:t>калкулираните</a:t>
            </a:r>
            <a:r>
              <a:rPr lang="ru-RU" dirty="0"/>
              <a:t> </a:t>
            </a:r>
            <a:r>
              <a:rPr lang="ru-RU" dirty="0" err="1"/>
              <a:t>стойности</a:t>
            </a:r>
            <a:r>
              <a:rPr lang="ru-RU" dirty="0"/>
              <a:t> зависят от </a:t>
            </a:r>
            <a:r>
              <a:rPr lang="ru-RU" dirty="0" err="1"/>
              <a:t>случайния</a:t>
            </a:r>
            <a:r>
              <a:rPr lang="ru-RU" dirty="0"/>
              <a:t> характер на </a:t>
            </a:r>
            <a:r>
              <a:rPr lang="ru-RU" dirty="0" err="1"/>
              <a:t>средата</a:t>
            </a:r>
            <a:r>
              <a:rPr lang="ru-RU" dirty="0"/>
              <a:t> и от </a:t>
            </a:r>
            <a:r>
              <a:rPr lang="ru-RU" dirty="0" err="1"/>
              <a:t>разминавания</a:t>
            </a:r>
            <a:r>
              <a:rPr lang="ru-RU" dirty="0"/>
              <a:t> на </a:t>
            </a:r>
            <a:r>
              <a:rPr lang="ru-RU" dirty="0" err="1"/>
              <a:t>допусканията</a:t>
            </a:r>
            <a:r>
              <a:rPr lang="ru-RU" dirty="0"/>
              <a:t> в </a:t>
            </a:r>
            <a:r>
              <a:rPr lang="ru-RU" dirty="0" err="1"/>
              <a:t>оценъчния</a:t>
            </a:r>
            <a:r>
              <a:rPr lang="ru-RU" dirty="0"/>
              <a:t> </a:t>
            </a:r>
            <a:r>
              <a:rPr lang="ru-RU" dirty="0" err="1"/>
              <a:t>модел</a:t>
            </a:r>
            <a:r>
              <a:rPr lang="ru-RU" dirty="0"/>
              <a:t> с </a:t>
            </a:r>
            <a:r>
              <a:rPr lang="ru-RU" dirty="0" err="1"/>
              <a:t>реално</a:t>
            </a:r>
            <a:r>
              <a:rPr lang="ru-RU" dirty="0"/>
              <a:t> </a:t>
            </a:r>
            <a:r>
              <a:rPr lang="ru-RU" dirty="0" err="1"/>
              <a:t>проявените</a:t>
            </a:r>
            <a:r>
              <a:rPr lang="ru-RU" dirty="0"/>
              <a:t>.</a:t>
            </a:r>
          </a:p>
          <a:p>
            <a:r>
              <a:rPr lang="ru-RU" dirty="0"/>
              <a:t>Използваните оценъчни техники предполагат добросъвестност и неумишлени действия на ТО.</a:t>
            </a:r>
          </a:p>
          <a:p>
            <a:r>
              <a:rPr lang="ru-RU" dirty="0"/>
              <a:t>Приложеният подход разглежда риска, произлизащ от всеки един ТО като независим от останалите туроператори. </a:t>
            </a:r>
          </a:p>
          <a:p>
            <a:r>
              <a:rPr lang="ru-RU" dirty="0"/>
              <a:t>Допусканията на модела са в „унисон“ с разпоредбите на директивата - § 39 от Директивата изисква осигуряване на ефективна защита, а § 40 пояснява че  «</a:t>
            </a:r>
            <a:r>
              <a:rPr lang="ru-RU" i="1" dirty="0"/>
              <a:t>в обхвата на защитата не следва да попадат изключително редките събития като напр. едновременна несъстоятелност на няколко от най-големите организатори на пазара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67063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2A588-02DE-2297-124F-8B62010A0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Допълнителни коментари и препоръки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889E-1230-F8B1-BFF6-24D455E2D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23" y="1818463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модела са заложени като абсолютни суми минимална и максимална вноска от ТО. Това би могло да наруши принципът на пропорционалност и съответно да бъде приложено само за първата година от стартиране на ТГФ. </a:t>
            </a:r>
          </a:p>
          <a:p>
            <a:r>
              <a:rPr lang="ru-RU" dirty="0"/>
              <a:t>Възможно е за ТО с малки обороти, които не предлагат туристически пътувания и услуги извън страната, да се изисква само застраховка, но в случай, че ЗС е не по-малка от последния годишен оборот. В този случай тези ТО няма да имат задължения към ТГФ.</a:t>
            </a:r>
          </a:p>
          <a:p>
            <a:r>
              <a:rPr lang="ru-RU" dirty="0"/>
              <a:t>В слу</a:t>
            </a:r>
            <a:r>
              <a:rPr lang="bg-BG" dirty="0"/>
              <a:t>ч</a:t>
            </a:r>
            <a:r>
              <a:rPr lang="ru-RU" dirty="0"/>
              <a:t>ай на необходимост (дефицит във Фонда) могат да се определят еднократни извънредни вноски от ТО.</a:t>
            </a:r>
          </a:p>
          <a:p>
            <a:r>
              <a:rPr lang="ru-RU" dirty="0"/>
              <a:t>Размерът на годишните вноски се одобрява ежегодно (и може да се променя) от Министъра на туризма след анализ на отчетените данни за сектора и наличните средства във Фонда.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96012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7F920-0BCA-74DE-7209-1931F9B9A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17A9-20DF-C029-E52E-248A3DA82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/>
          </a:p>
          <a:p>
            <a:endParaRPr lang="bg-BG" dirty="0"/>
          </a:p>
          <a:p>
            <a:endParaRPr lang="bg-BG" dirty="0"/>
          </a:p>
          <a:p>
            <a:pPr marL="0" indent="0">
              <a:buNone/>
            </a:pPr>
            <a:r>
              <a:rPr lang="bg-BG" dirty="0"/>
              <a:t>							БЛАГОДАРЯ !</a:t>
            </a:r>
          </a:p>
        </p:txBody>
      </p:sp>
    </p:spTree>
    <p:extLst>
      <p:ext uri="{BB962C8B-B14F-4D97-AF65-F5344CB8AC3E}">
        <p14:creationId xmlns:p14="http://schemas.microsoft.com/office/powerpoint/2010/main" val="420914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196EC-1F85-E7BB-0BEA-BEFCC845CE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9249091" cy="1320800"/>
          </a:xfrm>
        </p:spPr>
        <p:txBody>
          <a:bodyPr/>
          <a:lstStyle/>
          <a:p>
            <a:pPr lvl="0"/>
            <a:r>
              <a:rPr lang="bg-BG">
                <a:latin typeface="Arial" pitchFamily="34"/>
                <a:cs typeface="Arial" pitchFamily="34"/>
              </a:rPr>
              <a:t>Изисквания на Директива </a:t>
            </a:r>
            <a:r>
              <a:rPr lang="ru-RU">
                <a:latin typeface="Arial" pitchFamily="34"/>
                <a:cs typeface="Arial" pitchFamily="34"/>
              </a:rPr>
              <a:t>(ЕС) 2015/2302</a:t>
            </a:r>
            <a:endParaRPr lang="bg-BG" dirty="0">
              <a:latin typeface="Arial" pitchFamily="34"/>
              <a:cs typeface="Arial" pitchFamily="34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8D3AC2B-7137-26C8-B8E0-E00AB15D48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74482" y="2103120"/>
          <a:ext cx="9345167" cy="337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8F35091-A1C5-88BB-5EE5-0DCA4EC9FD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pPr lvl="0"/>
            <a:r>
              <a:rPr lang="bg-BG" sz="3100">
                <a:latin typeface="Arial" pitchFamily="34"/>
                <a:cs typeface="Arial" pitchFamily="34"/>
              </a:rPr>
              <a:t>Национално законодателство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FBFB9-B278-B339-7E3A-D726638E32D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pPr lvl="0"/>
            <a:r>
              <a:rPr lang="ru-RU" dirty="0" err="1">
                <a:latin typeface="Arial" pitchFamily="34"/>
                <a:cs typeface="Arial" pitchFamily="34"/>
              </a:rPr>
              <a:t>Изискванията</a:t>
            </a:r>
            <a:r>
              <a:rPr lang="ru-RU" dirty="0">
                <a:latin typeface="Arial" pitchFamily="34"/>
                <a:cs typeface="Arial" pitchFamily="34"/>
              </a:rPr>
              <a:t> на </a:t>
            </a:r>
            <a:r>
              <a:rPr lang="ru-RU" dirty="0" err="1">
                <a:latin typeface="Arial" pitchFamily="34"/>
                <a:cs typeface="Arial" pitchFamily="34"/>
              </a:rPr>
              <a:t>Директивата</a:t>
            </a:r>
            <a:r>
              <a:rPr lang="ru-RU" dirty="0">
                <a:latin typeface="Arial" pitchFamily="34"/>
                <a:cs typeface="Arial" pitchFamily="34"/>
              </a:rPr>
              <a:t> </a:t>
            </a:r>
            <a:r>
              <a:rPr lang="ru-RU" dirty="0" err="1">
                <a:latin typeface="Arial" pitchFamily="34"/>
                <a:cs typeface="Arial" pitchFamily="34"/>
              </a:rPr>
              <a:t>са</a:t>
            </a:r>
            <a:r>
              <a:rPr lang="ru-RU" dirty="0">
                <a:latin typeface="Arial" pitchFamily="34"/>
                <a:cs typeface="Arial" pitchFamily="34"/>
              </a:rPr>
              <a:t> частично </a:t>
            </a:r>
            <a:r>
              <a:rPr lang="ru-RU" dirty="0" err="1">
                <a:latin typeface="Arial" pitchFamily="34"/>
                <a:cs typeface="Arial" pitchFamily="34"/>
              </a:rPr>
              <a:t>транспонирани</a:t>
            </a:r>
            <a:r>
              <a:rPr lang="ru-RU" dirty="0">
                <a:latin typeface="Arial" pitchFamily="34"/>
                <a:cs typeface="Arial" pitchFamily="34"/>
              </a:rPr>
              <a:t> в Закона за туризма посредством:</a:t>
            </a:r>
          </a:p>
          <a:p>
            <a:pPr lvl="1">
              <a:buFont typeface="Wingdings" pitchFamily="2"/>
              <a:buChar char="Ø"/>
            </a:pPr>
            <a:r>
              <a:rPr lang="ru-RU" dirty="0" err="1">
                <a:latin typeface="Arial" pitchFamily="34"/>
                <a:cs typeface="Arial" pitchFamily="34"/>
              </a:rPr>
              <a:t>Въведен</a:t>
            </a:r>
            <a:r>
              <a:rPr lang="ru-RU" dirty="0">
                <a:latin typeface="Arial" pitchFamily="34"/>
                <a:cs typeface="Arial" pitchFamily="34"/>
              </a:rPr>
              <a:t> </a:t>
            </a:r>
            <a:r>
              <a:rPr lang="ru-RU" dirty="0" err="1">
                <a:latin typeface="Arial" pitchFamily="34"/>
                <a:cs typeface="Arial" pitchFamily="34"/>
              </a:rPr>
              <a:t>регистрационен</a:t>
            </a:r>
            <a:r>
              <a:rPr lang="ru-RU" dirty="0">
                <a:latin typeface="Arial" pitchFamily="34"/>
                <a:cs typeface="Arial" pitchFamily="34"/>
              </a:rPr>
              <a:t> режим с </a:t>
            </a:r>
            <a:r>
              <a:rPr lang="ru-RU" dirty="0" err="1">
                <a:latin typeface="Arial" pitchFamily="34"/>
                <a:cs typeface="Arial" pitchFamily="34"/>
              </a:rPr>
              <a:t>минимални</a:t>
            </a:r>
            <a:r>
              <a:rPr lang="ru-RU" dirty="0">
                <a:latin typeface="Arial" pitchFamily="34"/>
                <a:cs typeface="Arial" pitchFamily="34"/>
              </a:rPr>
              <a:t> </a:t>
            </a:r>
            <a:r>
              <a:rPr lang="ru-RU" dirty="0" err="1">
                <a:latin typeface="Arial" pitchFamily="34"/>
                <a:cs typeface="Arial" pitchFamily="34"/>
              </a:rPr>
              <a:t>изисквания</a:t>
            </a:r>
            <a:r>
              <a:rPr lang="ru-RU" dirty="0">
                <a:latin typeface="Arial" pitchFamily="34"/>
                <a:cs typeface="Arial" pitchFamily="34"/>
              </a:rPr>
              <a:t> </a:t>
            </a:r>
            <a:r>
              <a:rPr lang="ru-RU" dirty="0" err="1">
                <a:latin typeface="Arial" pitchFamily="34"/>
                <a:cs typeface="Arial" pitchFamily="34"/>
              </a:rPr>
              <a:t>към</a:t>
            </a:r>
            <a:r>
              <a:rPr lang="ru-RU" dirty="0">
                <a:latin typeface="Arial" pitchFamily="34"/>
                <a:cs typeface="Arial" pitchFamily="34"/>
              </a:rPr>
              <a:t> ТО</a:t>
            </a:r>
          </a:p>
          <a:p>
            <a:pPr lvl="1">
              <a:buFont typeface="Wingdings" pitchFamily="2"/>
              <a:buChar char="Ø"/>
            </a:pPr>
            <a:r>
              <a:rPr lang="ru-RU" dirty="0" err="1">
                <a:latin typeface="Arial" pitchFamily="34"/>
                <a:cs typeface="Arial" pitchFamily="34"/>
              </a:rPr>
              <a:t>Въведени</a:t>
            </a:r>
            <a:r>
              <a:rPr lang="ru-RU" dirty="0">
                <a:latin typeface="Arial" pitchFamily="34"/>
                <a:cs typeface="Arial" pitchFamily="34"/>
              </a:rPr>
              <a:t> </a:t>
            </a:r>
            <a:r>
              <a:rPr lang="ru-RU" dirty="0" err="1">
                <a:latin typeface="Arial" pitchFamily="34"/>
                <a:cs typeface="Arial" pitchFamily="34"/>
              </a:rPr>
              <a:t>са</a:t>
            </a:r>
            <a:r>
              <a:rPr lang="ru-RU" dirty="0">
                <a:latin typeface="Arial" pitchFamily="34"/>
                <a:cs typeface="Arial" pitchFamily="34"/>
              </a:rPr>
              <a:t> </a:t>
            </a:r>
            <a:r>
              <a:rPr lang="ru-RU" dirty="0" err="1">
                <a:latin typeface="Arial" pitchFamily="34"/>
                <a:cs typeface="Arial" pitchFamily="34"/>
              </a:rPr>
              <a:t>изисквания</a:t>
            </a:r>
            <a:r>
              <a:rPr lang="ru-RU" dirty="0">
                <a:latin typeface="Arial" pitchFamily="34"/>
                <a:cs typeface="Arial" pitchFamily="34"/>
              </a:rPr>
              <a:t> за </a:t>
            </a:r>
            <a:r>
              <a:rPr lang="ru-RU" dirty="0" err="1">
                <a:latin typeface="Arial" pitchFamily="34"/>
                <a:cs typeface="Arial" pitchFamily="34"/>
              </a:rPr>
              <a:t>задължителна</a:t>
            </a:r>
            <a:r>
              <a:rPr lang="ru-RU" dirty="0">
                <a:latin typeface="Arial" pitchFamily="34"/>
                <a:cs typeface="Arial" pitchFamily="34"/>
              </a:rPr>
              <a:t> </a:t>
            </a:r>
            <a:r>
              <a:rPr lang="bg-BG" dirty="0">
                <a:latin typeface="Arial" pitchFamily="34"/>
                <a:cs typeface="Arial" pitchFamily="34"/>
              </a:rPr>
              <a:t>застраховка „Отговорност на туроператора". </a:t>
            </a:r>
          </a:p>
          <a:p>
            <a:pPr lvl="1">
              <a:buFont typeface="Wingdings" pitchFamily="2"/>
              <a:buChar char="Ø"/>
            </a:pPr>
            <a:r>
              <a:rPr lang="ru-RU" dirty="0">
                <a:latin typeface="Arial" pitchFamily="34"/>
                <a:cs typeface="Arial" pitchFamily="34"/>
              </a:rPr>
              <a:t>Застрахователните лимити са база годишния оборот за предходната година, деклариран от ТО пред застрахователя. (чл.104 от ЗТ )</a:t>
            </a:r>
            <a:endParaRPr lang="bg-BG" dirty="0">
              <a:latin typeface="Arial" pitchFamily="34"/>
              <a:cs typeface="Arial" pitchFamily="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AC8C8-BF8F-555C-103E-1FE8EE70B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ru-RU" dirty="0" err="1"/>
              <a:t>Съществуващи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и </a:t>
            </a:r>
            <a:r>
              <a:rPr lang="ru-RU" dirty="0" err="1"/>
              <a:t>техният</a:t>
            </a:r>
            <a:r>
              <a:rPr lang="ru-RU" dirty="0"/>
              <a:t> генезис</a:t>
            </a:r>
            <a:endParaRPr lang="bg-BG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BD76-A34E-799B-3E03-8C99565E18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33502" y="2160589"/>
            <a:ext cx="9325262" cy="371373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ru-RU" sz="1700" dirty="0" err="1"/>
              <a:t>Липсват</a:t>
            </a:r>
            <a:r>
              <a:rPr lang="ru-RU" sz="1700" dirty="0"/>
              <a:t> </a:t>
            </a:r>
            <a:r>
              <a:rPr lang="ru-RU" sz="1700" dirty="0" err="1"/>
              <a:t>значими</a:t>
            </a:r>
            <a:r>
              <a:rPr lang="ru-RU" sz="1700" dirty="0"/>
              <a:t> критерии за </a:t>
            </a:r>
            <a:r>
              <a:rPr lang="ru-RU" sz="1700" dirty="0" err="1"/>
              <a:t>придобиване</a:t>
            </a:r>
            <a:r>
              <a:rPr lang="ru-RU" sz="1700" dirty="0"/>
              <a:t> на </a:t>
            </a:r>
            <a:r>
              <a:rPr lang="ru-RU" sz="1700" dirty="0" err="1"/>
              <a:t>лиценз</a:t>
            </a:r>
            <a:r>
              <a:rPr lang="ru-RU" sz="1700" dirty="0"/>
              <a:t> за ТО. </a:t>
            </a:r>
          </a:p>
          <a:p>
            <a:pPr lvl="0">
              <a:lnSpc>
                <a:spcPct val="90000"/>
              </a:lnSpc>
            </a:pPr>
            <a:r>
              <a:rPr lang="ru-RU" sz="1700" dirty="0" err="1"/>
              <a:t>Възможно</a:t>
            </a:r>
            <a:r>
              <a:rPr lang="ru-RU" sz="1700" dirty="0"/>
              <a:t> е </a:t>
            </a:r>
            <a:r>
              <a:rPr lang="ru-RU" sz="1700" dirty="0" err="1"/>
              <a:t>съответният</a:t>
            </a:r>
            <a:r>
              <a:rPr lang="ru-RU" sz="1700" dirty="0"/>
              <a:t> организатор на ПТП да </a:t>
            </a:r>
            <a:r>
              <a:rPr lang="ru-RU" sz="1700" dirty="0" err="1"/>
              <a:t>има</a:t>
            </a:r>
            <a:r>
              <a:rPr lang="ru-RU" sz="1700" dirty="0"/>
              <a:t> друга </a:t>
            </a:r>
            <a:r>
              <a:rPr lang="ru-RU" sz="1700" dirty="0" err="1"/>
              <a:t>основна</a:t>
            </a:r>
            <a:r>
              <a:rPr lang="ru-RU" sz="1700" dirty="0"/>
              <a:t> </a:t>
            </a:r>
            <a:r>
              <a:rPr lang="ru-RU" sz="1700" dirty="0" err="1"/>
              <a:t>дейност</a:t>
            </a:r>
            <a:r>
              <a:rPr lang="ru-RU" sz="1700" dirty="0"/>
              <a:t>.</a:t>
            </a:r>
          </a:p>
          <a:p>
            <a:pPr lvl="0">
              <a:lnSpc>
                <a:spcPct val="90000"/>
              </a:lnSpc>
            </a:pPr>
            <a:r>
              <a:rPr lang="ru-RU" sz="1700" dirty="0" err="1"/>
              <a:t>Липсва</a:t>
            </a:r>
            <a:r>
              <a:rPr lang="ru-RU" sz="1700" dirty="0"/>
              <a:t> </a:t>
            </a:r>
            <a:r>
              <a:rPr lang="ru-RU" sz="1700" dirty="0" err="1"/>
              <a:t>консистентност</a:t>
            </a:r>
            <a:r>
              <a:rPr lang="ru-RU" sz="1700" dirty="0"/>
              <a:t> при </a:t>
            </a:r>
            <a:r>
              <a:rPr lang="ru-RU" sz="1700" dirty="0" err="1"/>
              <a:t>определянето</a:t>
            </a:r>
            <a:r>
              <a:rPr lang="ru-RU" sz="1700" dirty="0"/>
              <a:t> на </a:t>
            </a:r>
            <a:r>
              <a:rPr lang="ru-RU" sz="1700" dirty="0" err="1"/>
              <a:t>застрахователните</a:t>
            </a:r>
            <a:r>
              <a:rPr lang="ru-RU" sz="1700" dirty="0"/>
              <a:t> нива на база оборот. </a:t>
            </a:r>
          </a:p>
          <a:p>
            <a:pPr lvl="0">
              <a:lnSpc>
                <a:spcPct val="90000"/>
              </a:lnSpc>
            </a:pPr>
            <a:r>
              <a:rPr lang="ru-RU" sz="1700" dirty="0" err="1"/>
              <a:t>Набраните</a:t>
            </a:r>
            <a:r>
              <a:rPr lang="ru-RU" sz="1700" dirty="0"/>
              <a:t> средства по сметки на ТО </a:t>
            </a:r>
            <a:r>
              <a:rPr lang="ru-RU" sz="1700" dirty="0" err="1"/>
              <a:t>често</a:t>
            </a:r>
            <a:r>
              <a:rPr lang="ru-RU" sz="1700" dirty="0"/>
              <a:t> </a:t>
            </a:r>
            <a:r>
              <a:rPr lang="ru-RU" sz="1700" dirty="0" err="1"/>
              <a:t>надхвърлят</a:t>
            </a:r>
            <a:r>
              <a:rPr lang="ru-RU" sz="1700" dirty="0"/>
              <a:t> </a:t>
            </a:r>
            <a:r>
              <a:rPr lang="ru-RU" sz="1700" dirty="0" err="1"/>
              <a:t>гарантираните</a:t>
            </a:r>
            <a:r>
              <a:rPr lang="ru-RU" sz="1700" dirty="0"/>
              <a:t> от ЗГВ </a:t>
            </a:r>
            <a:r>
              <a:rPr lang="ru-RU" sz="1700" dirty="0" err="1"/>
              <a:t>суми</a:t>
            </a:r>
            <a:r>
              <a:rPr lang="ru-RU" sz="1700" dirty="0"/>
              <a:t>.</a:t>
            </a:r>
          </a:p>
          <a:p>
            <a:pPr lvl="0">
              <a:lnSpc>
                <a:spcPct val="90000"/>
              </a:lnSpc>
            </a:pPr>
            <a:r>
              <a:rPr lang="ru-RU" sz="1700" dirty="0" err="1"/>
              <a:t>Отсъстват</a:t>
            </a:r>
            <a:r>
              <a:rPr lang="ru-RU" sz="1700" dirty="0"/>
              <a:t> </a:t>
            </a:r>
            <a:r>
              <a:rPr lang="ru-RU" sz="1700" dirty="0" err="1"/>
              <a:t>механизми</a:t>
            </a:r>
            <a:r>
              <a:rPr lang="ru-RU" sz="1700" dirty="0"/>
              <a:t> за </a:t>
            </a:r>
            <a:r>
              <a:rPr lang="ru-RU" sz="1700" dirty="0" err="1"/>
              <a:t>контрол</a:t>
            </a:r>
            <a:r>
              <a:rPr lang="ru-RU" sz="1700" dirty="0"/>
              <a:t> и </a:t>
            </a:r>
            <a:r>
              <a:rPr lang="ru-RU" sz="1700" dirty="0" err="1"/>
              <a:t>отчетност</a:t>
            </a:r>
            <a:r>
              <a:rPr lang="ru-RU" sz="1700" dirty="0"/>
              <a:t> на ТО. </a:t>
            </a:r>
          </a:p>
          <a:p>
            <a:pPr lvl="0">
              <a:lnSpc>
                <a:spcPct val="90000"/>
              </a:lnSpc>
            </a:pPr>
            <a:r>
              <a:rPr lang="ru-RU" sz="1700" dirty="0" err="1"/>
              <a:t>Потребителите</a:t>
            </a:r>
            <a:r>
              <a:rPr lang="ru-RU" sz="1700" dirty="0"/>
              <a:t> на </a:t>
            </a:r>
            <a:r>
              <a:rPr lang="ru-RU" sz="1700" dirty="0" err="1"/>
              <a:t>туристически</a:t>
            </a:r>
            <a:r>
              <a:rPr lang="ru-RU" sz="1700" dirty="0"/>
              <a:t> услуги </a:t>
            </a:r>
            <a:r>
              <a:rPr lang="ru-RU" sz="1700" dirty="0" err="1"/>
              <a:t>остават</a:t>
            </a:r>
            <a:r>
              <a:rPr lang="ru-RU" sz="1700" dirty="0"/>
              <a:t> </a:t>
            </a:r>
            <a:r>
              <a:rPr lang="ru-RU" sz="1700" dirty="0" err="1"/>
              <a:t>незащитени</a:t>
            </a:r>
            <a:r>
              <a:rPr lang="ru-RU" sz="1700" dirty="0"/>
              <a:t>.</a:t>
            </a:r>
          </a:p>
          <a:p>
            <a:pPr lvl="0">
              <a:lnSpc>
                <a:spcPct val="90000"/>
              </a:lnSpc>
            </a:pPr>
            <a:r>
              <a:rPr lang="ru-RU" sz="1700" dirty="0" err="1"/>
              <a:t>Липсват</a:t>
            </a:r>
            <a:r>
              <a:rPr lang="ru-RU" sz="1700" dirty="0"/>
              <a:t> </a:t>
            </a:r>
            <a:r>
              <a:rPr lang="ru-RU" sz="1700" dirty="0" err="1"/>
              <a:t>надеждни</a:t>
            </a:r>
            <a:r>
              <a:rPr lang="ru-RU" sz="1700" dirty="0"/>
              <a:t> статистически </a:t>
            </a:r>
            <a:r>
              <a:rPr lang="ru-RU" sz="1700" dirty="0" err="1"/>
              <a:t>данни</a:t>
            </a:r>
            <a:r>
              <a:rPr lang="ru-RU" sz="1700" dirty="0"/>
              <a:t> за </a:t>
            </a:r>
            <a:r>
              <a:rPr lang="ru-RU" sz="1700" dirty="0" err="1"/>
              <a:t>извършване</a:t>
            </a:r>
            <a:r>
              <a:rPr lang="ru-RU" sz="1700" dirty="0"/>
              <a:t> на </a:t>
            </a:r>
            <a:r>
              <a:rPr lang="ru-RU" sz="1700" dirty="0" err="1"/>
              <a:t>кредитна</a:t>
            </a:r>
            <a:r>
              <a:rPr lang="ru-RU" sz="1700" dirty="0"/>
              <a:t> оценка. (Например: </a:t>
            </a:r>
            <a:r>
              <a:rPr lang="ru-RU" sz="1700" dirty="0" err="1"/>
              <a:t>данни</a:t>
            </a:r>
            <a:r>
              <a:rPr lang="ru-RU" sz="1700" dirty="0"/>
              <a:t> за </a:t>
            </a:r>
            <a:r>
              <a:rPr lang="ru-RU" sz="1700" dirty="0" err="1"/>
              <a:t>месечни</a:t>
            </a:r>
            <a:r>
              <a:rPr lang="ru-RU" sz="1700" dirty="0"/>
              <a:t> обороти, разрез по </a:t>
            </a:r>
            <a:r>
              <a:rPr lang="ru-RU" sz="1700" dirty="0" err="1"/>
              <a:t>продукти</a:t>
            </a:r>
            <a:r>
              <a:rPr lang="ru-RU" sz="1700" dirty="0"/>
              <a:t> </a:t>
            </a:r>
            <a:r>
              <a:rPr lang="ru-RU" sz="1700" dirty="0" err="1"/>
              <a:t>като</a:t>
            </a:r>
            <a:r>
              <a:rPr lang="ru-RU" sz="1700" dirty="0"/>
              <a:t> </a:t>
            </a:r>
            <a:r>
              <a:rPr lang="ru-RU" sz="1700" dirty="0" err="1"/>
              <a:t>вътрешни</a:t>
            </a:r>
            <a:r>
              <a:rPr lang="ru-RU" sz="1700" dirty="0"/>
              <a:t> </a:t>
            </a:r>
            <a:r>
              <a:rPr lang="ru-RU" sz="1700" dirty="0" err="1"/>
              <a:t>пътувания</a:t>
            </a:r>
            <a:r>
              <a:rPr lang="ru-RU" sz="1700" dirty="0"/>
              <a:t>, близки и </a:t>
            </a:r>
            <a:r>
              <a:rPr lang="ru-RU" sz="1700" dirty="0" err="1"/>
              <a:t>далечни</a:t>
            </a:r>
            <a:r>
              <a:rPr lang="ru-RU" sz="1700" dirty="0"/>
              <a:t> дестинации, </a:t>
            </a:r>
            <a:r>
              <a:rPr lang="ru-RU" sz="1700" dirty="0" err="1"/>
              <a:t>брой</a:t>
            </a:r>
            <a:r>
              <a:rPr lang="ru-RU" sz="1700" dirty="0"/>
              <a:t> </a:t>
            </a:r>
            <a:r>
              <a:rPr lang="ru-RU" sz="1700" dirty="0" err="1"/>
              <a:t>клиенти</a:t>
            </a:r>
            <a:r>
              <a:rPr lang="ru-RU" sz="1700" dirty="0"/>
              <a:t>). </a:t>
            </a:r>
          </a:p>
          <a:p>
            <a:pPr lvl="0">
              <a:lnSpc>
                <a:spcPct val="90000"/>
              </a:lnSpc>
            </a:pPr>
            <a:endParaRPr lang="bg-BG" sz="1700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AC8C8-BF8F-555C-103E-1FE8EE70BB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bg-BG"/>
              <a:t>Съществуващи практики</a:t>
            </a:r>
            <a:endParaRPr lang="bg-BG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BD76-A34E-799B-3E03-8C99565E18E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33502" y="1640153"/>
            <a:ext cx="9092139" cy="4219575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bg-BG" dirty="0"/>
              <a:t>Бяха разгледани практиките на няколко страни. Разпознати бяха някои общи характеристики. Почти навсякъде са изградени 2 нива на защита:</a:t>
            </a:r>
          </a:p>
          <a:p>
            <a:pPr lvl="0">
              <a:lnSpc>
                <a:spcPct val="90000"/>
              </a:lnSpc>
            </a:pPr>
            <a:r>
              <a:rPr lang="bg-BG" dirty="0"/>
              <a:t>1 ниво – застраховка;  банкова гаранция;  доверителна сметка за превод на авансовите плащания;</a:t>
            </a:r>
          </a:p>
          <a:p>
            <a:pPr lvl="0">
              <a:lnSpc>
                <a:spcPct val="90000"/>
              </a:lnSpc>
            </a:pPr>
            <a:r>
              <a:rPr lang="bg-BG" dirty="0"/>
              <a:t>2 ниво – Гаранционен Фонд</a:t>
            </a:r>
          </a:p>
          <a:p>
            <a:pPr lvl="0">
              <a:lnSpc>
                <a:spcPct val="90000"/>
              </a:lnSpc>
            </a:pPr>
            <a:r>
              <a:rPr lang="bg-BG" dirty="0"/>
              <a:t>Така например в Германия: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/>
              <a:t>Фондът е задължителен за ТО с оборот &gt; 10 </a:t>
            </a:r>
            <a:r>
              <a:rPr lang="bg-BG" dirty="0" err="1"/>
              <a:t>мнл.лв</a:t>
            </a:r>
            <a:r>
              <a:rPr lang="bg-BG" dirty="0"/>
              <a:t>. и за всички, предлагащи пакетни пътувания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/>
              <a:t>Вноската е </a:t>
            </a:r>
            <a:r>
              <a:rPr lang="bg-BG" b="1" dirty="0"/>
              <a:t>1% от оборота</a:t>
            </a:r>
            <a:r>
              <a:rPr lang="bg-BG" dirty="0"/>
              <a:t> до набиране на целеви капитал за Фонда в размер на 750 млн. Евро към 31.10.2027 г.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/>
              <a:t>Възможно е увеличение на вноската за ТО с лоши финансови показатели; За всеки ТО се прави оценка на платежоспособността.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/>
              <a:t>Възможни са мостови заеми от Държавата до набиране на целевия капитал.</a:t>
            </a:r>
          </a:p>
          <a:p>
            <a:pPr lvl="0">
              <a:lnSpc>
                <a:spcPct val="90000"/>
              </a:lnSpc>
            </a:pPr>
            <a:endParaRPr lang="bg-BG" dirty="0"/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518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081FD0-C958-8542-EB34-6E88B6C7F6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pPr lvl="0"/>
            <a:r>
              <a:rPr lang="bg-BG" dirty="0"/>
              <a:t>Идейна концепция за обезпечителна система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C10C0-6F47-D5AC-0A2C-973955D068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33502" y="2160589"/>
            <a:ext cx="8596668" cy="4175555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Три-</a:t>
            </a:r>
            <a:r>
              <a:rPr lang="bg-BG" dirty="0" err="1">
                <a:latin typeface="Arial" panose="020B0604020202020204" pitchFamily="34" charset="0"/>
                <a:cs typeface="Arial" panose="020B0604020202020204" pitchFamily="34" charset="0"/>
              </a:rPr>
              <a:t>стълбов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 режим: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1. Превантивен контрол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2. Задължителни застраховки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sz="1800" dirty="0">
                <a:latin typeface="Arial" panose="020B0604020202020204" pitchFamily="34" charset="0"/>
                <a:cs typeface="Arial" panose="020B0604020202020204" pitchFamily="34" charset="0"/>
              </a:rPr>
              <a:t>3. Гаранционен Фонд (ТГФ)</a:t>
            </a:r>
          </a:p>
          <a:p>
            <a:pPr lvl="0"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Цел на ТГФ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обезпечаване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пълен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размер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правата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потребителите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туристически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услуги и ПТП. </a:t>
            </a:r>
          </a:p>
          <a:p>
            <a:pPr lvl="0">
              <a:lnSpc>
                <a:spcPct val="90000"/>
              </a:lnSpc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ТГФ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осигурява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допълнителна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гаранция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потребителите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в случай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обявяване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несъстоятелност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туроператори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туристически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агенти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покрива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претенциите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надхвърлящи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обезпечението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застрахователен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договор, 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23F50-C778-7124-2ED7-7AC114EC3D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 </a:t>
            </a:r>
            <a:r>
              <a:rPr lang="bg-BG" dirty="0"/>
              <a:t>стълб – Превантивен контрол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3B9A47-F524-E17B-593A-9469A5ACA671}"/>
              </a:ext>
            </a:extLst>
          </p:cNvPr>
          <p:cNvSpPr txBox="1">
            <a:spLocks/>
          </p:cNvSpPr>
          <p:nvPr/>
        </p:nvSpPr>
        <p:spPr>
          <a:xfrm>
            <a:off x="763936" y="190576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Въвеждане на лицензионен режим</a:t>
            </a:r>
          </a:p>
          <a:p>
            <a:pPr>
              <a:lnSpc>
                <a:spcPct val="9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Въвеждане на капиталови изисквания в зависимост от профила на ТО (оборот, продукти, дестинации ...).</a:t>
            </a:r>
          </a:p>
          <a:p>
            <a:pPr>
              <a:lnSpc>
                <a:spcPct val="9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Въвеждане на регулярна отчетност за дейността на ТО към МТ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бр. продажби, дестинация, период, обща цена, авансово платена сума, плащания към контрагент и др.</a:t>
            </a:r>
          </a:p>
          <a:p>
            <a:pPr>
              <a:lnSpc>
                <a:spcPct val="9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Допълнителни потенциални мерки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включване на ТГФ в процедурата по лицензиране на ТО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поддържане на актуален и леснодостъпен публичен регистър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откриване на доверителни сметки, по които да се приемат на депозити, авансовите плащания на суми от клиенти към ТО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755-EE05-2F93-25B1-00EFF00140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II </a:t>
            </a:r>
            <a:r>
              <a:rPr lang="bg-BG" dirty="0"/>
              <a:t>стълб – застраховка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FD6AF6-8DA2-01AC-940E-2D57E017C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604" y="2052034"/>
            <a:ext cx="8596668" cy="3880773"/>
          </a:xfrm>
        </p:spPr>
        <p:txBody>
          <a:bodyPr/>
          <a:lstStyle/>
          <a:p>
            <a:r>
              <a:rPr lang="ru-RU" dirty="0" err="1"/>
              <a:t>Отпадане</a:t>
            </a:r>
            <a:r>
              <a:rPr lang="ru-RU" dirty="0"/>
              <a:t> на «</a:t>
            </a:r>
            <a:r>
              <a:rPr lang="ru-RU" dirty="0" err="1"/>
              <a:t>неразплащане</a:t>
            </a:r>
            <a:r>
              <a:rPr lang="ru-RU" dirty="0"/>
              <a:t> с </a:t>
            </a:r>
            <a:r>
              <a:rPr lang="ru-RU" dirty="0" err="1"/>
              <a:t>контрагенти</a:t>
            </a:r>
            <a:r>
              <a:rPr lang="ru-RU" dirty="0"/>
              <a:t>» от </a:t>
            </a:r>
            <a:r>
              <a:rPr lang="ru-RU" dirty="0" err="1"/>
              <a:t>застрахователното</a:t>
            </a:r>
            <a:r>
              <a:rPr lang="ru-RU" dirty="0"/>
              <a:t> </a:t>
            </a:r>
            <a:r>
              <a:rPr lang="ru-RU" dirty="0" err="1"/>
              <a:t>покритие</a:t>
            </a:r>
            <a:r>
              <a:rPr lang="ru-RU" dirty="0"/>
              <a:t>  </a:t>
            </a:r>
          </a:p>
          <a:p>
            <a:r>
              <a:rPr lang="ru-RU" dirty="0" err="1"/>
              <a:t>Актуализиране</a:t>
            </a:r>
            <a:r>
              <a:rPr lang="ru-RU" dirty="0"/>
              <a:t> на </a:t>
            </a:r>
            <a:r>
              <a:rPr lang="ru-RU" dirty="0" err="1"/>
              <a:t>минималните</a:t>
            </a:r>
            <a:r>
              <a:rPr lang="ru-RU" dirty="0"/>
              <a:t> </a:t>
            </a:r>
            <a:r>
              <a:rPr lang="ru-RU" dirty="0" err="1"/>
              <a:t>застрахователни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, </a:t>
            </a:r>
            <a:r>
              <a:rPr lang="ru-RU" dirty="0" err="1"/>
              <a:t>отчитайки</a:t>
            </a:r>
            <a:r>
              <a:rPr lang="ru-RU" dirty="0"/>
              <a:t> </a:t>
            </a:r>
            <a:r>
              <a:rPr lang="ru-RU" dirty="0" err="1"/>
              <a:t>по-консистентно</a:t>
            </a:r>
            <a:r>
              <a:rPr lang="ru-RU" dirty="0"/>
              <a:t> </a:t>
            </a:r>
            <a:r>
              <a:rPr lang="ru-RU" dirty="0" err="1"/>
              <a:t>изложеността</a:t>
            </a:r>
            <a:r>
              <a:rPr lang="ru-RU" dirty="0"/>
              <a:t> на база </a:t>
            </a:r>
            <a:r>
              <a:rPr lang="ru-RU" dirty="0" err="1"/>
              <a:t>реализираните</a:t>
            </a:r>
            <a:r>
              <a:rPr lang="ru-RU" dirty="0"/>
              <a:t> обороти</a:t>
            </a:r>
          </a:p>
          <a:p>
            <a:r>
              <a:rPr lang="ru-RU" dirty="0"/>
              <a:t>Динамично </a:t>
            </a:r>
            <a:r>
              <a:rPr lang="ru-RU" dirty="0" err="1"/>
              <a:t>актуализиране</a:t>
            </a:r>
            <a:r>
              <a:rPr lang="ru-RU" dirty="0"/>
              <a:t> на </a:t>
            </a:r>
            <a:r>
              <a:rPr lang="ru-RU" dirty="0" err="1"/>
              <a:t>застраховатената</a:t>
            </a:r>
            <a:r>
              <a:rPr lang="ru-RU" dirty="0"/>
              <a:t> сума в </a:t>
            </a:r>
            <a:r>
              <a:rPr lang="ru-RU" dirty="0" err="1"/>
              <a:t>зависимост</a:t>
            </a:r>
            <a:r>
              <a:rPr lang="ru-RU" dirty="0"/>
              <a:t> от </a:t>
            </a:r>
            <a:r>
              <a:rPr lang="ru-RU" dirty="0" err="1"/>
              <a:t>реализираните</a:t>
            </a:r>
            <a:r>
              <a:rPr lang="ru-RU" dirty="0"/>
              <a:t> </a:t>
            </a:r>
            <a:r>
              <a:rPr lang="ru-RU" dirty="0" err="1"/>
              <a:t>текущи</a:t>
            </a:r>
            <a:r>
              <a:rPr lang="ru-RU" dirty="0"/>
              <a:t> обороти (например на 3 или 6 </a:t>
            </a:r>
            <a:r>
              <a:rPr lang="ru-RU" dirty="0" err="1"/>
              <a:t>месеца</a:t>
            </a:r>
            <a:r>
              <a:rPr lang="ru-RU" dirty="0"/>
              <a:t>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82C3C-05D8-7B16-FE25-8DEA1F01975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III </a:t>
            </a:r>
            <a:r>
              <a:rPr lang="bg-BG" dirty="0"/>
              <a:t>стълб </a:t>
            </a:r>
            <a:r>
              <a:rPr lang="en-US" dirty="0"/>
              <a:t>– </a:t>
            </a:r>
            <a:r>
              <a:rPr lang="bg-BG" dirty="0"/>
              <a:t>задължителен ТГФ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9F1A8-9FD0-CF25-9864-9595AC0B883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7339" y="1769806"/>
            <a:ext cx="10058400" cy="447859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80000"/>
              </a:lnSpc>
            </a:pPr>
            <a:r>
              <a:rPr lang="bg-BG" dirty="0">
                <a:latin typeface="Arial" pitchFamily="34"/>
                <a:cs typeface="Arial" pitchFamily="34"/>
              </a:rPr>
              <a:t>Задачи и функции на ТГФ </a:t>
            </a:r>
            <a:endParaRPr lang="en-US" dirty="0">
              <a:latin typeface="Arial" pitchFamily="34"/>
              <a:cs typeface="Arial" pitchFamily="34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itchFamily="34"/>
                <a:cs typeface="Arial" pitchFamily="34"/>
              </a:rPr>
              <a:t>Евентуално участие в процеса на лицензиране на ТО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itchFamily="34"/>
                <a:cs typeface="Arial" pitchFamily="34"/>
              </a:rPr>
              <a:t>Осъществяване текущ контрол (вкл. за адекватно застрахователно покритие)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itchFamily="34"/>
                <a:cs typeface="Arial" pitchFamily="34"/>
              </a:rPr>
              <a:t>Поддържане и администриране на регистъра с ТО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 err="1">
                <a:latin typeface="Arial" pitchFamily="34"/>
                <a:cs typeface="Arial" pitchFamily="34"/>
              </a:rPr>
              <a:t>Осигуряване</a:t>
            </a:r>
            <a:r>
              <a:rPr lang="ru-RU" dirty="0">
                <a:latin typeface="Arial" pitchFamily="34"/>
                <a:cs typeface="Arial" pitchFamily="34"/>
              </a:rPr>
              <a:t> на </a:t>
            </a:r>
            <a:r>
              <a:rPr lang="ru-RU" dirty="0" err="1">
                <a:latin typeface="Arial" pitchFamily="34"/>
                <a:cs typeface="Arial" pitchFamily="34"/>
              </a:rPr>
              <a:t>работещи</a:t>
            </a:r>
            <a:r>
              <a:rPr lang="ru-RU" dirty="0">
                <a:latin typeface="Arial" pitchFamily="34"/>
                <a:cs typeface="Arial" pitchFamily="34"/>
              </a:rPr>
              <a:t> </a:t>
            </a:r>
            <a:r>
              <a:rPr lang="ru-RU" dirty="0" err="1">
                <a:latin typeface="Arial" pitchFamily="34"/>
                <a:cs typeface="Arial" pitchFamily="34"/>
              </a:rPr>
              <a:t>процедури</a:t>
            </a:r>
            <a:r>
              <a:rPr lang="ru-RU" dirty="0">
                <a:latin typeface="Arial" pitchFamily="34"/>
                <a:cs typeface="Arial" pitchFamily="34"/>
              </a:rPr>
              <a:t> и </a:t>
            </a:r>
            <a:r>
              <a:rPr lang="ru-RU" dirty="0" err="1">
                <a:latin typeface="Arial" pitchFamily="34"/>
                <a:cs typeface="Arial" pitchFamily="34"/>
              </a:rPr>
              <a:t>механизми</a:t>
            </a:r>
            <a:r>
              <a:rPr lang="ru-RU" dirty="0">
                <a:latin typeface="Arial" pitchFamily="34"/>
                <a:cs typeface="Arial" pitchFamily="34"/>
              </a:rPr>
              <a:t> за </a:t>
            </a:r>
            <a:r>
              <a:rPr lang="ru-RU" dirty="0" err="1">
                <a:latin typeface="Arial" pitchFamily="34"/>
                <a:cs typeface="Arial" pitchFamily="34"/>
              </a:rPr>
              <a:t>репатриране</a:t>
            </a:r>
            <a:r>
              <a:rPr lang="ru-RU" dirty="0">
                <a:latin typeface="Arial" pitchFamily="34"/>
                <a:cs typeface="Arial" pitchFamily="34"/>
              </a:rPr>
              <a:t> на </a:t>
            </a:r>
            <a:r>
              <a:rPr lang="ru-RU" dirty="0" err="1">
                <a:latin typeface="Arial" pitchFamily="34"/>
                <a:cs typeface="Arial" pitchFamily="34"/>
              </a:rPr>
              <a:t>туристи</a:t>
            </a:r>
            <a:r>
              <a:rPr lang="ru-RU" dirty="0">
                <a:latin typeface="Arial" pitchFamily="34"/>
                <a:cs typeface="Arial" pitchFamily="34"/>
              </a:rPr>
              <a:t> и </a:t>
            </a:r>
            <a:r>
              <a:rPr lang="ru-RU" dirty="0" err="1">
                <a:latin typeface="Arial" pitchFamily="34"/>
                <a:cs typeface="Arial" pitchFamily="34"/>
              </a:rPr>
              <a:t>продължавне</a:t>
            </a:r>
            <a:r>
              <a:rPr lang="ru-RU" dirty="0">
                <a:latin typeface="Arial" pitchFamily="34"/>
                <a:cs typeface="Arial" pitchFamily="34"/>
              </a:rPr>
              <a:t> на </a:t>
            </a:r>
            <a:r>
              <a:rPr lang="ru-RU" dirty="0" err="1">
                <a:latin typeface="Arial" pitchFamily="34"/>
                <a:cs typeface="Arial" pitchFamily="34"/>
              </a:rPr>
              <a:t>туристическия</a:t>
            </a:r>
            <a:r>
              <a:rPr lang="ru-RU" dirty="0">
                <a:latin typeface="Arial" pitchFamily="34"/>
                <a:cs typeface="Arial" pitchFamily="34"/>
              </a:rPr>
              <a:t> пакет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Arial" pitchFamily="34"/>
                <a:cs typeface="Arial" pitchFamily="34"/>
              </a:rPr>
              <a:t>Администриране на дължимите парични вноски от ТО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dirty="0">
                <a:latin typeface="Arial" pitchFamily="34"/>
                <a:cs typeface="Arial" pitchFamily="34"/>
              </a:rPr>
              <a:t>Инвестиране на наличните средства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bg-BG" dirty="0">
                <a:latin typeface="Arial" pitchFamily="34"/>
                <a:cs typeface="Arial" pitchFamily="34"/>
              </a:rPr>
              <a:t>Изплащане на обезщетения</a:t>
            </a:r>
          </a:p>
          <a:p>
            <a:pPr lvl="2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itchFamily="34"/>
                <a:cs typeface="Arial" pitchFamily="34"/>
              </a:rPr>
              <a:t>над лимита на </a:t>
            </a:r>
            <a:r>
              <a:rPr lang="ru-RU" sz="1600" dirty="0" err="1">
                <a:latin typeface="Arial" pitchFamily="34"/>
                <a:cs typeface="Arial" pitchFamily="34"/>
              </a:rPr>
              <a:t>отговорност</a:t>
            </a:r>
            <a:r>
              <a:rPr lang="ru-RU" sz="1600" dirty="0">
                <a:latin typeface="Arial" pitchFamily="34"/>
                <a:cs typeface="Arial" pitchFamily="34"/>
              </a:rPr>
              <a:t> по </a:t>
            </a:r>
            <a:r>
              <a:rPr lang="ru-RU" sz="1600" dirty="0" err="1">
                <a:latin typeface="Arial" pitchFamily="34"/>
                <a:cs typeface="Arial" pitchFamily="34"/>
              </a:rPr>
              <a:t>застраховката</a:t>
            </a:r>
            <a:r>
              <a:rPr lang="ru-RU" sz="1600" dirty="0">
                <a:latin typeface="Arial" pitchFamily="34"/>
                <a:cs typeface="Arial" pitchFamily="34"/>
              </a:rPr>
              <a:t> в случаи на </a:t>
            </a:r>
            <a:r>
              <a:rPr lang="ru-RU" sz="1600" dirty="0" err="1">
                <a:latin typeface="Arial" pitchFamily="34"/>
                <a:cs typeface="Arial" pitchFamily="34"/>
              </a:rPr>
              <a:t>несъстоятелност</a:t>
            </a:r>
            <a:r>
              <a:rPr lang="ru-RU" sz="1600" dirty="0">
                <a:latin typeface="Arial" pitchFamily="34"/>
                <a:cs typeface="Arial" pitchFamily="34"/>
              </a:rPr>
              <a:t> </a:t>
            </a:r>
          </a:p>
          <a:p>
            <a:pPr lvl="2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itchFamily="34"/>
                <a:cs typeface="Arial" pitchFamily="34"/>
              </a:rPr>
              <a:t>при временна </a:t>
            </a:r>
            <a:r>
              <a:rPr lang="ru-RU" sz="1600" dirty="0" err="1">
                <a:latin typeface="Arial" pitchFamily="34"/>
                <a:cs typeface="Arial" pitchFamily="34"/>
              </a:rPr>
              <a:t>неплатежоспособност</a:t>
            </a:r>
            <a:r>
              <a:rPr lang="ru-RU" sz="1600" dirty="0">
                <a:latin typeface="Arial" pitchFamily="34"/>
                <a:cs typeface="Arial" pitchFamily="34"/>
              </a:rPr>
              <a:t> (проблем с </a:t>
            </a:r>
            <a:r>
              <a:rPr lang="ru-RU" sz="1600" dirty="0" err="1">
                <a:latin typeface="Arial" pitchFamily="34"/>
                <a:cs typeface="Arial" pitchFamily="34"/>
              </a:rPr>
              <a:t>ликвидността</a:t>
            </a:r>
            <a:r>
              <a:rPr lang="ru-RU" sz="1600" dirty="0">
                <a:latin typeface="Arial" pitchFamily="34"/>
                <a:cs typeface="Arial" pitchFamily="34"/>
              </a:rPr>
              <a:t>)</a:t>
            </a:r>
          </a:p>
          <a:p>
            <a:pPr lvl="2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ru-RU" sz="1600" dirty="0">
                <a:latin typeface="Arial" pitchFamily="34"/>
                <a:cs typeface="Arial" pitchFamily="34"/>
              </a:rPr>
              <a:t>при </a:t>
            </a:r>
            <a:r>
              <a:rPr lang="ru-RU" sz="1600" dirty="0" err="1">
                <a:latin typeface="Arial" pitchFamily="34"/>
                <a:cs typeface="Arial" pitchFamily="34"/>
              </a:rPr>
              <a:t>евентуални</a:t>
            </a:r>
            <a:r>
              <a:rPr lang="ru-RU" sz="1600" dirty="0">
                <a:latin typeface="Arial" pitchFamily="34"/>
                <a:cs typeface="Arial" pitchFamily="34"/>
              </a:rPr>
              <a:t> </a:t>
            </a:r>
            <a:r>
              <a:rPr lang="ru-RU" sz="1600" dirty="0" err="1">
                <a:latin typeface="Arial" pitchFamily="34"/>
                <a:cs typeface="Arial" pitchFamily="34"/>
              </a:rPr>
              <a:t>непредотвратими</a:t>
            </a:r>
            <a:r>
              <a:rPr lang="ru-RU" sz="1600" dirty="0">
                <a:latin typeface="Arial" pitchFamily="34"/>
                <a:cs typeface="Arial" pitchFamily="34"/>
              </a:rPr>
              <a:t> и </a:t>
            </a:r>
            <a:r>
              <a:rPr lang="ru-RU" sz="1600" dirty="0" err="1">
                <a:latin typeface="Arial" pitchFamily="34"/>
                <a:cs typeface="Arial" pitchFamily="34"/>
              </a:rPr>
              <a:t>извънредни</a:t>
            </a:r>
            <a:r>
              <a:rPr lang="ru-RU" sz="1600" dirty="0">
                <a:latin typeface="Arial" pitchFamily="34"/>
                <a:cs typeface="Arial" pitchFamily="34"/>
              </a:rPr>
              <a:t> </a:t>
            </a:r>
            <a:r>
              <a:rPr lang="ru-RU" sz="1600" dirty="0" err="1">
                <a:latin typeface="Arial" pitchFamily="34"/>
                <a:cs typeface="Arial" pitchFamily="34"/>
              </a:rPr>
              <a:t>обстоятелства</a:t>
            </a:r>
            <a:r>
              <a:rPr lang="ru-RU" sz="1600" dirty="0">
                <a:latin typeface="Arial" pitchFamily="34"/>
                <a:cs typeface="Arial" pitchFamily="34"/>
              </a:rPr>
              <a:t> </a:t>
            </a:r>
          </a:p>
          <a:p>
            <a:pPr marL="201168" lvl="1" indent="0">
              <a:lnSpc>
                <a:spcPct val="70000"/>
              </a:lnSpc>
              <a:buNone/>
            </a:pPr>
            <a:endParaRPr lang="ru-RU" sz="1200" i="1" dirty="0">
              <a:latin typeface="Arial" pitchFamily="34"/>
              <a:cs typeface="Arial" pitchFamily="34"/>
            </a:endParaRPr>
          </a:p>
          <a:p>
            <a:pPr marL="201168" lvl="1" indent="0">
              <a:lnSpc>
                <a:spcPct val="70000"/>
              </a:lnSpc>
              <a:buNone/>
            </a:pPr>
            <a:endParaRPr lang="ru-RU" sz="1200" i="1" dirty="0">
              <a:latin typeface="Arial" pitchFamily="34"/>
              <a:cs typeface="Arial" pitchFamily="34"/>
            </a:endParaRPr>
          </a:p>
          <a:p>
            <a:pPr marL="201168" lvl="1" indent="0">
              <a:lnSpc>
                <a:spcPct val="110000"/>
              </a:lnSpc>
              <a:buNone/>
            </a:pPr>
            <a:r>
              <a:rPr lang="ru-RU" i="1" dirty="0">
                <a:latin typeface="Arial" pitchFamily="34"/>
                <a:cs typeface="Arial" pitchFamily="34"/>
              </a:rPr>
              <a:t>Извън случаите по несъстоятелност извършените от ТГФ плащания подлежат на възстановяване от съответния ТО в определен срок.</a:t>
            </a:r>
          </a:p>
          <a:p>
            <a:pPr marL="0" lvl="0" indent="0">
              <a:lnSpc>
                <a:spcPct val="80000"/>
              </a:lnSpc>
              <a:buNone/>
            </a:pPr>
            <a:endParaRPr lang="bg-BG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1392</TotalTime>
  <Words>1514</Words>
  <Application>Microsoft Office PowerPoint</Application>
  <PresentationFormat>Widescreen</PresentationFormat>
  <Paragraphs>189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Franklin Gothic Book</vt:lpstr>
      <vt:lpstr>Times New Roman</vt:lpstr>
      <vt:lpstr>Trebuchet MS</vt:lpstr>
      <vt:lpstr>Wingdings</vt:lpstr>
      <vt:lpstr>Wingdings 3</vt:lpstr>
      <vt:lpstr>Facet</vt:lpstr>
      <vt:lpstr>Туристически Гаранционен Фонд</vt:lpstr>
      <vt:lpstr>Изисквания на Директива (ЕС) 2015/2302</vt:lpstr>
      <vt:lpstr>Национално законодателство</vt:lpstr>
      <vt:lpstr>Съществуващи проблеми и техният генезис</vt:lpstr>
      <vt:lpstr>Съществуващи практики</vt:lpstr>
      <vt:lpstr>Идейна концепция за обезпечителна система</vt:lpstr>
      <vt:lpstr>I стълб – Превантивен контрол</vt:lpstr>
      <vt:lpstr>II стълб – застраховка</vt:lpstr>
      <vt:lpstr>III стълб – задължителен ТГФ</vt:lpstr>
      <vt:lpstr>Оценяване на финансовите параметри на ТГФ</vt:lpstr>
      <vt:lpstr>Основни параметри и елементи</vt:lpstr>
      <vt:lpstr>Базови варианти</vt:lpstr>
      <vt:lpstr>Резултати – 1 </vt:lpstr>
      <vt:lpstr>Резултати – 2 </vt:lpstr>
      <vt:lpstr>Изводи</vt:lpstr>
      <vt:lpstr>Коментари и пояснения</vt:lpstr>
      <vt:lpstr>Допълнителни коментари и препоръки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 Гаранционен Фонд</dc:title>
  <dc:creator>Asisto BC</dc:creator>
  <cp:lastModifiedBy>Savina Nedyalkova</cp:lastModifiedBy>
  <cp:revision>89</cp:revision>
  <dcterms:created xsi:type="dcterms:W3CDTF">2022-12-12T15:07:36Z</dcterms:created>
  <dcterms:modified xsi:type="dcterms:W3CDTF">2023-03-28T10:54:44Z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