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78" r:id="rId22"/>
    <p:sldId id="303" r:id="rId2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A762-1CA9-4C03-A104-9613D3584E6E}" type="datetimeFigureOut">
              <a:rPr lang="bg-BG" smtClean="0"/>
              <a:t>2.8.2018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715-5041-456A-BDF3-44EEC8E7BC8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049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A762-1CA9-4C03-A104-9613D3584E6E}" type="datetimeFigureOut">
              <a:rPr lang="bg-BG" smtClean="0"/>
              <a:t>2.8.2018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715-5041-456A-BDF3-44EEC8E7BC8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38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A762-1CA9-4C03-A104-9613D3584E6E}" type="datetimeFigureOut">
              <a:rPr lang="bg-BG" smtClean="0"/>
              <a:t>2.8.2018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715-5041-456A-BDF3-44EEC8E7BC8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689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A762-1CA9-4C03-A104-9613D3584E6E}" type="datetimeFigureOut">
              <a:rPr lang="bg-BG" smtClean="0"/>
              <a:t>2.8.2018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715-5041-456A-BDF3-44EEC8E7BC8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200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A762-1CA9-4C03-A104-9613D3584E6E}" type="datetimeFigureOut">
              <a:rPr lang="bg-BG" smtClean="0"/>
              <a:t>2.8.2018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715-5041-456A-BDF3-44EEC8E7BC8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32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A762-1CA9-4C03-A104-9613D3584E6E}" type="datetimeFigureOut">
              <a:rPr lang="bg-BG" smtClean="0"/>
              <a:t>2.8.2018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715-5041-456A-BDF3-44EEC8E7BC8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5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A762-1CA9-4C03-A104-9613D3584E6E}" type="datetimeFigureOut">
              <a:rPr lang="bg-BG" smtClean="0"/>
              <a:t>2.8.2018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715-5041-456A-BDF3-44EEC8E7BC8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19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A762-1CA9-4C03-A104-9613D3584E6E}" type="datetimeFigureOut">
              <a:rPr lang="bg-BG" smtClean="0"/>
              <a:t>2.8.2018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715-5041-456A-BDF3-44EEC8E7BC8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161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A762-1CA9-4C03-A104-9613D3584E6E}" type="datetimeFigureOut">
              <a:rPr lang="bg-BG" smtClean="0"/>
              <a:t>2.8.2018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715-5041-456A-BDF3-44EEC8E7BC8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516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A762-1CA9-4C03-A104-9613D3584E6E}" type="datetimeFigureOut">
              <a:rPr lang="bg-BG" smtClean="0"/>
              <a:t>2.8.2018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715-5041-456A-BDF3-44EEC8E7BC8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371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A762-1CA9-4C03-A104-9613D3584E6E}" type="datetimeFigureOut">
              <a:rPr lang="bg-BG" smtClean="0"/>
              <a:t>2.8.2018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715-5041-456A-BDF3-44EEC8E7BC8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109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EA762-1CA9-4C03-A104-9613D3584E6E}" type="datetimeFigureOut">
              <a:rPr lang="bg-BG" smtClean="0"/>
              <a:t>2.8.2018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3F715-5041-456A-BDF3-44EEC8E7BC8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042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920241"/>
            <a:ext cx="10515600" cy="471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95302" y="2460567"/>
            <a:ext cx="7888777" cy="2909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УЧРЕДЯВАНЕ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Организациите за управление на туристическите райони (ОУТР)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трета от Закона за туризма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райониране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3455" y="1853739"/>
            <a:ext cx="10515600" cy="471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Подпомагане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дейността на областните управители и  кметовете на общини при реализацията на стратегии и програми за развитие на туризма чрез становища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Подпомагане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кметовете на общини при изпълнението на задълженията им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ЗТ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Реализиране на проекти по програми на Европейския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съюз;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поддържане на база данни за туризма в района - част от Единната система за туристическа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Осъществяване обмен на информация, стандарти и добри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Провеждане на дейности по обучение и повишаване качеството на туристическите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Подпомагане разработването, въвеждането и прилагането на доброволни системи за оценяване качеството на туристическите услуги и устойчивото развитие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туристическия район.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4604" y="3244334"/>
            <a:ext cx="9684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24596" y="2127699"/>
            <a:ext cx="539624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НА ДЕЙНОСТ НА ОУТР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820486" y="3133897"/>
            <a:ext cx="8429107" cy="304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0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3455" y="1853739"/>
            <a:ext cx="10515600" cy="471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just">
              <a:buNone/>
            </a:pPr>
            <a:endParaRPr lang="bg-BG" dirty="0" smtClean="0"/>
          </a:p>
          <a:p>
            <a:pPr marL="0" indent="0"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на ОУТР подава до Министъра на туризма Заявление-декларация, съдържаща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 общини - Решение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общинския съвет за участие на общината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ОУТР;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туристическо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сдружение - Решение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управителния съвет или общото събрание за участие на туристическото сдружение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ОУТР;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Наименованието на ОУТР  и адрес; телефон/факс и адрес на електронна поща, ако разполага с такива, или се изписват имената на упълномощеното лице и неговите тел./факс и адрес на ел.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Поща;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Обстоятелствата по чл. 22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ЗТ (Учредители);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свързани с предмета и целите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ОУТР;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Туристическият район на ОУТР, за който се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учредява;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4604" y="3244334"/>
            <a:ext cx="9684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24596" y="2127699"/>
            <a:ext cx="539624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УЧРЕДЯВАНЕ НА ОУТР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820486" y="3133897"/>
            <a:ext cx="8429107" cy="304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2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9338" y="1853739"/>
            <a:ext cx="10414462" cy="471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Заявлението-декларация  се подписва от всички членове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Учредителния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и към нея се прилагат: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Поименен списък на учредителите</a:t>
            </a:r>
          </a:p>
          <a:p>
            <a:pPr algn="just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протокол от проведено събрание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наУчредителния комитет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Членовете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Учредителния комитет могат да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упълномощят лице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което да представлява учредителния комитет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процедурата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учредяване на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сдружението.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Министърът на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 се произнася по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Заявлението-декларация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учредителния комитет в 30-дневен срок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получаването му.</a:t>
            </a:r>
          </a:p>
          <a:p>
            <a:pPr marL="0" indent="0" algn="ctr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4596" y="2127699"/>
            <a:ext cx="539624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УЧРЕДЯВАНЕ НА ОУТР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820486" y="3133897"/>
            <a:ext cx="8429107" cy="304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9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9338" y="1853739"/>
            <a:ext cx="10414462" cy="471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Заповедта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откриване на процедурата се обнародва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Държавен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вестник, в един централен всекидневник и 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 местен вестник;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Учредителният комитет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изготвя проекта на устав на ОУТР и други документи за учредителното събрание;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Организира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провеждането на учредителното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събрание;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Учредителният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обнародва в “Държавен вестник” и публикува в един централен всекидневник и в един местен вестник покана за учредяване на ОУТР, като в нея се посочват датата и мястото на провеждане на учредителното събрание, дневния ред с предложение за избор на управителен и контролен съвет, както и мястото, където са изложени проектите на учредителните документи, и времето, през което те са на разположение.</a:t>
            </a:r>
          </a:p>
          <a:p>
            <a:pPr marL="0" indent="0" algn="ctr">
              <a:buNone/>
            </a:pPr>
            <a:endParaRPr lang="bg-BG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4596" y="2127699"/>
            <a:ext cx="539624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УЧРЕДЯВАНЕ НА ОУТР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820486" y="3133897"/>
            <a:ext cx="8429107" cy="304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7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9338" y="1853739"/>
            <a:ext cx="10414462" cy="471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4596" y="2127699"/>
            <a:ext cx="539624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УЧРЕДЯВАНЕ НА ОУТР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820486" y="3133897"/>
            <a:ext cx="8429107" cy="304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8844" y="3105835"/>
            <a:ext cx="99337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Учредителното събрание се насрочва не по-рано от изтичането на 45 дни след публикуването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обявата;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учредителното събрание участва представител на Министъра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Учредителното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събрание е редовно, ако на него са представени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учредителите;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Учредителното събрание взема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 учредяване на ОУТР и приема устава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ОУТР се смята за възникнала от деня на вписването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предназначения за това регистър, който се води в Министерството на туризма, част от Националния туристически регистър (срок: до 14 дни)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8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9338" y="1853739"/>
            <a:ext cx="10414462" cy="471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4596" y="2127699"/>
            <a:ext cx="539624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УЧРЕДЯВАНЕ НА ОУТР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820486" y="3133897"/>
            <a:ext cx="8429107" cy="304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8844" y="3105835"/>
            <a:ext cx="99337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Вписването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ОУТР в регистъра се извършва със заповед на Министъра на туризма (срок: до 14 дни), въз основа на писмено Заявление-декларация, към което се прилагат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Копие на протокола от учредителното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събрание;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Копие на устава на ОУТР, подписан от учредителите и одобрен от Министъра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Нотариално заверени образци от подписите на лицата, които представляват организацията и образец от печата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организацията;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Декларации от членовете на управителния и на контролния съвет за липса на конфликт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329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9338" y="1853739"/>
            <a:ext cx="10414462" cy="471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4596" y="2127699"/>
            <a:ext cx="539624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НА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ОУТР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138845" y="2813555"/>
            <a:ext cx="9759140" cy="304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Общо събрание - върховен орган и включва всички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 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ОУТР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Управителен съвет - състои се най-малко от петима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членове, включително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председател, и се избира за срок три години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Контролен съвет - състои се от трима членове; не могат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бъдат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 на управителния съвет или служители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организацията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Изпълнителен директор</a:t>
            </a:r>
          </a:p>
          <a:p>
            <a:pPr algn="just">
              <a:lnSpc>
                <a:spcPct val="150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8844" y="3105835"/>
            <a:ext cx="9933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051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9338" y="1853739"/>
            <a:ext cx="10414462" cy="471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4596" y="2127699"/>
            <a:ext cx="539624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 по бюджета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ОУТР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формират от: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138845" y="2813555"/>
            <a:ext cx="9759140" cy="304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Членски внос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Приходи от стопанска дейност и предоставяне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платени услуги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Средства от участие в европейски, международни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 донорски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Дарения от физически и юридически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Други източници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ОУТР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да се подпомагат финансово от бюджета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Министерството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туризма при условия и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ред, определени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отМинистъра на туризма</a:t>
            </a:r>
          </a:p>
          <a:p>
            <a:pPr algn="just">
              <a:lnSpc>
                <a:spcPct val="150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8844" y="3105835"/>
            <a:ext cx="9933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245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9338" y="1853739"/>
            <a:ext cx="10414462" cy="471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резюме: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1138845" y="2813555"/>
            <a:ext cx="9759140" cy="304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Стъпка 1: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Внасяне на предложение в ОбС/Свикване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Общо събрание/Управителен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съвет за вземане на решение за участие в Учредителния комитет на ОУТР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Стъпка 2: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 на първо официално заседание на Учредителния комитет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Стъпка 3: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на Заявление-декларация с Приложения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внасяне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Министерство на туризма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Стъпка 4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Издаване на Заповед на Министъра на туризма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откриване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процедура по учредяване (30-дневен срок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подаване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Заявлението-декларация)</a:t>
            </a:r>
          </a:p>
          <a:p>
            <a:pPr algn="just">
              <a:lnSpc>
                <a:spcPct val="150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8844" y="3105835"/>
            <a:ext cx="9933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838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9338" y="1853739"/>
            <a:ext cx="10414462" cy="471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резюме:</a:t>
            </a:r>
          </a:p>
          <a:p>
            <a:pPr marL="0" indent="0"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1138845" y="2813555"/>
            <a:ext cx="9759140" cy="304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Стъпка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Обявяване на дата, час, място за провеждане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Учредително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събрание, подготовка на учредителни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 (45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дена от датата на обявяване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Стъпка 6: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 на Учредително събрание, избор на УС 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Стъпка 7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Внасяне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Заявление-декларация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Министерстовото 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 за вписване в Националния туристически регистър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Стъпка 8: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Издаване на заповед на Министъра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 и вписване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НТР, с което се случва фактическото учредяване (до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дена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подаване на Заявлението-декларация)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8844" y="3105835"/>
            <a:ext cx="9933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44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920241"/>
            <a:ext cx="10515600" cy="471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3535" y="1582341"/>
            <a:ext cx="93019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туризма – ГЛАВА 3 Туристическо райониране(обн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ДВ през 2013 г., последни промени в сила от 4.05.2018 г.)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туристическо райониране на България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утвърдена със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 № Т-РД-16-103/11.03.2015 г. на Министъра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пряко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свързана с изпълнението на чл.15 и чл. 16 от Закона за туризма (ЗТ) за обособяването на 9 туристически района в страната с цел формиране на регионални туристически продукти и осъществяване на регионален маркетинг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и Заповед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Т-РД-14-63/15.05.2015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определяне наименованията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обхвата на туристическите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райони.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07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9338" y="2103119"/>
            <a:ext cx="3341717" cy="7980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1138845" y="2813555"/>
            <a:ext cx="9759140" cy="304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управление на туристически район „Родопи“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Учредена и вписана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Националния туристически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регистър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със Заповед № Т-РД-17-17/05.06.2017 г. на Министъра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за управление на Варненски черноморски туристически район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Учредена и вписана в Националния туристически регистър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със Заповед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№ Т-РД-17-21/ 30.03.2018 г. на Министъра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туризма;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за управление на Бургаски черноморски туристически район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–Учредена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вписана в Националния туристически регистър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със Заповед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Т-РД-17-37/05.07.2018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Министъра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8844" y="3105835"/>
            <a:ext cx="9933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Rounded Rectangle 2"/>
          <p:cNvSpPr/>
          <p:nvPr/>
        </p:nvSpPr>
        <p:spPr>
          <a:xfrm>
            <a:off x="4281053" y="2262625"/>
            <a:ext cx="3857102" cy="828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УЧРЕДЕНИ ОУТР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4480562" y="2452619"/>
            <a:ext cx="573579" cy="507076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23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017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bg-BG" sz="1800" b="1" dirty="0" smtClean="0"/>
              <a:t>П</a:t>
            </a:r>
            <a:r>
              <a:rPr lang="ru-RU" sz="1800" b="1" dirty="0" err="1" smtClean="0"/>
              <a:t>роект</a:t>
            </a:r>
            <a:r>
              <a:rPr lang="ru-RU" sz="1800" b="1" dirty="0" smtClean="0"/>
              <a:t> BG16RFOP002-2.010-0002 „</a:t>
            </a:r>
            <a:r>
              <a:rPr lang="ru-RU" sz="1800" b="1" dirty="0" err="1" smtClean="0"/>
              <a:t>Повишаване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капацитета</a:t>
            </a:r>
            <a:r>
              <a:rPr lang="ru-RU" sz="1800" b="1" dirty="0" smtClean="0"/>
              <a:t> на МСП в сектор </a:t>
            </a:r>
            <a:r>
              <a:rPr lang="ru-RU" sz="1800" b="1" dirty="0" err="1" smtClean="0"/>
              <a:t>туризъм</a:t>
            </a:r>
            <a:r>
              <a:rPr lang="ru-RU" sz="1800" b="1" dirty="0" smtClean="0"/>
              <a:t> чрез </a:t>
            </a:r>
            <a:r>
              <a:rPr lang="ru-RU" sz="1800" b="1" dirty="0" err="1" smtClean="0"/>
              <a:t>оказване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подкрепа</a:t>
            </a:r>
            <a:r>
              <a:rPr lang="ru-RU" sz="1800" b="1" dirty="0" smtClean="0"/>
              <a:t> за </a:t>
            </a:r>
            <a:r>
              <a:rPr lang="ru-RU" sz="1800" b="1" dirty="0" err="1" smtClean="0"/>
              <a:t>създаване</a:t>
            </a:r>
            <a:r>
              <a:rPr lang="ru-RU" sz="1800" b="1" dirty="0" smtClean="0"/>
              <a:t> и </a:t>
            </a:r>
            <a:r>
              <a:rPr lang="ru-RU" sz="1800" b="1" dirty="0" err="1" smtClean="0"/>
              <a:t>функциониране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Организациите</a:t>
            </a:r>
            <a:r>
              <a:rPr lang="ru-RU" sz="1800" b="1" dirty="0" smtClean="0"/>
              <a:t> за Управление на </a:t>
            </a:r>
            <a:r>
              <a:rPr lang="ru-RU" sz="1800" b="1" dirty="0" err="1" smtClean="0"/>
              <a:t>Туристическите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Райони</a:t>
            </a:r>
            <a:r>
              <a:rPr lang="ru-RU" sz="1800" b="1" dirty="0"/>
              <a:t>“</a:t>
            </a:r>
            <a:endParaRPr lang="bg-BG" sz="1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734184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за управление на Рило-Пирински туристически район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Открита е процедурата. Проведено е Учредително събрание на 17.07.2018 г. Предстои подаване на заявление за вписване. </a:t>
            </a:r>
          </a:p>
          <a:p>
            <a:pPr marL="0" indent="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за управление на Тракийски туристически район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Подадено е заявление за откриване на процедура.</a:t>
            </a:r>
          </a:p>
          <a:p>
            <a:pPr marL="0" indent="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за управление на Дунавски туристически район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получено е запитване, очаква се скорошно предприемане на действия от тяхна страна.</a:t>
            </a:r>
          </a:p>
          <a:p>
            <a:pPr marL="0" indent="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за управление на тур. Район 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Долината на розите“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получено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запитване, очаква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скорошно предприемане на действия от тяхна страна.</a:t>
            </a:r>
          </a:p>
          <a:p>
            <a:pPr marL="0" indent="0" algn="just">
              <a:buNone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Очаква се предприемане на действия от Старопланински и Софийски туристически райони.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0241" y="1895302"/>
            <a:ext cx="8188036" cy="561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ОУТР в процедура по учредяване 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3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9338" y="2103119"/>
            <a:ext cx="3341717" cy="7980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1138845" y="2813555"/>
            <a:ext cx="9759140" cy="304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8844" y="3105835"/>
            <a:ext cx="9933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Rounded Rectangle 2"/>
          <p:cNvSpPr/>
          <p:nvPr/>
        </p:nvSpPr>
        <p:spPr>
          <a:xfrm>
            <a:off x="2884517" y="2704897"/>
            <a:ext cx="5893723" cy="1845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2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920241"/>
            <a:ext cx="10515600" cy="471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3535" y="1582341"/>
            <a:ext cx="93019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туристически района, определени със заповед на Министъра на туризма № Т-РД-14-63/15.05.2015 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райони и центрове: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Дунавски туристически район – гр. Русе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Старопланински туристически район – гр. Велико Търново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Тракийски туристически район – гр. Пловдив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Туристически район Долината на розите – гр. Казанлък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Рило-Пирински туристически район – гр. Благоевград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Родопски туристически район – гр. Смолян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Софийски туристически район – гр. София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Варненски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Черноморски туристически район – гр. Варна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Бургаски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Черноморски туристически район – гр. Бургас</a:t>
            </a:r>
          </a:p>
        </p:txBody>
      </p:sp>
    </p:spTree>
    <p:extLst>
      <p:ext uri="{BB962C8B-B14F-4D97-AF65-F5344CB8AC3E}">
        <p14:creationId xmlns:p14="http://schemas.microsoft.com/office/powerpoint/2010/main" val="240258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920241"/>
            <a:ext cx="10515600" cy="471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884" y="1951673"/>
            <a:ext cx="7273636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6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920241"/>
            <a:ext cx="10515600" cy="471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4604" y="3244334"/>
            <a:ext cx="96843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конкурентоспособен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туризъм;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ровеждане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регионализирана туристическа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политика, съобразена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териториалните особености и спецификата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различните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страната;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Осъществяване на ефективен регионален маркетинг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който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направи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туристическите райони разпознаваеми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потенциалните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 и успешно да ги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промотира;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Запълване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съществуващата липса в управлението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маркетинга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дестинациите между местното (община)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националното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равнище (Министерство на туризма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0815" y="2127698"/>
            <a:ext cx="70408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Туристическото райониране е предпоставка за:</a:t>
            </a:r>
          </a:p>
        </p:txBody>
      </p:sp>
    </p:spTree>
    <p:extLst>
      <p:ext uri="{BB962C8B-B14F-4D97-AF65-F5344CB8AC3E}">
        <p14:creationId xmlns:p14="http://schemas.microsoft.com/office/powerpoint/2010/main" val="39308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920241"/>
            <a:ext cx="10515600" cy="471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4604" y="3244334"/>
            <a:ext cx="9684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0815" y="2127698"/>
            <a:ext cx="7040880" cy="632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ъгласно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ал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от ЗТ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ОУТР могат да членуват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820486" y="3133897"/>
            <a:ext cx="8429107" cy="304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 сдружения, вписани в Националния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 регистър;</a:t>
            </a:r>
          </a:p>
          <a:p>
            <a:pPr algn="just">
              <a:lnSpc>
                <a:spcPct val="10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Общински и областни администрации;</a:t>
            </a:r>
          </a:p>
          <a:p>
            <a:pPr algn="just">
              <a:lnSpc>
                <a:spcPct val="10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Научни организации, институти и училища в областта на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туризма;</a:t>
            </a:r>
          </a:p>
          <a:p>
            <a:pPr algn="just">
              <a:lnSpc>
                <a:spcPct val="10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Сдружения на потребителите и други институции и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чието седалище или място за извършване на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дейността е на територията на туристическия район;</a:t>
            </a:r>
          </a:p>
          <a:p>
            <a:pPr algn="just">
              <a:lnSpc>
                <a:spcPct val="10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Национални, общински и регионални музеи;</a:t>
            </a:r>
          </a:p>
          <a:p>
            <a:pPr algn="just">
              <a:lnSpc>
                <a:spcPct val="10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 и природни паркове, намиращи се на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територията на района.</a:t>
            </a:r>
            <a:endParaRPr lang="bg-BG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920241"/>
            <a:ext cx="10515600" cy="471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4604" y="3244334"/>
            <a:ext cx="9684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0815" y="2127698"/>
            <a:ext cx="7040880" cy="632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ОУТР се учредява най-малко от: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820486" y="3133897"/>
            <a:ext cx="8429107" cy="304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туристически сдружения, вписани в Националния туристически регистър, чието седалище е на територията на туристическия район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Четири общини от територията на туристическия район,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като една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тях е седалище на района;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Една областна администрация от територията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туристическия район;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Учредители могат да са и лицата по чл. 17, ал. 3 от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ЗТ.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4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4604" y="3244334"/>
            <a:ext cx="9684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820486" y="3133897"/>
            <a:ext cx="8429107" cy="304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838200" y="2993579"/>
            <a:ext cx="9960032" cy="2426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0037" y="2527068"/>
            <a:ext cx="9858894" cy="364989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Туристическият район се управлява от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за управление на туристическия район (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ОУТР)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Организациите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управление на туристическите райони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доброволни организации, които чрез взаимопомощ и сътрудничество в интерес на членовете си и в обществен интерес извършват дейности, свързани с формиране на регионални туристически продукти и осъществяване на регионален маркетинг и реклама на определена територия - туристически район (юридически лица, които се учердяват и регистрират по реда на Закона за туризма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2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 		 </a:t>
            </a:r>
            <a:br>
              <a:rPr lang="ru-RU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BG16RFOP002-2.010-0002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3455" y="1853739"/>
            <a:ext cx="10515600" cy="4713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Разработване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прилагане на маркетингова стратегия на туристическия район в съответствие с националната маркетингова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Изработване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лого и слоган на туристическия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Организиране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провеждането на маркетингови изследвания и проучвания на туристическия поток в туристическия район и на анализи и прогнози за туристическото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дейности по изграждане на бранд, връзки с обществеността и реклама на туристическия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Организиране и подпомагане дейността на туристическите информационни центрове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Разработване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прилагане на стратегия за развитие на туризма, продуктови стратегии и годишни планове за развитие на туризма на територията на туристическия район в съответствие с Националната стратегия за устойчиво развитие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2137"/>
            <a:ext cx="2319251" cy="6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39" y="473823"/>
            <a:ext cx="1877393" cy="5559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4604" y="3244334"/>
            <a:ext cx="9684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24596" y="2127699"/>
            <a:ext cx="539624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НА ДЕЙНОСТ НА ОУТР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820486" y="3133897"/>
            <a:ext cx="8429107" cy="304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2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1813</Words>
  <Application>Microsoft Office PowerPoint</Application>
  <PresentationFormat>Widescreen</PresentationFormat>
  <Paragraphs>182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 Theme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  <vt:lpstr>     Проект BG16RFOP002-2.010-0002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Райони“</vt:lpstr>
      <vt:lpstr>      Проект BG16RFOP002-2.010-0002 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BG16RFOP002-2.010-0002 „Повишаване на капацитета на МСП в сектор туризъм чрез оказване на подкрепа за създаване и функциониране на Организациите за Управление на Туристическите Райони“</dc:title>
  <dc:creator>Milka Nanova</dc:creator>
  <cp:lastModifiedBy>Katya Parvanova</cp:lastModifiedBy>
  <cp:revision>62</cp:revision>
  <dcterms:created xsi:type="dcterms:W3CDTF">2018-07-16T13:37:03Z</dcterms:created>
  <dcterms:modified xsi:type="dcterms:W3CDTF">2018-08-02T09:08:20Z</dcterms:modified>
</cp:coreProperties>
</file>