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60.xml" ContentType="application/vnd.openxmlformats-officedocument.drawingml.chart+xml"/>
  <Override PartName="/ppt/theme/themeOverride1.xml" ContentType="application/vnd.openxmlformats-officedocument.themeOverride+xml"/>
  <Override PartName="/ppt/charts/chart71.xml" ContentType="application/vnd.openxmlformats-officedocument.drawingml.chart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charts/chart29.xml" ContentType="application/vnd.openxmlformats-officedocument.drawingml.chart+xml"/>
  <Override PartName="/ppt/drawings/drawing3.xml" ContentType="application/vnd.openxmlformats-officedocument.drawingml.chartshapes+xml"/>
  <Override PartName="/ppt/charts/chart76.xml" ContentType="application/vnd.openxmlformats-officedocument.drawingml.char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65.xml" ContentType="application/vnd.openxmlformats-officedocument.drawingml.chart+xml"/>
  <Override PartName="/ppt/theme/themeOverride6.xml" ContentType="application/vnd.openxmlformats-officedocument.themeOverr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charts/chart54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slides/slide108.xml" ContentType="application/vnd.openxmlformats-officedocument.presentationml.slide+xml"/>
  <Override PartName="/ppt/drawings/drawing8.xml" ContentType="application/vnd.openxmlformats-officedocument.drawingml.chartshapes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59.xml" ContentType="application/vnd.openxmlformats-officedocument.drawingml.chart+xml"/>
  <Override PartName="/ppt/theme/themeOverride14.xml" ContentType="application/vnd.openxmlformats-officedocument.themeOverr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charts/chart48.xml" ContentType="application/vnd.openxmlformats-officedocument.drawingml.char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hart26.xml" ContentType="application/vnd.openxmlformats-officedocument.drawingml.chart+xml"/>
  <Override PartName="/ppt/theme/themeOverride3.xml" ContentType="application/vnd.openxmlformats-officedocument.themeOverride+xml"/>
  <Override PartName="/ppt/charts/chart73.xml" ContentType="application/vnd.openxmlformats-officedocument.drawingml.chart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rawings/drawing9.xml" ContentType="application/vnd.openxmlformats-officedocument.drawingml.chartshapes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chart78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charts/chart27.xml" ContentType="application/vnd.openxmlformats-officedocument.drawingml.chart+xml"/>
  <Override PartName="/ppt/drawings/drawing1.xml" ContentType="application/vnd.openxmlformats-officedocument.drawingml.chartshapes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charts/chart74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theme/themeOverride9.xml" ContentType="application/vnd.openxmlformats-officedocument.themeOverride+xml"/>
  <Override PartName="/ppt/charts/chart79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Layouts/slideLayout39.xml" ContentType="application/vnd.openxmlformats-officedocument.presentationml.slideLayout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charts/chart28.xml" ContentType="application/vnd.openxmlformats-officedocument.drawingml.char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charts/chart75.xml" ContentType="application/vnd.openxmlformats-officedocument.drawingml.char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theme/themeOverride13.xml" ContentType="application/vnd.openxmlformats-officedocument.themeOverr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charts/chart58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rts/chart25.xml" ContentType="application/vnd.openxmlformats-officedocument.drawingml.chart+xml"/>
  <Override PartName="/ppt/charts/chart72.xml" ContentType="application/vnd.openxmlformats-officedocument.drawingml.char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charts/chart61.xml" ContentType="application/vnd.openxmlformats-officedocument.drawingml.chart+xml"/>
  <Override PartName="/ppt/theme/themeOverride2.xml" ContentType="application/vnd.openxmlformats-officedocument.themeOverride+xml"/>
  <Override PartName="/ppt/slides/slide40.xml" ContentType="application/vnd.openxmlformats-officedocument.presentationml.slide+xml"/>
  <Override PartName="/ppt/charts/chart50.xml" ContentType="application/vnd.openxmlformats-officedocument.drawingml.chart+xml"/>
  <Default Extension="wdp" ContentType="image/vnd.ms-photo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charts/chart4.xml" ContentType="application/vnd.openxmlformats-officedocument.drawingml.chart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charts/chart77.xml" ContentType="application/vnd.openxmlformats-officedocument.drawingml.char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theme/themeOverride10.xml" ContentType="application/vnd.openxmlformats-officedocument.themeOverr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Override PartName="/ppt/charts/chart44.xml" ContentType="application/vnd.openxmlformats-officedocument.drawingml.char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23"/>
  </p:notesMasterIdLst>
  <p:sldIdLst>
    <p:sldId id="645" r:id="rId5"/>
    <p:sldId id="646" r:id="rId6"/>
    <p:sldId id="647" r:id="rId7"/>
    <p:sldId id="648" r:id="rId8"/>
    <p:sldId id="649" r:id="rId9"/>
    <p:sldId id="650" r:id="rId10"/>
    <p:sldId id="416" r:id="rId11"/>
    <p:sldId id="574" r:id="rId12"/>
    <p:sldId id="575" r:id="rId13"/>
    <p:sldId id="641" r:id="rId14"/>
    <p:sldId id="642" r:id="rId15"/>
    <p:sldId id="643" r:id="rId16"/>
    <p:sldId id="644" r:id="rId17"/>
    <p:sldId id="425" r:id="rId18"/>
    <p:sldId id="651" r:id="rId19"/>
    <p:sldId id="652" r:id="rId20"/>
    <p:sldId id="565" r:id="rId21"/>
    <p:sldId id="610" r:id="rId22"/>
    <p:sldId id="566" r:id="rId23"/>
    <p:sldId id="664" r:id="rId24"/>
    <p:sldId id="567" r:id="rId25"/>
    <p:sldId id="609" r:id="rId26"/>
    <p:sldId id="568" r:id="rId27"/>
    <p:sldId id="611" r:id="rId28"/>
    <p:sldId id="530" r:id="rId29"/>
    <p:sldId id="653" r:id="rId30"/>
    <p:sldId id="654" r:id="rId31"/>
    <p:sldId id="655" r:id="rId32"/>
    <p:sldId id="489" r:id="rId33"/>
    <p:sldId id="613" r:id="rId34"/>
    <p:sldId id="498" r:id="rId35"/>
    <p:sldId id="614" r:id="rId36"/>
    <p:sldId id="497" r:id="rId37"/>
    <p:sldId id="615" r:id="rId38"/>
    <p:sldId id="496" r:id="rId39"/>
    <p:sldId id="616" r:id="rId40"/>
    <p:sldId id="531" r:id="rId41"/>
    <p:sldId id="656" r:id="rId42"/>
    <p:sldId id="657" r:id="rId43"/>
    <p:sldId id="506" r:id="rId44"/>
    <p:sldId id="592" r:id="rId45"/>
    <p:sldId id="666" r:id="rId46"/>
    <p:sldId id="667" r:id="rId47"/>
    <p:sldId id="507" r:id="rId48"/>
    <p:sldId id="593" r:id="rId49"/>
    <p:sldId id="668" r:id="rId50"/>
    <p:sldId id="669" r:id="rId51"/>
    <p:sldId id="508" r:id="rId52"/>
    <p:sldId id="594" r:id="rId53"/>
    <p:sldId id="670" r:id="rId54"/>
    <p:sldId id="671" r:id="rId55"/>
    <p:sldId id="509" r:id="rId56"/>
    <p:sldId id="595" r:id="rId57"/>
    <p:sldId id="550" r:id="rId58"/>
    <p:sldId id="551" r:id="rId59"/>
    <p:sldId id="569" r:id="rId60"/>
    <p:sldId id="601" r:id="rId61"/>
    <p:sldId id="621" r:id="rId62"/>
    <p:sldId id="534" r:id="rId63"/>
    <p:sldId id="658" r:id="rId64"/>
    <p:sldId id="553" r:id="rId65"/>
    <p:sldId id="596" r:id="rId66"/>
    <p:sldId id="532" r:id="rId67"/>
    <p:sldId id="659" r:id="rId68"/>
    <p:sldId id="555" r:id="rId69"/>
    <p:sldId id="619" r:id="rId70"/>
    <p:sldId id="597" r:id="rId71"/>
    <p:sldId id="556" r:id="rId72"/>
    <p:sldId id="598" r:id="rId73"/>
    <p:sldId id="557" r:id="rId74"/>
    <p:sldId id="672" r:id="rId75"/>
    <p:sldId id="533" r:id="rId76"/>
    <p:sldId id="558" r:id="rId77"/>
    <p:sldId id="660" r:id="rId78"/>
    <p:sldId id="661" r:id="rId79"/>
    <p:sldId id="559" r:id="rId80"/>
    <p:sldId id="617" r:id="rId81"/>
    <p:sldId id="618" r:id="rId82"/>
    <p:sldId id="560" r:id="rId83"/>
    <p:sldId id="599" r:id="rId84"/>
    <p:sldId id="562" r:id="rId85"/>
    <p:sldId id="561" r:id="rId86"/>
    <p:sldId id="563" r:id="rId87"/>
    <p:sldId id="564" r:id="rId88"/>
    <p:sldId id="600" r:id="rId89"/>
    <p:sldId id="536" r:id="rId90"/>
    <p:sldId id="662" r:id="rId91"/>
    <p:sldId id="539" r:id="rId92"/>
    <p:sldId id="591" r:id="rId93"/>
    <p:sldId id="540" r:id="rId94"/>
    <p:sldId id="554" r:id="rId95"/>
    <p:sldId id="602" r:id="rId96"/>
    <p:sldId id="627" r:id="rId97"/>
    <p:sldId id="537" r:id="rId98"/>
    <p:sldId id="663" r:id="rId99"/>
    <p:sldId id="620" r:id="rId100"/>
    <p:sldId id="538" r:id="rId101"/>
    <p:sldId id="541" r:id="rId102"/>
    <p:sldId id="633" r:id="rId103"/>
    <p:sldId id="542" r:id="rId104"/>
    <p:sldId id="634" r:id="rId105"/>
    <p:sldId id="628" r:id="rId106"/>
    <p:sldId id="629" r:id="rId107"/>
    <p:sldId id="625" r:id="rId108"/>
    <p:sldId id="630" r:id="rId109"/>
    <p:sldId id="631" r:id="rId110"/>
    <p:sldId id="632" r:id="rId111"/>
    <p:sldId id="640" r:id="rId112"/>
    <p:sldId id="638" r:id="rId113"/>
    <p:sldId id="635" r:id="rId114"/>
    <p:sldId id="639" r:id="rId115"/>
    <p:sldId id="636" r:id="rId116"/>
    <p:sldId id="637" r:id="rId117"/>
    <p:sldId id="603" r:id="rId118"/>
    <p:sldId id="604" r:id="rId119"/>
    <p:sldId id="605" r:id="rId120"/>
    <p:sldId id="606" r:id="rId121"/>
    <p:sldId id="608" r:id="rId122"/>
  </p:sldIdLst>
  <p:sldSz cx="9144000" cy="6858000" type="screen4x3"/>
  <p:notesSz cx="6778625" cy="9929813"/>
  <p:defaultTextStyle>
    <a:defPPr>
      <a:defRPr lang="bg-BG"/>
    </a:defPPr>
    <a:lvl1pPr marL="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5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4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28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4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38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9AC"/>
    <a:srgbClr val="AFCAFF"/>
    <a:srgbClr val="339966"/>
    <a:srgbClr val="004FB8"/>
    <a:srgbClr val="FFDA3B"/>
    <a:srgbClr val="65A7FF"/>
    <a:srgbClr val="FFCC00"/>
    <a:srgbClr val="996633"/>
    <a:srgbClr val="FFFF99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0" autoAdjust="0"/>
    <p:restoredTop sz="94722" autoAdjust="0"/>
  </p:normalViewPr>
  <p:slideViewPr>
    <p:cSldViewPr>
      <p:cViewPr>
        <p:scale>
          <a:sx n="85" d="100"/>
          <a:sy n="85" d="100"/>
        </p:scale>
        <p:origin x="-1122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6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2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61" Type="http://schemas.openxmlformats.org/officeDocument/2006/relationships/slide" Target="slides/slide57.xml"/><Relationship Id="rId82" Type="http://schemas.openxmlformats.org/officeDocument/2006/relationships/slide" Target="slides/slide7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6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37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6.xlsx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Office_Excel_Worksheet57.xlsx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Office_Excel_Worksheet58.xlsx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Office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Office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2.xlsx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Office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4.xlsx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65.xlsx"/><Relationship Id="rId1" Type="http://schemas.openxmlformats.org/officeDocument/2006/relationships/themeOverride" Target="../theme/themeOverride1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66.xlsx"/><Relationship Id="rId1" Type="http://schemas.openxmlformats.org/officeDocument/2006/relationships/themeOverride" Target="../theme/themeOverride2.xm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67.xlsx"/><Relationship Id="rId1" Type="http://schemas.openxmlformats.org/officeDocument/2006/relationships/themeOverride" Target="../theme/themeOverride3.xm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68.xlsx"/><Relationship Id="rId1" Type="http://schemas.openxmlformats.org/officeDocument/2006/relationships/themeOverride" Target="../theme/themeOverride4.xml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69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70.xlsx"/><Relationship Id="rId1" Type="http://schemas.openxmlformats.org/officeDocument/2006/relationships/themeOverride" Target="../theme/themeOverride6.xm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71.xlsx"/><Relationship Id="rId1" Type="http://schemas.openxmlformats.org/officeDocument/2006/relationships/themeOverride" Target="../theme/themeOverride7.xm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72.xlsx"/><Relationship Id="rId1" Type="http://schemas.openxmlformats.org/officeDocument/2006/relationships/themeOverride" Target="../theme/themeOverride8.xml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73.xlsx"/><Relationship Id="rId1" Type="http://schemas.openxmlformats.org/officeDocument/2006/relationships/themeOverride" Target="../theme/themeOverride9.xml"/></Relationships>
</file>

<file path=ppt/charts/_rels/chart7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74.xlsx"/><Relationship Id="rId1" Type="http://schemas.openxmlformats.org/officeDocument/2006/relationships/themeOverride" Target="../theme/themeOverride10.xml"/></Relationships>
</file>

<file path=ppt/charts/_rels/chart7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75.xlsx"/><Relationship Id="rId1" Type="http://schemas.openxmlformats.org/officeDocument/2006/relationships/themeOverride" Target="../theme/themeOverride11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Office_Excel_Worksheet76.xlsx"/><Relationship Id="rId1" Type="http://schemas.openxmlformats.org/officeDocument/2006/relationships/themeOverride" Target="../theme/themeOverride12.xml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77.xlsx"/><Relationship Id="rId1" Type="http://schemas.openxmlformats.org/officeDocument/2006/relationships/themeOverride" Target="../theme/themeOverride13.xml"/></Relationships>
</file>

<file path=ppt/charts/_rels/chart7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78.xlsx"/><Relationship Id="rId1" Type="http://schemas.openxmlformats.org/officeDocument/2006/relationships/themeOverride" Target="../theme/themeOverride14.xml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bg-BG" sz="1200" b="1" i="0" u="none" strike="noStrike" baseline="0" dirty="0" smtClean="0">
                <a:effectLst/>
              </a:rPr>
              <a:t>Какви асоциации предизвиква във Вас този вариант за лого на България като туристическа дестинация? </a:t>
            </a:r>
            <a:r>
              <a:rPr lang="bg-BG" dirty="0" smtClean="0"/>
              <a:t>(</a:t>
            </a:r>
            <a:r>
              <a:rPr lang="bg-BG" dirty="0"/>
              <a:t>в %)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331251187884542"/>
          <c:y val="0.10503455669104758"/>
          <c:w val="0.64117451137201464"/>
          <c:h val="0.80582754486649077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Sheet1!$A$2:$A$21</c:f>
              <c:strCache>
                <c:ptCount val="20"/>
                <c:pt idx="0">
                  <c:v>Не е посочил</c:v>
                </c:pt>
                <c:pt idx="1">
                  <c:v>Друго</c:v>
                </c:pt>
                <c:pt idx="2">
                  <c:v>Приятна и гостоприемна страна</c:v>
                </c:pt>
                <c:pt idx="3">
                  <c:v>Релакс, спокойствие, отдих</c:v>
                </c:pt>
                <c:pt idx="4">
                  <c:v>Море, пясък, плажове</c:v>
                </c:pt>
                <c:pt idx="5">
                  <c:v>Природа</c:v>
                </c:pt>
                <c:pt idx="6">
                  <c:v>Слънце</c:v>
                </c:pt>
                <c:pt idx="7">
                  <c:v>Разноцветност, разнообразие, пъстрота</c:v>
                </c:pt>
                <c:pt idx="8">
                  <c:v>Ваканция</c:v>
                </c:pt>
                <c:pt idx="9">
                  <c:v>Пазаруване</c:v>
                </c:pt>
                <c:pt idx="10">
                  <c:v>България</c:v>
                </c:pt>
                <c:pt idx="11">
                  <c:v>Пътешествия, пътувания</c:v>
                </c:pt>
                <c:pt idx="12">
                  <c:v>Планина</c:v>
                </c:pt>
                <c:pt idx="13">
                  <c:v>Забавление, приключения</c:v>
                </c:pt>
                <c:pt idx="14">
                  <c:v>Култура, забележителности</c:v>
                </c:pt>
                <c:pt idx="15">
                  <c:v>Неразбираемо, неясно</c:v>
                </c:pt>
                <c:pt idx="16">
                  <c:v>Негативни асоциации -неприятно, не добре измислено</c:v>
                </c:pt>
                <c:pt idx="17">
                  <c:v>Позитивни асоциации -приятно,приятелско,хубаво, атрактивно</c:v>
                </c:pt>
                <c:pt idx="18">
                  <c:v>Ски</c:v>
                </c:pt>
                <c:pt idx="19">
                  <c:v>Етнически мотиви, носия, шевици, черги</c:v>
                </c:pt>
              </c:strCache>
            </c:strRef>
          </c:cat>
          <c:val>
            <c:numRef>
              <c:f>Sheet1!$B$2:$B$21</c:f>
              <c:numCache>
                <c:formatCode>###0.0</c:formatCode>
                <c:ptCount val="20"/>
                <c:pt idx="0">
                  <c:v>5</c:v>
                </c:pt>
                <c:pt idx="1">
                  <c:v>27</c:v>
                </c:pt>
                <c:pt idx="2">
                  <c:v>2.166666666666667</c:v>
                </c:pt>
                <c:pt idx="3">
                  <c:v>3.166666666666667</c:v>
                </c:pt>
                <c:pt idx="4">
                  <c:v>2.3333333333333335</c:v>
                </c:pt>
                <c:pt idx="5">
                  <c:v>2.5</c:v>
                </c:pt>
                <c:pt idx="6">
                  <c:v>2.666666666666667</c:v>
                </c:pt>
                <c:pt idx="7">
                  <c:v>4.1666666666666661</c:v>
                </c:pt>
                <c:pt idx="8">
                  <c:v>2.666666666666667</c:v>
                </c:pt>
                <c:pt idx="9">
                  <c:v>3.6666666666666665</c:v>
                </c:pt>
                <c:pt idx="10">
                  <c:v>4</c:v>
                </c:pt>
                <c:pt idx="11">
                  <c:v>2.5</c:v>
                </c:pt>
                <c:pt idx="12">
                  <c:v>2</c:v>
                </c:pt>
                <c:pt idx="13">
                  <c:v>4</c:v>
                </c:pt>
                <c:pt idx="14">
                  <c:v>3.5000000000000004</c:v>
                </c:pt>
                <c:pt idx="15">
                  <c:v>6</c:v>
                </c:pt>
                <c:pt idx="16">
                  <c:v>8.5</c:v>
                </c:pt>
                <c:pt idx="17">
                  <c:v>13.5</c:v>
                </c:pt>
                <c:pt idx="18">
                  <c:v>7.3333333333333339</c:v>
                </c:pt>
                <c:pt idx="19">
                  <c:v>14.333333333333334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Sheet1!$A$2:$A$21</c:f>
              <c:strCache>
                <c:ptCount val="20"/>
                <c:pt idx="0">
                  <c:v>Не е посочил</c:v>
                </c:pt>
                <c:pt idx="1">
                  <c:v>Друго</c:v>
                </c:pt>
                <c:pt idx="2">
                  <c:v>Приятна и гостоприемна страна</c:v>
                </c:pt>
                <c:pt idx="3">
                  <c:v>Релакс, спокойствие, отдих</c:v>
                </c:pt>
                <c:pt idx="4">
                  <c:v>Море, пясък, плажове</c:v>
                </c:pt>
                <c:pt idx="5">
                  <c:v>Природа</c:v>
                </c:pt>
                <c:pt idx="6">
                  <c:v>Слънце</c:v>
                </c:pt>
                <c:pt idx="7">
                  <c:v>Разноцветност, разнообразие, пъстрота</c:v>
                </c:pt>
                <c:pt idx="8">
                  <c:v>Ваканция</c:v>
                </c:pt>
                <c:pt idx="9">
                  <c:v>Пазаруване</c:v>
                </c:pt>
                <c:pt idx="10">
                  <c:v>България</c:v>
                </c:pt>
                <c:pt idx="11">
                  <c:v>Пътешествия, пътувания</c:v>
                </c:pt>
                <c:pt idx="12">
                  <c:v>Планина</c:v>
                </c:pt>
                <c:pt idx="13">
                  <c:v>Забавление, приключения</c:v>
                </c:pt>
                <c:pt idx="14">
                  <c:v>Култура, забележителности</c:v>
                </c:pt>
                <c:pt idx="15">
                  <c:v>Неразбираемо, неясно</c:v>
                </c:pt>
                <c:pt idx="16">
                  <c:v>Негативни асоциации -неприятно, не добре измислено</c:v>
                </c:pt>
                <c:pt idx="17">
                  <c:v>Позитивни асоциации -приятно,приятелско,хубаво, атрактивно</c:v>
                </c:pt>
                <c:pt idx="18">
                  <c:v>Ски</c:v>
                </c:pt>
                <c:pt idx="19">
                  <c:v>Етнически мотиви, носия, шевици, черги</c:v>
                </c:pt>
              </c:strCache>
            </c:strRef>
          </c:cat>
          <c:val>
            <c:numRef>
              <c:f>Sheet1!$C$2:$C$21</c:f>
              <c:numCache>
                <c:formatCode>###0.0</c:formatCode>
                <c:ptCount val="20"/>
                <c:pt idx="0">
                  <c:v>7.5</c:v>
                </c:pt>
                <c:pt idx="1">
                  <c:v>23.7</c:v>
                </c:pt>
                <c:pt idx="2">
                  <c:v>2.3333333333333335</c:v>
                </c:pt>
                <c:pt idx="3">
                  <c:v>2.3333333333333335</c:v>
                </c:pt>
                <c:pt idx="4">
                  <c:v>2.3333333333333335</c:v>
                </c:pt>
                <c:pt idx="5">
                  <c:v>1.6666666666666667</c:v>
                </c:pt>
                <c:pt idx="6">
                  <c:v>2.666666666666667</c:v>
                </c:pt>
                <c:pt idx="7">
                  <c:v>2.833333333333333</c:v>
                </c:pt>
                <c:pt idx="8">
                  <c:v>4.1666666666666661</c:v>
                </c:pt>
                <c:pt idx="9">
                  <c:v>4</c:v>
                </c:pt>
                <c:pt idx="10">
                  <c:v>1.5</c:v>
                </c:pt>
                <c:pt idx="11">
                  <c:v>3.166666666666667</c:v>
                </c:pt>
                <c:pt idx="12">
                  <c:v>3.166666666666667</c:v>
                </c:pt>
                <c:pt idx="13">
                  <c:v>5.3333333333333348</c:v>
                </c:pt>
                <c:pt idx="14">
                  <c:v>2.833333333333333</c:v>
                </c:pt>
                <c:pt idx="15">
                  <c:v>8</c:v>
                </c:pt>
                <c:pt idx="16">
                  <c:v>10.666666666666671</c:v>
                </c:pt>
                <c:pt idx="17">
                  <c:v>10.166666666666668</c:v>
                </c:pt>
                <c:pt idx="18">
                  <c:v>8.5</c:v>
                </c:pt>
                <c:pt idx="19">
                  <c:v>11.333333333333332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C47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Sheet1!$A$2:$A$21</c:f>
              <c:strCache>
                <c:ptCount val="20"/>
                <c:pt idx="0">
                  <c:v>Не е посочил</c:v>
                </c:pt>
                <c:pt idx="1">
                  <c:v>Друго</c:v>
                </c:pt>
                <c:pt idx="2">
                  <c:v>Приятна и гостоприемна страна</c:v>
                </c:pt>
                <c:pt idx="3">
                  <c:v>Релакс, спокойствие, отдих</c:v>
                </c:pt>
                <c:pt idx="4">
                  <c:v>Море, пясък, плажове</c:v>
                </c:pt>
                <c:pt idx="5">
                  <c:v>Природа</c:v>
                </c:pt>
                <c:pt idx="6">
                  <c:v>Слънце</c:v>
                </c:pt>
                <c:pt idx="7">
                  <c:v>Разноцветност, разнообразие, пъстрота</c:v>
                </c:pt>
                <c:pt idx="8">
                  <c:v>Ваканция</c:v>
                </c:pt>
                <c:pt idx="9">
                  <c:v>Пазаруване</c:v>
                </c:pt>
                <c:pt idx="10">
                  <c:v>България</c:v>
                </c:pt>
                <c:pt idx="11">
                  <c:v>Пътешествия, пътувания</c:v>
                </c:pt>
                <c:pt idx="12">
                  <c:v>Планина</c:v>
                </c:pt>
                <c:pt idx="13">
                  <c:v>Забавление, приключения</c:v>
                </c:pt>
                <c:pt idx="14">
                  <c:v>Култура, забележителности</c:v>
                </c:pt>
                <c:pt idx="15">
                  <c:v>Неразбираемо, неясно</c:v>
                </c:pt>
                <c:pt idx="16">
                  <c:v>Негативни асоциации -неприятно, не добре измислено</c:v>
                </c:pt>
                <c:pt idx="17">
                  <c:v>Позитивни асоциации -приятно,приятелско,хубаво, атрактивно</c:v>
                </c:pt>
                <c:pt idx="18">
                  <c:v>Ски</c:v>
                </c:pt>
                <c:pt idx="19">
                  <c:v>Етнически мотиви, носия, шевици, черги</c:v>
                </c:pt>
              </c:strCache>
            </c:strRef>
          </c:cat>
          <c:val>
            <c:numRef>
              <c:f>Sheet1!$D$2:$D$21</c:f>
              <c:numCache>
                <c:formatCode>0.0</c:formatCode>
                <c:ptCount val="20"/>
                <c:pt idx="0">
                  <c:v>3.8</c:v>
                </c:pt>
                <c:pt idx="1">
                  <c:v>16.2</c:v>
                </c:pt>
                <c:pt idx="2">
                  <c:v>0.69324090121317172</c:v>
                </c:pt>
                <c:pt idx="3">
                  <c:v>1.2998266897746962</c:v>
                </c:pt>
                <c:pt idx="4">
                  <c:v>2.5129982668977471</c:v>
                </c:pt>
                <c:pt idx="5">
                  <c:v>3.1195840554592724</c:v>
                </c:pt>
                <c:pt idx="6">
                  <c:v>2.2530329289428082</c:v>
                </c:pt>
                <c:pt idx="7">
                  <c:v>1.3864818024263434</c:v>
                </c:pt>
                <c:pt idx="8">
                  <c:v>1.8197573656845756</c:v>
                </c:pt>
                <c:pt idx="9">
                  <c:v>1.21317157712305</c:v>
                </c:pt>
                <c:pt idx="10">
                  <c:v>3.7261698440207978</c:v>
                </c:pt>
                <c:pt idx="11">
                  <c:v>4.1594454072790299</c:v>
                </c:pt>
                <c:pt idx="12">
                  <c:v>4.6793760831889086</c:v>
                </c:pt>
                <c:pt idx="13">
                  <c:v>2.5129982668977471</c:v>
                </c:pt>
                <c:pt idx="14">
                  <c:v>9.6187175043327535</c:v>
                </c:pt>
                <c:pt idx="15">
                  <c:v>5.3726169844020806</c:v>
                </c:pt>
                <c:pt idx="16">
                  <c:v>2.5129982668977471</c:v>
                </c:pt>
                <c:pt idx="17">
                  <c:v>3.8128249566724435</c:v>
                </c:pt>
                <c:pt idx="18">
                  <c:v>13.691507798960139</c:v>
                </c:pt>
                <c:pt idx="19">
                  <c:v>42.807625649913341</c:v>
                </c:pt>
              </c:numCache>
            </c:numRef>
          </c:val>
        </c:ser>
        <c:dLbls>
          <c:showVal val="1"/>
        </c:dLbls>
        <c:axId val="92945408"/>
        <c:axId val="92967680"/>
      </c:barChart>
      <c:catAx>
        <c:axId val="9294540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92967680"/>
        <c:crosses val="autoZero"/>
        <c:auto val="1"/>
        <c:lblAlgn val="ctr"/>
        <c:lblOffset val="100"/>
      </c:catAx>
      <c:valAx>
        <c:axId val="92967680"/>
        <c:scaling>
          <c:orientation val="minMax"/>
          <c:max val="100"/>
        </c:scaling>
        <c:axPos val="b"/>
        <c:majorGridlines/>
        <c:numFmt formatCode="###0.0" sourceLinked="1"/>
        <c:tickLblPos val="nextTo"/>
        <c:crossAx val="92945408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6064032371058912"/>
          <c:y val="0.65547401864137855"/>
          <c:w val="0.33097596593950568"/>
          <c:h val="0.23131845428638886"/>
        </c:manualLayout>
      </c:layout>
      <c:overlay val="1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autoTitleDeleted val="1"/>
    <c:plotArea>
      <c:layout>
        <c:manualLayout>
          <c:layoutTarget val="inner"/>
          <c:xMode val="edge"/>
          <c:yMode val="edge"/>
          <c:x val="0.24831143534142849"/>
          <c:y val="0.16614217076801341"/>
          <c:w val="0.70676635835980872"/>
          <c:h val="0.712441370707580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 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 </c:v>
                </c:pt>
                <c:pt idx="8">
                  <c:v>Оригинално 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11.333333333333334</c:v>
                </c:pt>
                <c:pt idx="1">
                  <c:v>12</c:v>
                </c:pt>
                <c:pt idx="2">
                  <c:v>13.333333333333334</c:v>
                </c:pt>
                <c:pt idx="3">
                  <c:v>19.333333333333318</c:v>
                </c:pt>
                <c:pt idx="4">
                  <c:v>10.166666666666671</c:v>
                </c:pt>
                <c:pt idx="5">
                  <c:v>11.333333333333334</c:v>
                </c:pt>
                <c:pt idx="6">
                  <c:v>17.666666666666668</c:v>
                </c:pt>
                <c:pt idx="7">
                  <c:v>10</c:v>
                </c:pt>
                <c:pt idx="8">
                  <c:v>26.833333333333318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 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 </c:v>
                </c:pt>
                <c:pt idx="8">
                  <c:v>Оригинално 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13.333333333333334</c:v>
                </c:pt>
                <c:pt idx="1">
                  <c:v>8.6666666666666714</c:v>
                </c:pt>
                <c:pt idx="2">
                  <c:v>12.833333333333334</c:v>
                </c:pt>
                <c:pt idx="3">
                  <c:v>16.833333333333318</c:v>
                </c:pt>
                <c:pt idx="4">
                  <c:v>9.1666666666666714</c:v>
                </c:pt>
                <c:pt idx="5">
                  <c:v>12</c:v>
                </c:pt>
                <c:pt idx="6">
                  <c:v>17.333333333333318</c:v>
                </c:pt>
                <c:pt idx="7">
                  <c:v>8</c:v>
                </c:pt>
                <c:pt idx="8">
                  <c:v>25.833333333333318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C47"/>
            </a:solidFill>
          </c:spPr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 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 </c:v>
                </c:pt>
                <c:pt idx="8">
                  <c:v>Оригинално </c:v>
                </c:pt>
              </c:strCache>
            </c:strRef>
          </c:cat>
          <c:val>
            <c:numRef>
              <c:f>Sheet1!$D$2:$D$10</c:f>
              <c:numCache>
                <c:formatCode>0.0</c:formatCode>
                <c:ptCount val="9"/>
                <c:pt idx="0">
                  <c:v>16.916666666666668</c:v>
                </c:pt>
                <c:pt idx="1">
                  <c:v>14.583333333333334</c:v>
                </c:pt>
                <c:pt idx="2">
                  <c:v>14.833333333333334</c:v>
                </c:pt>
                <c:pt idx="3">
                  <c:v>22.416666666666668</c:v>
                </c:pt>
                <c:pt idx="4">
                  <c:v>9.9166666666666714</c:v>
                </c:pt>
                <c:pt idx="5">
                  <c:v>16.333333333333318</c:v>
                </c:pt>
                <c:pt idx="6">
                  <c:v>22.666666666666668</c:v>
                </c:pt>
                <c:pt idx="7">
                  <c:v>10.166666666666671</c:v>
                </c:pt>
                <c:pt idx="8">
                  <c:v>20.916666666666668</c:v>
                </c:pt>
              </c:numCache>
            </c:numRef>
          </c:val>
        </c:ser>
        <c:dLbls>
          <c:showVal val="1"/>
        </c:dLbls>
        <c:axId val="96202112"/>
        <c:axId val="96216192"/>
      </c:barChart>
      <c:catAx>
        <c:axId val="96202112"/>
        <c:scaling>
          <c:orientation val="minMax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tickLblPos val="nextTo"/>
        <c:crossAx val="96216192"/>
        <c:crosses val="autoZero"/>
        <c:auto val="1"/>
        <c:lblAlgn val="ctr"/>
        <c:lblOffset val="100"/>
      </c:catAx>
      <c:valAx>
        <c:axId val="96216192"/>
        <c:scaling>
          <c:orientation val="minMax"/>
          <c:max val="100"/>
        </c:scaling>
        <c:delete val="1"/>
        <c:axPos val="b"/>
        <c:numFmt formatCode="0.0" sourceLinked="1"/>
        <c:tickLblPos val="none"/>
        <c:crossAx val="96202112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32539508360637531"/>
          <c:y val="7.2656256809617417E-2"/>
          <c:w val="0.66014841702470284"/>
          <c:h val="6.6622245767020777E-2"/>
        </c:manualLayout>
      </c:layout>
      <c:spPr>
        <a:noFill/>
        <a:ln>
          <a:noFill/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autoTitleDeleted val="1"/>
    <c:plotArea>
      <c:layout>
        <c:manualLayout>
          <c:layoutTarget val="inner"/>
          <c:xMode val="edge"/>
          <c:yMode val="edge"/>
          <c:x val="0.24831143534142849"/>
          <c:y val="0.16614217076801341"/>
          <c:w val="0.70676635835980872"/>
          <c:h val="0.712441370707580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Sheet1!$A$4:$A$11</c:f>
              <c:strCache>
                <c:ptCount val="7"/>
                <c:pt idx="0">
                  <c:v>Кичозно</c:v>
                </c:pt>
                <c:pt idx="1">
                  <c:v>Неразбираемо</c:v>
                </c:pt>
                <c:pt idx="2">
                  <c:v>Старомодно</c:v>
                </c:pt>
                <c:pt idx="3">
                  <c:v>Дразнещо</c:v>
                </c:pt>
                <c:pt idx="4">
                  <c:v>Грозно</c:v>
                </c:pt>
                <c:pt idx="5">
                  <c:v>Стандартно</c:v>
                </c:pt>
                <c:pt idx="6">
                  <c:v>Изтъркано 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1">
                  <c:v>-17.666666666666668</c:v>
                </c:pt>
                <c:pt idx="2">
                  <c:v>-18.166666666666668</c:v>
                </c:pt>
                <c:pt idx="3">
                  <c:v>-14.5</c:v>
                </c:pt>
                <c:pt idx="4">
                  <c:v>-39.166666666666636</c:v>
                </c:pt>
                <c:pt idx="5">
                  <c:v>-11.666666666666671</c:v>
                </c:pt>
                <c:pt idx="6">
                  <c:v>-16.666666666666668</c:v>
                </c:pt>
                <c:pt idx="7">
                  <c:v>-22.333333333333318</c:v>
                </c:pt>
                <c:pt idx="8">
                  <c:v>-25.5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cat>
            <c:strRef>
              <c:f>Sheet1!$A$4:$A$11</c:f>
              <c:strCache>
                <c:ptCount val="7"/>
                <c:pt idx="0">
                  <c:v>Кичозно</c:v>
                </c:pt>
                <c:pt idx="1">
                  <c:v>Неразбираемо</c:v>
                </c:pt>
                <c:pt idx="2">
                  <c:v>Старомодно</c:v>
                </c:pt>
                <c:pt idx="3">
                  <c:v>Дразнещо</c:v>
                </c:pt>
                <c:pt idx="4">
                  <c:v>Грозно</c:v>
                </c:pt>
                <c:pt idx="5">
                  <c:v>Стандартно</c:v>
                </c:pt>
                <c:pt idx="6">
                  <c:v>Изтъркано 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1">
                  <c:v>-17.166666666666668</c:v>
                </c:pt>
                <c:pt idx="2">
                  <c:v>-16</c:v>
                </c:pt>
                <c:pt idx="3">
                  <c:v>-11.833333333333334</c:v>
                </c:pt>
                <c:pt idx="4">
                  <c:v>-36.833333333333336</c:v>
                </c:pt>
                <c:pt idx="5">
                  <c:v>-12.166666666666671</c:v>
                </c:pt>
                <c:pt idx="6">
                  <c:v>-18</c:v>
                </c:pt>
                <c:pt idx="7">
                  <c:v>-22.333333333333318</c:v>
                </c:pt>
                <c:pt idx="8">
                  <c:v>-23.666666666666668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C47"/>
            </a:solidFill>
          </c:spPr>
          <c:cat>
            <c:strRef>
              <c:f>Sheet1!$A$4:$A$11</c:f>
              <c:strCache>
                <c:ptCount val="7"/>
                <c:pt idx="0">
                  <c:v>Кичозно</c:v>
                </c:pt>
                <c:pt idx="1">
                  <c:v>Неразбираемо</c:v>
                </c:pt>
                <c:pt idx="2">
                  <c:v>Старомодно</c:v>
                </c:pt>
                <c:pt idx="3">
                  <c:v>Дразнещо</c:v>
                </c:pt>
                <c:pt idx="4">
                  <c:v>Грозно</c:v>
                </c:pt>
                <c:pt idx="5">
                  <c:v>Стандартно</c:v>
                </c:pt>
                <c:pt idx="6">
                  <c:v>Изтъркано </c:v>
                </c:pt>
              </c:strCache>
            </c:strRef>
          </c:cat>
          <c:val>
            <c:numRef>
              <c:f>Sheet1!$D$2:$D$10</c:f>
              <c:numCache>
                <c:formatCode>0.0</c:formatCode>
                <c:ptCount val="9"/>
                <c:pt idx="1">
                  <c:v>-7.9166666666666687</c:v>
                </c:pt>
                <c:pt idx="2">
                  <c:v>-4.3333333333333348</c:v>
                </c:pt>
                <c:pt idx="3">
                  <c:v>-10.833333333333334</c:v>
                </c:pt>
                <c:pt idx="4">
                  <c:v>-16.333333333333318</c:v>
                </c:pt>
                <c:pt idx="5">
                  <c:v>-4.0833333333333348</c:v>
                </c:pt>
                <c:pt idx="6">
                  <c:v>-3.5833333333333344</c:v>
                </c:pt>
                <c:pt idx="7">
                  <c:v>-18.583333333333311</c:v>
                </c:pt>
                <c:pt idx="8">
                  <c:v>-7.4166666666666687</c:v>
                </c:pt>
              </c:numCache>
            </c:numRef>
          </c:val>
        </c:ser>
        <c:dLbls>
          <c:showVal val="1"/>
        </c:dLbls>
        <c:axId val="96469376"/>
        <c:axId val="96470912"/>
      </c:barChart>
      <c:catAx>
        <c:axId val="9646937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tickLblPos val="none"/>
        <c:crossAx val="96470912"/>
        <c:crosses val="autoZero"/>
        <c:auto val="1"/>
        <c:lblAlgn val="ctr"/>
        <c:lblOffset val="100"/>
      </c:catAx>
      <c:valAx>
        <c:axId val="96470912"/>
        <c:scaling>
          <c:orientation val="minMax"/>
          <c:max val="0"/>
          <c:min val="-100"/>
        </c:scaling>
        <c:delete val="1"/>
        <c:axPos val="b"/>
        <c:numFmt formatCode="General" sourceLinked="1"/>
        <c:tickLblPos val="none"/>
        <c:crossAx val="96469376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27563141132466773"/>
          <c:y val="0"/>
          <c:w val="0.62062194614541788"/>
          <c:h val="0.18920494660291498"/>
        </c:manualLayout>
      </c:layout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autoTitleDeleted val="1"/>
    <c:plotArea>
      <c:layout>
        <c:manualLayout>
          <c:layoutTarget val="inner"/>
          <c:xMode val="edge"/>
          <c:yMode val="edge"/>
          <c:x val="0.24831143534142849"/>
          <c:y val="0.16614217076801341"/>
          <c:w val="0.70676635835980872"/>
          <c:h val="0.712441370707580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в Б-я през последните 2 години</c:v>
                </c:pt>
              </c:strCache>
            </c:strRef>
          </c:tx>
          <c:spPr>
            <a:solidFill>
              <a:schemeClr val="bg1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</c:v>
                </c:pt>
                <c:pt idx="8">
                  <c:v>Оригинално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43.3</c:v>
                </c:pt>
                <c:pt idx="1">
                  <c:v>37.300000000000004</c:v>
                </c:pt>
                <c:pt idx="2">
                  <c:v>35.800000000000004</c:v>
                </c:pt>
                <c:pt idx="3">
                  <c:v>41.2</c:v>
                </c:pt>
                <c:pt idx="4">
                  <c:v>28.8</c:v>
                </c:pt>
                <c:pt idx="5">
                  <c:v>33.200000000000003</c:v>
                </c:pt>
                <c:pt idx="6">
                  <c:v>28.4</c:v>
                </c:pt>
                <c:pt idx="7">
                  <c:v>23.4</c:v>
                </c:pt>
                <c:pt idx="8">
                  <c:v>28.4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дестинация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</c:v>
                </c:pt>
                <c:pt idx="8">
                  <c:v>Оригинално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31.5</c:v>
                </c:pt>
                <c:pt idx="1">
                  <c:v>25.1</c:v>
                </c:pt>
                <c:pt idx="2">
                  <c:v>28.2</c:v>
                </c:pt>
                <c:pt idx="3">
                  <c:v>28.8</c:v>
                </c:pt>
                <c:pt idx="4">
                  <c:v>20</c:v>
                </c:pt>
                <c:pt idx="5">
                  <c:v>25.2</c:v>
                </c:pt>
                <c:pt idx="6">
                  <c:v>22.8</c:v>
                </c:pt>
                <c:pt idx="7">
                  <c:v>19.399999999999999</c:v>
                </c:pt>
                <c:pt idx="8">
                  <c:v>20.7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</c:v>
                </c:pt>
                <c:pt idx="8">
                  <c:v>Оригинално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20</c:v>
                </c:pt>
                <c:pt idx="1">
                  <c:v>30</c:v>
                </c:pt>
                <c:pt idx="2">
                  <c:v>20</c:v>
                </c:pt>
                <c:pt idx="3">
                  <c:v>20</c:v>
                </c:pt>
                <c:pt idx="4">
                  <c:v>30</c:v>
                </c:pt>
                <c:pt idx="5">
                  <c:v>20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</c:numCache>
            </c:numRef>
          </c:val>
        </c:ser>
        <c:dLbls>
          <c:showVal val="1"/>
        </c:dLbls>
        <c:axId val="96833536"/>
        <c:axId val="96835072"/>
      </c:barChart>
      <c:catAx>
        <c:axId val="96833536"/>
        <c:scaling>
          <c:orientation val="minMax"/>
        </c:scaling>
        <c:delete val="1"/>
        <c:axPos val="l"/>
        <c:numFmt formatCode="General" sourceLinked="1"/>
        <c:tickLblPos val="none"/>
        <c:crossAx val="96835072"/>
        <c:crosses val="autoZero"/>
        <c:auto val="1"/>
        <c:lblAlgn val="ctr"/>
        <c:lblOffset val="100"/>
      </c:catAx>
      <c:valAx>
        <c:axId val="96835072"/>
        <c:scaling>
          <c:orientation val="minMax"/>
          <c:max val="100"/>
        </c:scaling>
        <c:delete val="1"/>
        <c:axPos val="b"/>
        <c:numFmt formatCode="General" sourceLinked="1"/>
        <c:tickLblPos val="none"/>
        <c:crossAx val="96833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0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autoTitleDeleted val="1"/>
    <c:plotArea>
      <c:layout>
        <c:manualLayout>
          <c:layoutTarget val="inner"/>
          <c:xMode val="edge"/>
          <c:yMode val="edge"/>
          <c:x val="0.24831143534142849"/>
          <c:y val="0.16614217076801341"/>
          <c:w val="0.70676635835980872"/>
          <c:h val="0.712441370707580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туроператори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 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 </c:v>
                </c:pt>
                <c:pt idx="8">
                  <c:v>Оригинално 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11.5</c:v>
                </c:pt>
                <c:pt idx="1">
                  <c:v>12</c:v>
                </c:pt>
                <c:pt idx="2">
                  <c:v>13.5</c:v>
                </c:pt>
                <c:pt idx="3">
                  <c:v>12</c:v>
                </c:pt>
                <c:pt idx="4">
                  <c:v>8</c:v>
                </c:pt>
                <c:pt idx="5">
                  <c:v>9.5</c:v>
                </c:pt>
                <c:pt idx="6">
                  <c:v>16.5</c:v>
                </c:pt>
                <c:pt idx="7">
                  <c:v>11.5</c:v>
                </c:pt>
                <c:pt idx="8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Български туроператори</c:v>
                </c:pt>
              </c:strCache>
            </c:strRef>
          </c:tx>
          <c:spPr>
            <a:solidFill>
              <a:srgbClr val="AFCAFF"/>
            </a:solidFill>
          </c:spPr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 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 </c:v>
                </c:pt>
                <c:pt idx="8">
                  <c:v>Оригинално 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8.2000000000000011</c:v>
                </c:pt>
                <c:pt idx="1">
                  <c:v>0.9</c:v>
                </c:pt>
                <c:pt idx="2">
                  <c:v>5.5</c:v>
                </c:pt>
                <c:pt idx="3">
                  <c:v>5.5</c:v>
                </c:pt>
                <c:pt idx="4">
                  <c:v>0</c:v>
                </c:pt>
                <c:pt idx="5">
                  <c:v>5.5</c:v>
                </c:pt>
                <c:pt idx="6">
                  <c:v>1.8</c:v>
                </c:pt>
                <c:pt idx="7">
                  <c:v>8.2000000000000011</c:v>
                </c:pt>
                <c:pt idx="8">
                  <c:v>12.7</c:v>
                </c:pt>
              </c:numCache>
            </c:numRef>
          </c:val>
        </c:ser>
        <c:dLbls>
          <c:showVal val="1"/>
        </c:dLbls>
        <c:axId val="96886144"/>
        <c:axId val="96912512"/>
      </c:barChart>
      <c:catAx>
        <c:axId val="96886144"/>
        <c:scaling>
          <c:orientation val="minMax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tickLblPos val="nextTo"/>
        <c:crossAx val="96912512"/>
        <c:crosses val="autoZero"/>
        <c:auto val="1"/>
        <c:lblAlgn val="ctr"/>
        <c:lblOffset val="100"/>
      </c:catAx>
      <c:valAx>
        <c:axId val="96912512"/>
        <c:scaling>
          <c:orientation val="minMax"/>
          <c:max val="100"/>
        </c:scaling>
        <c:delete val="1"/>
        <c:axPos val="b"/>
        <c:numFmt formatCode="0.0" sourceLinked="1"/>
        <c:tickLblPos val="none"/>
        <c:crossAx val="96886144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7111600532545568"/>
          <c:y val="0.42579388637999055"/>
          <c:w val="0.3115361954318373"/>
          <c:h val="0.14841203354423593"/>
        </c:manualLayout>
      </c:layout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autoTitleDeleted val="1"/>
    <c:plotArea>
      <c:layout>
        <c:manualLayout>
          <c:layoutTarget val="inner"/>
          <c:xMode val="edge"/>
          <c:yMode val="edge"/>
          <c:x val="0.24831143534142849"/>
          <c:y val="0.16614217076801341"/>
          <c:w val="0.70676635835980872"/>
          <c:h val="0.712441370707580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туроператори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Sheet1!$A$2:$A$10</c:f>
              <c:strCache>
                <c:ptCount val="9"/>
                <c:pt idx="1">
                  <c:v>Безразлично</c:v>
                </c:pt>
                <c:pt idx="2">
                  <c:v>Кичозно</c:v>
                </c:pt>
                <c:pt idx="3">
                  <c:v>Неразбираемо</c:v>
                </c:pt>
                <c:pt idx="4">
                  <c:v>Старомодно</c:v>
                </c:pt>
                <c:pt idx="5">
                  <c:v>Дразнещо</c:v>
                </c:pt>
                <c:pt idx="6">
                  <c:v>Грозно</c:v>
                </c:pt>
                <c:pt idx="7">
                  <c:v>Стандартно</c:v>
                </c:pt>
                <c:pt idx="8">
                  <c:v>Изтъркано 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1">
                  <c:v>-14.5</c:v>
                </c:pt>
                <c:pt idx="2">
                  <c:v>-13</c:v>
                </c:pt>
                <c:pt idx="3">
                  <c:v>-11</c:v>
                </c:pt>
                <c:pt idx="4">
                  <c:v>-35.5</c:v>
                </c:pt>
                <c:pt idx="5">
                  <c:v>-17.5</c:v>
                </c:pt>
                <c:pt idx="6">
                  <c:v>-24</c:v>
                </c:pt>
                <c:pt idx="7">
                  <c:v>-28</c:v>
                </c:pt>
                <c:pt idx="8">
                  <c:v>-22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Български туроператори</c:v>
                </c:pt>
              </c:strCache>
            </c:strRef>
          </c:tx>
          <c:spPr>
            <a:solidFill>
              <a:srgbClr val="AFCAFF"/>
            </a:solidFill>
          </c:spPr>
          <c:cat>
            <c:strRef>
              <c:f>Sheet1!$A$2:$A$10</c:f>
              <c:strCache>
                <c:ptCount val="9"/>
                <c:pt idx="1">
                  <c:v>Безразлично</c:v>
                </c:pt>
                <c:pt idx="2">
                  <c:v>Кичозно</c:v>
                </c:pt>
                <c:pt idx="3">
                  <c:v>Неразбираемо</c:v>
                </c:pt>
                <c:pt idx="4">
                  <c:v>Старомодно</c:v>
                </c:pt>
                <c:pt idx="5">
                  <c:v>Дразнещо</c:v>
                </c:pt>
                <c:pt idx="6">
                  <c:v>Грозно</c:v>
                </c:pt>
                <c:pt idx="7">
                  <c:v>Стандартно</c:v>
                </c:pt>
                <c:pt idx="8">
                  <c:v>Изтъркано 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1">
                  <c:v>-28.2</c:v>
                </c:pt>
                <c:pt idx="2">
                  <c:v>-14.5</c:v>
                </c:pt>
                <c:pt idx="3">
                  <c:v>-28.2</c:v>
                </c:pt>
                <c:pt idx="4">
                  <c:v>-28.2</c:v>
                </c:pt>
                <c:pt idx="5">
                  <c:v>-17.3</c:v>
                </c:pt>
                <c:pt idx="6">
                  <c:v>-16.399999999999999</c:v>
                </c:pt>
                <c:pt idx="7">
                  <c:v>-14.5</c:v>
                </c:pt>
                <c:pt idx="8">
                  <c:v>-11.8</c:v>
                </c:pt>
              </c:numCache>
            </c:numRef>
          </c:val>
        </c:ser>
        <c:dLbls>
          <c:showVal val="1"/>
        </c:dLbls>
        <c:axId val="97220864"/>
        <c:axId val="97226752"/>
      </c:barChart>
      <c:catAx>
        <c:axId val="97220864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tickLblPos val="none"/>
        <c:crossAx val="97226752"/>
        <c:crosses val="autoZero"/>
        <c:auto val="1"/>
        <c:lblAlgn val="ctr"/>
        <c:lblOffset val="100"/>
      </c:catAx>
      <c:valAx>
        <c:axId val="97226752"/>
        <c:scaling>
          <c:orientation val="minMax"/>
          <c:max val="0"/>
          <c:min val="-100"/>
        </c:scaling>
        <c:delete val="1"/>
        <c:axPos val="b"/>
        <c:numFmt formatCode="General" sourceLinked="1"/>
        <c:tickLblPos val="none"/>
        <c:crossAx val="97220864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bg-BG" sz="1200" b="1" i="0" u="none" strike="noStrike" baseline="0" dirty="0" smtClean="0">
                <a:effectLst/>
              </a:rPr>
              <a:t>Кои от следните внушения носи всяко от тези </a:t>
            </a:r>
            <a:r>
              <a:rPr lang="bg-BG" sz="1200" b="1" i="0" u="none" strike="noStrike" baseline="0" dirty="0" err="1" smtClean="0">
                <a:effectLst/>
              </a:rPr>
              <a:t>лога</a:t>
            </a:r>
            <a:r>
              <a:rPr lang="bg-BG" sz="1200" b="1" i="0" u="none" strike="noStrike" baseline="0" dirty="0" smtClean="0">
                <a:effectLst/>
              </a:rPr>
              <a:t>?  </a:t>
            </a:r>
            <a:r>
              <a:rPr lang="bg-BG" dirty="0" smtClean="0"/>
              <a:t> </a:t>
            </a:r>
            <a:r>
              <a:rPr lang="bg-BG" dirty="0"/>
              <a:t>(в %)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331251187884542"/>
          <c:y val="0.13399070915835223"/>
          <c:w val="0.64117451137201464"/>
          <c:h val="0.732120974949715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Sheet1!$A$2:$A$17</c:f>
              <c:strCache>
                <c:ptCount val="16"/>
                <c:pt idx="0">
                  <c:v>НИТО ЕДНО ОТ ПОСОЧЕНИТЕ</c:v>
                </c:pt>
                <c:pt idx="1">
                  <c:v>Напомня ми за друга дестинация</c:v>
                </c:pt>
                <c:pt idx="2">
                  <c:v>Говори за достъпна дестинация</c:v>
                </c:pt>
                <c:pt idx="3">
                  <c:v>Създава желание за пътуване</c:v>
                </c:pt>
                <c:pt idx="4">
                  <c:v>Създава добро настроение </c:v>
                </c:pt>
                <c:pt idx="5">
                  <c:v>Създава очакване за изненада</c:v>
                </c:pt>
                <c:pt idx="6">
                  <c:v>Носи идеята за споделяне</c:v>
                </c:pt>
                <c:pt idx="7">
                  <c:v>Привлекателна дестинация</c:v>
                </c:pt>
                <c:pt idx="8">
                  <c:v>Вдъхва доверие</c:v>
                </c:pt>
                <c:pt idx="9">
                  <c:v>Красива дестинация</c:v>
                </c:pt>
                <c:pt idx="10">
                  <c:v>Подсказва за красотата на страната</c:v>
                </c:pt>
                <c:pt idx="11">
                  <c:v>Интригуваща дестинация</c:v>
                </c:pt>
                <c:pt idx="12">
                  <c:v>Носи идеята за туризъм</c:v>
                </c:pt>
                <c:pt idx="13">
                  <c:v>Предизвиква любопитство</c:v>
                </c:pt>
                <c:pt idx="14">
                  <c:v>Подсказва за открития, които мога да направя в тази страна</c:v>
                </c:pt>
                <c:pt idx="15">
                  <c:v>Носи духа на България</c:v>
                </c:pt>
              </c:strCache>
            </c:strRef>
          </c:cat>
          <c:val>
            <c:numRef>
              <c:f>Sheet1!$B$2:$B$17</c:f>
              <c:numCache>
                <c:formatCode>0.0</c:formatCode>
                <c:ptCount val="16"/>
                <c:pt idx="0">
                  <c:v>21.666666666666668</c:v>
                </c:pt>
                <c:pt idx="1">
                  <c:v>14</c:v>
                </c:pt>
                <c:pt idx="2">
                  <c:v>15.333333333333334</c:v>
                </c:pt>
                <c:pt idx="3">
                  <c:v>13.5</c:v>
                </c:pt>
                <c:pt idx="4">
                  <c:v>10.5</c:v>
                </c:pt>
                <c:pt idx="5">
                  <c:v>12</c:v>
                </c:pt>
                <c:pt idx="6">
                  <c:v>12.166666666666671</c:v>
                </c:pt>
                <c:pt idx="7">
                  <c:v>19</c:v>
                </c:pt>
                <c:pt idx="8">
                  <c:v>15.166666666666671</c:v>
                </c:pt>
                <c:pt idx="9">
                  <c:v>16.666666666666668</c:v>
                </c:pt>
                <c:pt idx="10">
                  <c:v>17.833333333333318</c:v>
                </c:pt>
                <c:pt idx="11">
                  <c:v>17.333333333333318</c:v>
                </c:pt>
                <c:pt idx="12">
                  <c:v>13.333333333333334</c:v>
                </c:pt>
                <c:pt idx="13">
                  <c:v>15.5</c:v>
                </c:pt>
                <c:pt idx="14">
                  <c:v>23.833333333333318</c:v>
                </c:pt>
                <c:pt idx="15">
                  <c:v>35.166666666666636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Sheet1!$A$2:$A$17</c:f>
              <c:strCache>
                <c:ptCount val="16"/>
                <c:pt idx="0">
                  <c:v>НИТО ЕДНО ОТ ПОСОЧЕНИТЕ</c:v>
                </c:pt>
                <c:pt idx="1">
                  <c:v>Напомня ми за друга дестинация</c:v>
                </c:pt>
                <c:pt idx="2">
                  <c:v>Говори за достъпна дестинация</c:v>
                </c:pt>
                <c:pt idx="3">
                  <c:v>Създава желание за пътуване</c:v>
                </c:pt>
                <c:pt idx="4">
                  <c:v>Създава добро настроение </c:v>
                </c:pt>
                <c:pt idx="5">
                  <c:v>Създава очакване за изненада</c:v>
                </c:pt>
                <c:pt idx="6">
                  <c:v>Носи идеята за споделяне</c:v>
                </c:pt>
                <c:pt idx="7">
                  <c:v>Привлекателна дестинация</c:v>
                </c:pt>
                <c:pt idx="8">
                  <c:v>Вдъхва доверие</c:v>
                </c:pt>
                <c:pt idx="9">
                  <c:v>Красива дестинация</c:v>
                </c:pt>
                <c:pt idx="10">
                  <c:v>Подсказва за красотата на страната</c:v>
                </c:pt>
                <c:pt idx="11">
                  <c:v>Интригуваща дестинация</c:v>
                </c:pt>
                <c:pt idx="12">
                  <c:v>Носи идеята за туризъм</c:v>
                </c:pt>
                <c:pt idx="13">
                  <c:v>Предизвиква любопитство</c:v>
                </c:pt>
                <c:pt idx="14">
                  <c:v>Подсказва за открития, които мога да направя в тази страна</c:v>
                </c:pt>
                <c:pt idx="15">
                  <c:v>Носи духа на България</c:v>
                </c:pt>
              </c:strCache>
            </c:strRef>
          </c:cat>
          <c:val>
            <c:numRef>
              <c:f>Sheet1!$C$2:$C$17</c:f>
              <c:numCache>
                <c:formatCode>0.0</c:formatCode>
                <c:ptCount val="16"/>
                <c:pt idx="0">
                  <c:v>24.833333333333318</c:v>
                </c:pt>
                <c:pt idx="1">
                  <c:v>13.333333333333334</c:v>
                </c:pt>
                <c:pt idx="2">
                  <c:v>13.666666666666671</c:v>
                </c:pt>
                <c:pt idx="3">
                  <c:v>12</c:v>
                </c:pt>
                <c:pt idx="4">
                  <c:v>11.5</c:v>
                </c:pt>
                <c:pt idx="5">
                  <c:v>10.666666666666671</c:v>
                </c:pt>
                <c:pt idx="6">
                  <c:v>11.833333333333334</c:v>
                </c:pt>
                <c:pt idx="7">
                  <c:v>17.166666666666668</c:v>
                </c:pt>
                <c:pt idx="8">
                  <c:v>16.666666666666668</c:v>
                </c:pt>
                <c:pt idx="9">
                  <c:v>13.333333333333334</c:v>
                </c:pt>
                <c:pt idx="10">
                  <c:v>16.833333333333318</c:v>
                </c:pt>
                <c:pt idx="11">
                  <c:v>12.5</c:v>
                </c:pt>
                <c:pt idx="12">
                  <c:v>15.166666666666671</c:v>
                </c:pt>
                <c:pt idx="13">
                  <c:v>16</c:v>
                </c:pt>
                <c:pt idx="14">
                  <c:v>18.5</c:v>
                </c:pt>
                <c:pt idx="15">
                  <c:v>30.333333333333318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C47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Sheet1!$A$2:$A$17</c:f>
              <c:strCache>
                <c:ptCount val="16"/>
                <c:pt idx="0">
                  <c:v>НИТО ЕДНО ОТ ПОСОЧЕНИТЕ</c:v>
                </c:pt>
                <c:pt idx="1">
                  <c:v>Напомня ми за друга дестинация</c:v>
                </c:pt>
                <c:pt idx="2">
                  <c:v>Говори за достъпна дестинация</c:v>
                </c:pt>
                <c:pt idx="3">
                  <c:v>Създава желание за пътуване</c:v>
                </c:pt>
                <c:pt idx="4">
                  <c:v>Създава добро настроение </c:v>
                </c:pt>
                <c:pt idx="5">
                  <c:v>Създава очакване за изненада</c:v>
                </c:pt>
                <c:pt idx="6">
                  <c:v>Носи идеята за споделяне</c:v>
                </c:pt>
                <c:pt idx="7">
                  <c:v>Привлекателна дестинация</c:v>
                </c:pt>
                <c:pt idx="8">
                  <c:v>Вдъхва доверие</c:v>
                </c:pt>
                <c:pt idx="9">
                  <c:v>Красива дестинация</c:v>
                </c:pt>
                <c:pt idx="10">
                  <c:v>Подсказва за красотата на страната</c:v>
                </c:pt>
                <c:pt idx="11">
                  <c:v>Интригуваща дестинация</c:v>
                </c:pt>
                <c:pt idx="12">
                  <c:v>Носи идеята за туризъм</c:v>
                </c:pt>
                <c:pt idx="13">
                  <c:v>Предизвиква любопитство</c:v>
                </c:pt>
                <c:pt idx="14">
                  <c:v>Подсказва за открития, които мога да направя в тази страна</c:v>
                </c:pt>
                <c:pt idx="15">
                  <c:v>Носи духа на България</c:v>
                </c:pt>
              </c:strCache>
            </c:strRef>
          </c:cat>
          <c:val>
            <c:numRef>
              <c:f>Sheet1!$D$2:$D$17</c:f>
              <c:numCache>
                <c:formatCode>0.0</c:formatCode>
                <c:ptCount val="16"/>
                <c:pt idx="0">
                  <c:v>15.833333333333332</c:v>
                </c:pt>
                <c:pt idx="1">
                  <c:v>5.25</c:v>
                </c:pt>
                <c:pt idx="2">
                  <c:v>8.75</c:v>
                </c:pt>
                <c:pt idx="3">
                  <c:v>9</c:v>
                </c:pt>
                <c:pt idx="4">
                  <c:v>11.75</c:v>
                </c:pt>
                <c:pt idx="5">
                  <c:v>11.916666666666671</c:v>
                </c:pt>
                <c:pt idx="6">
                  <c:v>12</c:v>
                </c:pt>
                <c:pt idx="7">
                  <c:v>12.75</c:v>
                </c:pt>
                <c:pt idx="8">
                  <c:v>13.416666666666671</c:v>
                </c:pt>
                <c:pt idx="9">
                  <c:v>13.5</c:v>
                </c:pt>
                <c:pt idx="10">
                  <c:v>13.666666666666671</c:v>
                </c:pt>
                <c:pt idx="11">
                  <c:v>14.333333333333334</c:v>
                </c:pt>
                <c:pt idx="12">
                  <c:v>15.25</c:v>
                </c:pt>
                <c:pt idx="13">
                  <c:v>18</c:v>
                </c:pt>
                <c:pt idx="14">
                  <c:v>18.083333333333311</c:v>
                </c:pt>
                <c:pt idx="15">
                  <c:v>47.083333333333336</c:v>
                </c:pt>
              </c:numCache>
            </c:numRef>
          </c:val>
        </c:ser>
        <c:dLbls>
          <c:showVal val="1"/>
        </c:dLbls>
        <c:axId val="97372800"/>
        <c:axId val="97456512"/>
      </c:barChart>
      <c:catAx>
        <c:axId val="9737280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97456512"/>
        <c:crosses val="autoZero"/>
        <c:auto val="1"/>
        <c:lblAlgn val="ctr"/>
        <c:lblOffset val="100"/>
      </c:catAx>
      <c:valAx>
        <c:axId val="97456512"/>
        <c:scaling>
          <c:orientation val="minMax"/>
          <c:max val="100"/>
        </c:scaling>
        <c:axPos val="b"/>
        <c:majorGridlines/>
        <c:numFmt formatCode="0.0" sourceLinked="1"/>
        <c:tickLblPos val="nextTo"/>
        <c:crossAx val="97372800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5480994642051971"/>
          <c:y val="0.49753126769050682"/>
          <c:w val="0.31865787088082664"/>
          <c:h val="0.37121289965116416"/>
        </c:manualLayout>
      </c:layout>
      <c:overlay val="1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autoTitleDeleted val="1"/>
    <c:plotArea>
      <c:layout>
        <c:manualLayout>
          <c:layoutTarget val="inner"/>
          <c:xMode val="edge"/>
          <c:yMode val="edge"/>
          <c:x val="0.24831143534142849"/>
          <c:y val="0.16614217076801341"/>
          <c:w val="0.70676635835980872"/>
          <c:h val="0.712441370707580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в Б-я през последните 2 години</c:v>
                </c:pt>
              </c:strCache>
            </c:strRef>
          </c:tx>
          <c:spPr>
            <a:solidFill>
              <a:schemeClr val="bg1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</c:v>
                </c:pt>
                <c:pt idx="8">
                  <c:v>Оригинално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43.3</c:v>
                </c:pt>
                <c:pt idx="1">
                  <c:v>37.300000000000004</c:v>
                </c:pt>
                <c:pt idx="2">
                  <c:v>35.800000000000004</c:v>
                </c:pt>
                <c:pt idx="3">
                  <c:v>41.2</c:v>
                </c:pt>
                <c:pt idx="4">
                  <c:v>28.8</c:v>
                </c:pt>
                <c:pt idx="5">
                  <c:v>33.200000000000003</c:v>
                </c:pt>
                <c:pt idx="6">
                  <c:v>28.4</c:v>
                </c:pt>
                <c:pt idx="7">
                  <c:v>23.4</c:v>
                </c:pt>
                <c:pt idx="8">
                  <c:v>28.4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дестинация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</c:v>
                </c:pt>
                <c:pt idx="8">
                  <c:v>Оригинално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31.5</c:v>
                </c:pt>
                <c:pt idx="1">
                  <c:v>25.1</c:v>
                </c:pt>
                <c:pt idx="2">
                  <c:v>28.2</c:v>
                </c:pt>
                <c:pt idx="3">
                  <c:v>28.8</c:v>
                </c:pt>
                <c:pt idx="4">
                  <c:v>20</c:v>
                </c:pt>
                <c:pt idx="5">
                  <c:v>25.2</c:v>
                </c:pt>
                <c:pt idx="6">
                  <c:v>22.8</c:v>
                </c:pt>
                <c:pt idx="7">
                  <c:v>19.399999999999999</c:v>
                </c:pt>
                <c:pt idx="8">
                  <c:v>20.7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</c:v>
                </c:pt>
                <c:pt idx="8">
                  <c:v>Оригинално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20</c:v>
                </c:pt>
                <c:pt idx="1">
                  <c:v>30</c:v>
                </c:pt>
                <c:pt idx="2">
                  <c:v>20</c:v>
                </c:pt>
                <c:pt idx="3">
                  <c:v>20</c:v>
                </c:pt>
                <c:pt idx="4">
                  <c:v>30</c:v>
                </c:pt>
                <c:pt idx="5">
                  <c:v>20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</c:numCache>
            </c:numRef>
          </c:val>
        </c:ser>
        <c:dLbls>
          <c:showVal val="1"/>
        </c:dLbls>
        <c:axId val="98405760"/>
        <c:axId val="98419840"/>
      </c:barChart>
      <c:catAx>
        <c:axId val="98405760"/>
        <c:scaling>
          <c:orientation val="minMax"/>
        </c:scaling>
        <c:delete val="1"/>
        <c:axPos val="l"/>
        <c:numFmt formatCode="General" sourceLinked="1"/>
        <c:tickLblPos val="none"/>
        <c:crossAx val="98419840"/>
        <c:crosses val="autoZero"/>
        <c:auto val="1"/>
        <c:lblAlgn val="ctr"/>
        <c:lblOffset val="100"/>
      </c:catAx>
      <c:valAx>
        <c:axId val="98419840"/>
        <c:scaling>
          <c:orientation val="minMax"/>
          <c:max val="100"/>
        </c:scaling>
        <c:delete val="1"/>
        <c:axPos val="b"/>
        <c:numFmt formatCode="General" sourceLinked="1"/>
        <c:tickLblPos val="none"/>
        <c:crossAx val="984057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2.4699896732785609E-2"/>
          <c:y val="1.5100140428673775E-2"/>
          <c:w val="0.67881801839868483"/>
          <c:h val="0.16483956662505433"/>
        </c:manualLayout>
      </c:layout>
      <c:spPr>
        <a:noFill/>
        <a:ln>
          <a:noFill/>
        </a:ln>
      </c:spPr>
    </c:legend>
    <c:plotVisOnly val="1"/>
    <c:dispBlanksAs val="gap"/>
  </c:chart>
  <c:spPr>
    <a:noFill/>
  </c:spPr>
  <c:txPr>
    <a:bodyPr/>
    <a:lstStyle/>
    <a:p>
      <a:pPr>
        <a:defRPr sz="1000"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autoTitleDeleted val="1"/>
    <c:plotArea>
      <c:layout>
        <c:manualLayout>
          <c:layoutTarget val="inner"/>
          <c:xMode val="edge"/>
          <c:yMode val="edge"/>
          <c:x val="0.24831143534142849"/>
          <c:y val="0.16614217076801341"/>
          <c:w val="0.70676635835980872"/>
          <c:h val="0.712441370707580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 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 </c:v>
                </c:pt>
                <c:pt idx="8">
                  <c:v>Оригинално 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23.166666666666668</c:v>
                </c:pt>
                <c:pt idx="1">
                  <c:v>25.166666666666668</c:v>
                </c:pt>
                <c:pt idx="2">
                  <c:v>23.666666666666668</c:v>
                </c:pt>
                <c:pt idx="3">
                  <c:v>29.5</c:v>
                </c:pt>
                <c:pt idx="4">
                  <c:v>32.666666666666636</c:v>
                </c:pt>
                <c:pt idx="5">
                  <c:v>21.833333333333318</c:v>
                </c:pt>
                <c:pt idx="6">
                  <c:v>40.5</c:v>
                </c:pt>
                <c:pt idx="7">
                  <c:v>26.333333333333318</c:v>
                </c:pt>
                <c:pt idx="8">
                  <c:v>36.333333333333336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 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 </c:v>
                </c:pt>
                <c:pt idx="8">
                  <c:v>Оригинално 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25.666666666666668</c:v>
                </c:pt>
                <c:pt idx="1">
                  <c:v>23.333333333333318</c:v>
                </c:pt>
                <c:pt idx="2">
                  <c:v>22</c:v>
                </c:pt>
                <c:pt idx="3">
                  <c:v>23.333333333333318</c:v>
                </c:pt>
                <c:pt idx="4">
                  <c:v>27.166666666666668</c:v>
                </c:pt>
                <c:pt idx="5">
                  <c:v>21.5</c:v>
                </c:pt>
                <c:pt idx="6">
                  <c:v>38.833333333333336</c:v>
                </c:pt>
                <c:pt idx="7">
                  <c:v>25.166666666666668</c:v>
                </c:pt>
                <c:pt idx="8">
                  <c:v>35.666666666666636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C47"/>
            </a:solidFill>
          </c:spPr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 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 </c:v>
                </c:pt>
                <c:pt idx="8">
                  <c:v>Оригинално </c:v>
                </c:pt>
              </c:strCache>
            </c:strRef>
          </c:cat>
          <c:val>
            <c:numRef>
              <c:f>Sheet1!$D$2:$D$10</c:f>
              <c:numCache>
                <c:formatCode>0.0</c:formatCode>
                <c:ptCount val="9"/>
                <c:pt idx="0">
                  <c:v>32.083333333333336</c:v>
                </c:pt>
                <c:pt idx="1">
                  <c:v>24.083333333333311</c:v>
                </c:pt>
                <c:pt idx="2">
                  <c:v>18.916666666666668</c:v>
                </c:pt>
                <c:pt idx="3">
                  <c:v>42.583333333333336</c:v>
                </c:pt>
                <c:pt idx="4">
                  <c:v>19.416666666666668</c:v>
                </c:pt>
                <c:pt idx="5">
                  <c:v>23</c:v>
                </c:pt>
                <c:pt idx="6">
                  <c:v>49.333333333333336</c:v>
                </c:pt>
                <c:pt idx="7">
                  <c:v>16.666666666666668</c:v>
                </c:pt>
                <c:pt idx="8">
                  <c:v>46.75</c:v>
                </c:pt>
              </c:numCache>
            </c:numRef>
          </c:val>
        </c:ser>
        <c:dLbls>
          <c:showVal val="1"/>
        </c:dLbls>
        <c:axId val="98702848"/>
        <c:axId val="98704384"/>
      </c:barChart>
      <c:catAx>
        <c:axId val="98702848"/>
        <c:scaling>
          <c:orientation val="minMax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tickLblPos val="nextTo"/>
        <c:crossAx val="98704384"/>
        <c:crosses val="autoZero"/>
        <c:auto val="1"/>
        <c:lblAlgn val="ctr"/>
        <c:lblOffset val="100"/>
      </c:catAx>
      <c:valAx>
        <c:axId val="98704384"/>
        <c:scaling>
          <c:orientation val="minMax"/>
          <c:max val="100"/>
        </c:scaling>
        <c:delete val="1"/>
        <c:axPos val="b"/>
        <c:numFmt formatCode="0.0" sourceLinked="1"/>
        <c:tickLblPos val="none"/>
        <c:crossAx val="98702848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32828638348015993"/>
          <c:y val="6.7736383912790438E-2"/>
          <c:w val="0.67171361651984085"/>
          <c:h val="8.8761673802742191E-2"/>
        </c:manualLayout>
      </c:layout>
      <c:spPr>
        <a:noFill/>
        <a:ln>
          <a:noFill/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autoTitleDeleted val="1"/>
    <c:plotArea>
      <c:layout>
        <c:manualLayout>
          <c:layoutTarget val="inner"/>
          <c:xMode val="edge"/>
          <c:yMode val="edge"/>
          <c:x val="0.24831143534142849"/>
          <c:y val="0.16614217076801341"/>
          <c:w val="0.70676635835980872"/>
          <c:h val="0.712441370707580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в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Sheet1!$A$3:$A$10</c:f>
              <c:strCache>
                <c:ptCount val="8"/>
                <c:pt idx="0">
                  <c:v>Безразлично</c:v>
                </c:pt>
                <c:pt idx="1">
                  <c:v>Кичозно</c:v>
                </c:pt>
                <c:pt idx="2">
                  <c:v>Неразбираемо</c:v>
                </c:pt>
                <c:pt idx="3">
                  <c:v>Старомодно</c:v>
                </c:pt>
                <c:pt idx="4">
                  <c:v>Дразнещо</c:v>
                </c:pt>
                <c:pt idx="5">
                  <c:v>Грозно</c:v>
                </c:pt>
                <c:pt idx="6">
                  <c:v>Стандартно</c:v>
                </c:pt>
                <c:pt idx="7">
                  <c:v>Изтъркано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1">
                  <c:v>-6.666666666666667</c:v>
                </c:pt>
                <c:pt idx="2">
                  <c:v>-10.833333333333334</c:v>
                </c:pt>
                <c:pt idx="3">
                  <c:v>-9.5</c:v>
                </c:pt>
                <c:pt idx="4">
                  <c:v>-8</c:v>
                </c:pt>
                <c:pt idx="5">
                  <c:v>-10.666666666666671</c:v>
                </c:pt>
                <c:pt idx="6">
                  <c:v>-10.166666666666671</c:v>
                </c:pt>
                <c:pt idx="7">
                  <c:v>-19.166666666666668</c:v>
                </c:pt>
                <c:pt idx="8">
                  <c:v>-11.333333333333334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дестинация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cat>
            <c:strRef>
              <c:f>Sheet1!$A$3:$A$10</c:f>
              <c:strCache>
                <c:ptCount val="8"/>
                <c:pt idx="0">
                  <c:v>Безразлично</c:v>
                </c:pt>
                <c:pt idx="1">
                  <c:v>Кичозно</c:v>
                </c:pt>
                <c:pt idx="2">
                  <c:v>Неразбираемо</c:v>
                </c:pt>
                <c:pt idx="3">
                  <c:v>Старомодно</c:v>
                </c:pt>
                <c:pt idx="4">
                  <c:v>Дразнещо</c:v>
                </c:pt>
                <c:pt idx="5">
                  <c:v>Грозно</c:v>
                </c:pt>
                <c:pt idx="6">
                  <c:v>Стандартно</c:v>
                </c:pt>
                <c:pt idx="7">
                  <c:v>Изтъркано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1">
                  <c:v>-7</c:v>
                </c:pt>
                <c:pt idx="2">
                  <c:v>-13.166666666666671</c:v>
                </c:pt>
                <c:pt idx="3">
                  <c:v>-10.166666666666671</c:v>
                </c:pt>
                <c:pt idx="4">
                  <c:v>-7.666666666666667</c:v>
                </c:pt>
                <c:pt idx="5">
                  <c:v>-9.1666666666666714</c:v>
                </c:pt>
                <c:pt idx="6">
                  <c:v>-8</c:v>
                </c:pt>
                <c:pt idx="7">
                  <c:v>-13.666666666666671</c:v>
                </c:pt>
                <c:pt idx="8">
                  <c:v>-13.5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C47"/>
            </a:solidFill>
          </c:spPr>
          <c:cat>
            <c:strRef>
              <c:f>Sheet1!$A$3:$A$10</c:f>
              <c:strCache>
                <c:ptCount val="8"/>
                <c:pt idx="0">
                  <c:v>Безразлично</c:v>
                </c:pt>
                <c:pt idx="1">
                  <c:v>Кичозно</c:v>
                </c:pt>
                <c:pt idx="2">
                  <c:v>Неразбираемо</c:v>
                </c:pt>
                <c:pt idx="3">
                  <c:v>Старомодно</c:v>
                </c:pt>
                <c:pt idx="4">
                  <c:v>Дразнещо</c:v>
                </c:pt>
                <c:pt idx="5">
                  <c:v>Грозно</c:v>
                </c:pt>
                <c:pt idx="6">
                  <c:v>Стандартно</c:v>
                </c:pt>
                <c:pt idx="7">
                  <c:v>Изтъркано</c:v>
                </c:pt>
              </c:strCache>
            </c:strRef>
          </c:cat>
          <c:val>
            <c:numRef>
              <c:f>Sheet1!$D$2:$D$10</c:f>
              <c:numCache>
                <c:formatCode>0.0</c:formatCode>
                <c:ptCount val="9"/>
                <c:pt idx="1">
                  <c:v>-2.3333333333333335</c:v>
                </c:pt>
                <c:pt idx="2">
                  <c:v>-4.25</c:v>
                </c:pt>
                <c:pt idx="3">
                  <c:v>-3.5</c:v>
                </c:pt>
                <c:pt idx="4">
                  <c:v>-2.1666666666666665</c:v>
                </c:pt>
                <c:pt idx="5">
                  <c:v>-1.6666666666666667</c:v>
                </c:pt>
                <c:pt idx="6">
                  <c:v>-0.75000000000000022</c:v>
                </c:pt>
                <c:pt idx="7">
                  <c:v>-13.333333333333334</c:v>
                </c:pt>
                <c:pt idx="8">
                  <c:v>-2.25</c:v>
                </c:pt>
              </c:numCache>
            </c:numRef>
          </c:val>
        </c:ser>
        <c:dLbls>
          <c:showVal val="1"/>
        </c:dLbls>
        <c:axId val="98900224"/>
        <c:axId val="98914304"/>
      </c:barChart>
      <c:catAx>
        <c:axId val="98900224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tickLblPos val="none"/>
        <c:crossAx val="98914304"/>
        <c:crosses val="autoZero"/>
        <c:auto val="1"/>
        <c:lblAlgn val="ctr"/>
        <c:lblOffset val="100"/>
      </c:catAx>
      <c:valAx>
        <c:axId val="98914304"/>
        <c:scaling>
          <c:orientation val="minMax"/>
          <c:max val="0"/>
          <c:min val="-100"/>
        </c:scaling>
        <c:delete val="1"/>
        <c:axPos val="b"/>
        <c:numFmt formatCode="General" sourceLinked="1"/>
        <c:tickLblPos val="none"/>
        <c:crossAx val="98900224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27563141132466773"/>
          <c:y val="0"/>
          <c:w val="0.62062194614541788"/>
          <c:h val="0.18920494660291498"/>
        </c:manualLayout>
      </c:layout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autoTitleDeleted val="1"/>
    <c:plotArea>
      <c:layout>
        <c:manualLayout>
          <c:layoutTarget val="inner"/>
          <c:xMode val="edge"/>
          <c:yMode val="edge"/>
          <c:x val="0.24831143534142849"/>
          <c:y val="0.16614217076801341"/>
          <c:w val="0.70676635835980872"/>
          <c:h val="0.712441370707580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в Б-я през последните 2 години</c:v>
                </c:pt>
              </c:strCache>
            </c:strRef>
          </c:tx>
          <c:spPr>
            <a:solidFill>
              <a:schemeClr val="bg1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</c:v>
                </c:pt>
                <c:pt idx="8">
                  <c:v>Оригинално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43.3</c:v>
                </c:pt>
                <c:pt idx="1">
                  <c:v>37.300000000000004</c:v>
                </c:pt>
                <c:pt idx="2">
                  <c:v>35.800000000000004</c:v>
                </c:pt>
                <c:pt idx="3">
                  <c:v>41.2</c:v>
                </c:pt>
                <c:pt idx="4">
                  <c:v>28.8</c:v>
                </c:pt>
                <c:pt idx="5">
                  <c:v>33.200000000000003</c:v>
                </c:pt>
                <c:pt idx="6">
                  <c:v>28.4</c:v>
                </c:pt>
                <c:pt idx="7">
                  <c:v>23.4</c:v>
                </c:pt>
                <c:pt idx="8">
                  <c:v>28.4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дестинация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</c:v>
                </c:pt>
                <c:pt idx="8">
                  <c:v>Оригинално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31.5</c:v>
                </c:pt>
                <c:pt idx="1">
                  <c:v>25.1</c:v>
                </c:pt>
                <c:pt idx="2">
                  <c:v>28.2</c:v>
                </c:pt>
                <c:pt idx="3">
                  <c:v>28.8</c:v>
                </c:pt>
                <c:pt idx="4">
                  <c:v>20</c:v>
                </c:pt>
                <c:pt idx="5">
                  <c:v>25.2</c:v>
                </c:pt>
                <c:pt idx="6">
                  <c:v>22.8</c:v>
                </c:pt>
                <c:pt idx="7">
                  <c:v>19.399999999999999</c:v>
                </c:pt>
                <c:pt idx="8">
                  <c:v>20.7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</c:v>
                </c:pt>
                <c:pt idx="8">
                  <c:v>Оригинално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20</c:v>
                </c:pt>
                <c:pt idx="1">
                  <c:v>30</c:v>
                </c:pt>
                <c:pt idx="2">
                  <c:v>20</c:v>
                </c:pt>
                <c:pt idx="3">
                  <c:v>20</c:v>
                </c:pt>
                <c:pt idx="4">
                  <c:v>30</c:v>
                </c:pt>
                <c:pt idx="5">
                  <c:v>20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</c:numCache>
            </c:numRef>
          </c:val>
        </c:ser>
        <c:dLbls>
          <c:showVal val="1"/>
        </c:dLbls>
        <c:axId val="99055872"/>
        <c:axId val="99065856"/>
      </c:barChart>
      <c:catAx>
        <c:axId val="99055872"/>
        <c:scaling>
          <c:orientation val="minMax"/>
        </c:scaling>
        <c:delete val="1"/>
        <c:axPos val="l"/>
        <c:numFmt formatCode="General" sourceLinked="1"/>
        <c:tickLblPos val="none"/>
        <c:crossAx val="99065856"/>
        <c:crosses val="autoZero"/>
        <c:auto val="1"/>
        <c:lblAlgn val="ctr"/>
        <c:lblOffset val="100"/>
      </c:catAx>
      <c:valAx>
        <c:axId val="99065856"/>
        <c:scaling>
          <c:orientation val="minMax"/>
          <c:max val="100"/>
        </c:scaling>
        <c:delete val="1"/>
        <c:axPos val="b"/>
        <c:numFmt formatCode="General" sourceLinked="1"/>
        <c:tickLblPos val="none"/>
        <c:crossAx val="99055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0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 algn="ctr" rtl="0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u="none" strike="noStrike" kern="1200" baseline="0" dirty="0" smtClean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rPr>
              <a:t>Какви асоциации предизвиква във Вас този вариант за лого на България като туристическа дестинация? (в %)</a:t>
            </a:r>
            <a:endParaRPr lang="bg-BG" sz="1200" b="1" i="0" u="none" strike="noStrike" kern="1200" baseline="0" dirty="0">
              <a:solidFill>
                <a:prstClr val="black"/>
              </a:solidFill>
              <a:effectLst/>
              <a:latin typeface="+mn-lt"/>
              <a:ea typeface="+mn-ea"/>
              <a:cs typeface="+mn-cs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4286897627621209"/>
          <c:y val="0.10290543697759073"/>
          <c:w val="0.53632544563209139"/>
          <c:h val="0.82289917133390433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Sheet1!$A$2:$A$21</c:f>
              <c:strCache>
                <c:ptCount val="20"/>
                <c:pt idx="0">
                  <c:v>Не е посочил</c:v>
                </c:pt>
                <c:pt idx="1">
                  <c:v>Друго</c:v>
                </c:pt>
                <c:pt idx="2">
                  <c:v>Зеленина</c:v>
                </c:pt>
                <c:pt idx="3">
                  <c:v>Ваканция</c:v>
                </c:pt>
                <c:pt idx="4">
                  <c:v>България</c:v>
                </c:pt>
                <c:pt idx="5">
                  <c:v>Планина</c:v>
                </c:pt>
                <c:pt idx="6">
                  <c:v>Красота</c:v>
                </c:pt>
                <c:pt idx="7">
                  <c:v>Релакс, спокойствие, отдих</c:v>
                </c:pt>
                <c:pt idx="8">
                  <c:v>Разноцветност, разнообразие, пъстрота</c:v>
                </c:pt>
                <c:pt idx="9">
                  <c:v>Слънце</c:v>
                </c:pt>
                <c:pt idx="10">
                  <c:v>Пазаруване</c:v>
                </c:pt>
                <c:pt idx="11">
                  <c:v>Забавление, приключения</c:v>
                </c:pt>
                <c:pt idx="12">
                  <c:v>Комбинация от различни видове туризъм </c:v>
                </c:pt>
                <c:pt idx="13">
                  <c:v>Море, пясък, плажове</c:v>
                </c:pt>
                <c:pt idx="14">
                  <c:v>Пътешествия, пътувания</c:v>
                </c:pt>
                <c:pt idx="15">
                  <c:v>Природа</c:v>
                </c:pt>
                <c:pt idx="16">
                  <c:v>Позитивни асоциации -приятно,приятелско,хубаво, атрактивно</c:v>
                </c:pt>
                <c:pt idx="17">
                  <c:v>Негативни асоциации -неприятно, не добре измислено</c:v>
                </c:pt>
                <c:pt idx="18">
                  <c:v>Пътища, магистрали</c:v>
                </c:pt>
                <c:pt idx="19">
                  <c:v>Неразбираемо, неясно</c:v>
                </c:pt>
              </c:strCache>
            </c:strRef>
          </c:cat>
          <c:val>
            <c:numRef>
              <c:f>Sheet1!$B$2:$B$21</c:f>
              <c:numCache>
                <c:formatCode>###0.0</c:formatCode>
                <c:ptCount val="20"/>
                <c:pt idx="0">
                  <c:v>2.833333333333333</c:v>
                </c:pt>
                <c:pt idx="1">
                  <c:v>30.8</c:v>
                </c:pt>
                <c:pt idx="2">
                  <c:v>1.6666666666666667</c:v>
                </c:pt>
                <c:pt idx="3">
                  <c:v>2.166666666666667</c:v>
                </c:pt>
                <c:pt idx="4">
                  <c:v>2.5</c:v>
                </c:pt>
                <c:pt idx="5">
                  <c:v>2.666666666666667</c:v>
                </c:pt>
                <c:pt idx="6">
                  <c:v>1.5</c:v>
                </c:pt>
                <c:pt idx="7">
                  <c:v>2.666666666666667</c:v>
                </c:pt>
                <c:pt idx="8">
                  <c:v>2.833333333333333</c:v>
                </c:pt>
                <c:pt idx="9">
                  <c:v>2.833333333333333</c:v>
                </c:pt>
                <c:pt idx="10">
                  <c:v>3</c:v>
                </c:pt>
                <c:pt idx="11">
                  <c:v>4.1666666666666661</c:v>
                </c:pt>
                <c:pt idx="12">
                  <c:v>2.166666666666667</c:v>
                </c:pt>
                <c:pt idx="13">
                  <c:v>4.8333333333333339</c:v>
                </c:pt>
                <c:pt idx="14">
                  <c:v>3.6666666666666665</c:v>
                </c:pt>
                <c:pt idx="15">
                  <c:v>6.166666666666667</c:v>
                </c:pt>
                <c:pt idx="16">
                  <c:v>14.000000000000002</c:v>
                </c:pt>
                <c:pt idx="17">
                  <c:v>10.333333333333334</c:v>
                </c:pt>
                <c:pt idx="18">
                  <c:v>4</c:v>
                </c:pt>
                <c:pt idx="19">
                  <c:v>13.5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Sheet1!$A$2:$A$21</c:f>
              <c:strCache>
                <c:ptCount val="20"/>
                <c:pt idx="0">
                  <c:v>Не е посочил</c:v>
                </c:pt>
                <c:pt idx="1">
                  <c:v>Друго</c:v>
                </c:pt>
                <c:pt idx="2">
                  <c:v>Зеленина</c:v>
                </c:pt>
                <c:pt idx="3">
                  <c:v>Ваканция</c:v>
                </c:pt>
                <c:pt idx="4">
                  <c:v>България</c:v>
                </c:pt>
                <c:pt idx="5">
                  <c:v>Планина</c:v>
                </c:pt>
                <c:pt idx="6">
                  <c:v>Красота</c:v>
                </c:pt>
                <c:pt idx="7">
                  <c:v>Релакс, спокойствие, отдих</c:v>
                </c:pt>
                <c:pt idx="8">
                  <c:v>Разноцветност, разнообразие, пъстрота</c:v>
                </c:pt>
                <c:pt idx="9">
                  <c:v>Слънце</c:v>
                </c:pt>
                <c:pt idx="10">
                  <c:v>Пазаруване</c:v>
                </c:pt>
                <c:pt idx="11">
                  <c:v>Забавление, приключения</c:v>
                </c:pt>
                <c:pt idx="12">
                  <c:v>Комбинация от различни видове туризъм </c:v>
                </c:pt>
                <c:pt idx="13">
                  <c:v>Море, пясък, плажове</c:v>
                </c:pt>
                <c:pt idx="14">
                  <c:v>Пътешествия, пътувания</c:v>
                </c:pt>
                <c:pt idx="15">
                  <c:v>Природа</c:v>
                </c:pt>
                <c:pt idx="16">
                  <c:v>Позитивни асоциации -приятно,приятелско,хубаво, атрактивно</c:v>
                </c:pt>
                <c:pt idx="17">
                  <c:v>Негативни асоциации -неприятно, не добре измислено</c:v>
                </c:pt>
                <c:pt idx="18">
                  <c:v>Пътища, магистрали</c:v>
                </c:pt>
                <c:pt idx="19">
                  <c:v>Неразбираемо, неясно</c:v>
                </c:pt>
              </c:strCache>
            </c:strRef>
          </c:cat>
          <c:val>
            <c:numRef>
              <c:f>Sheet1!$C$2:$C$21</c:f>
              <c:numCache>
                <c:formatCode>###0.0</c:formatCode>
                <c:ptCount val="20"/>
                <c:pt idx="0">
                  <c:v>3.5000000000000004</c:v>
                </c:pt>
                <c:pt idx="1">
                  <c:v>26.5</c:v>
                </c:pt>
                <c:pt idx="2">
                  <c:v>2.166666666666667</c:v>
                </c:pt>
                <c:pt idx="3">
                  <c:v>2.5</c:v>
                </c:pt>
                <c:pt idx="4">
                  <c:v>1.5</c:v>
                </c:pt>
                <c:pt idx="5">
                  <c:v>2.166666666666667</c:v>
                </c:pt>
                <c:pt idx="6">
                  <c:v>1.6666666666666667</c:v>
                </c:pt>
                <c:pt idx="7">
                  <c:v>2.3333333333333335</c:v>
                </c:pt>
                <c:pt idx="8">
                  <c:v>2.3333333333333335</c:v>
                </c:pt>
                <c:pt idx="9">
                  <c:v>3.6666666666666665</c:v>
                </c:pt>
                <c:pt idx="10">
                  <c:v>3.833333333333333</c:v>
                </c:pt>
                <c:pt idx="11">
                  <c:v>3</c:v>
                </c:pt>
                <c:pt idx="12">
                  <c:v>1.6666666666666667</c:v>
                </c:pt>
                <c:pt idx="13">
                  <c:v>4.5</c:v>
                </c:pt>
                <c:pt idx="14">
                  <c:v>3.6666666666666665</c:v>
                </c:pt>
                <c:pt idx="15">
                  <c:v>6.166666666666667</c:v>
                </c:pt>
                <c:pt idx="16">
                  <c:v>10.833333333333334</c:v>
                </c:pt>
                <c:pt idx="17">
                  <c:v>15.166666666666671</c:v>
                </c:pt>
                <c:pt idx="18">
                  <c:v>3</c:v>
                </c:pt>
                <c:pt idx="19">
                  <c:v>15.666666666666671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C47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Sheet1!$A$2:$A$21</c:f>
              <c:strCache>
                <c:ptCount val="20"/>
                <c:pt idx="0">
                  <c:v>Не е посочил</c:v>
                </c:pt>
                <c:pt idx="1">
                  <c:v>Друго</c:v>
                </c:pt>
                <c:pt idx="2">
                  <c:v>Зеленина</c:v>
                </c:pt>
                <c:pt idx="3">
                  <c:v>Ваканция</c:v>
                </c:pt>
                <c:pt idx="4">
                  <c:v>България</c:v>
                </c:pt>
                <c:pt idx="5">
                  <c:v>Планина</c:v>
                </c:pt>
                <c:pt idx="6">
                  <c:v>Красота</c:v>
                </c:pt>
                <c:pt idx="7">
                  <c:v>Релакс, спокойствие, отдих</c:v>
                </c:pt>
                <c:pt idx="8">
                  <c:v>Разноцветност, разнообразие, пъстрота</c:v>
                </c:pt>
                <c:pt idx="9">
                  <c:v>Слънце</c:v>
                </c:pt>
                <c:pt idx="10">
                  <c:v>Пазаруване</c:v>
                </c:pt>
                <c:pt idx="11">
                  <c:v>Забавление, приключения</c:v>
                </c:pt>
                <c:pt idx="12">
                  <c:v>Комбинация от различни видове туризъм </c:v>
                </c:pt>
                <c:pt idx="13">
                  <c:v>Море, пясък, плажове</c:v>
                </c:pt>
                <c:pt idx="14">
                  <c:v>Пътешествия, пътувания</c:v>
                </c:pt>
                <c:pt idx="15">
                  <c:v>Природа</c:v>
                </c:pt>
                <c:pt idx="16">
                  <c:v>Позитивни асоциации -приятно,приятелско,хубаво, атрактивно</c:v>
                </c:pt>
                <c:pt idx="17">
                  <c:v>Негативни асоциации -неприятно, не добре измислено</c:v>
                </c:pt>
                <c:pt idx="18">
                  <c:v>Пътища, магистрали</c:v>
                </c:pt>
                <c:pt idx="19">
                  <c:v>Неразбираемо, неясно</c:v>
                </c:pt>
              </c:strCache>
            </c:strRef>
          </c:cat>
          <c:val>
            <c:numRef>
              <c:f>Sheet1!$D$2:$D$21</c:f>
              <c:numCache>
                <c:formatCode>0.0</c:formatCode>
                <c:ptCount val="20"/>
                <c:pt idx="0">
                  <c:v>3.5</c:v>
                </c:pt>
                <c:pt idx="1">
                  <c:v>25</c:v>
                </c:pt>
                <c:pt idx="2">
                  <c:v>1.7271157167530224</c:v>
                </c:pt>
                <c:pt idx="3">
                  <c:v>0.94991364421416247</c:v>
                </c:pt>
                <c:pt idx="4">
                  <c:v>1.7271157167530224</c:v>
                </c:pt>
                <c:pt idx="5">
                  <c:v>1.0362694300518136</c:v>
                </c:pt>
                <c:pt idx="6">
                  <c:v>2.7633851468048363</c:v>
                </c:pt>
                <c:pt idx="7">
                  <c:v>1.7271157167530224</c:v>
                </c:pt>
                <c:pt idx="8">
                  <c:v>2.2452504317789286</c:v>
                </c:pt>
                <c:pt idx="9">
                  <c:v>2.0725388601036268</c:v>
                </c:pt>
                <c:pt idx="10">
                  <c:v>1.9861830742659763</c:v>
                </c:pt>
                <c:pt idx="11">
                  <c:v>1.8998272884283245</c:v>
                </c:pt>
                <c:pt idx="12">
                  <c:v>5.8721934369602762</c:v>
                </c:pt>
                <c:pt idx="13">
                  <c:v>3.9723661485319521</c:v>
                </c:pt>
                <c:pt idx="14">
                  <c:v>7.5129533678756468</c:v>
                </c:pt>
                <c:pt idx="15">
                  <c:v>4.3177892918825558</c:v>
                </c:pt>
                <c:pt idx="16">
                  <c:v>4.0587219343696024</c:v>
                </c:pt>
                <c:pt idx="17">
                  <c:v>4.1450777202072526</c:v>
                </c:pt>
                <c:pt idx="18">
                  <c:v>25.388601036269424</c:v>
                </c:pt>
                <c:pt idx="19">
                  <c:v>20.898100172711572</c:v>
                </c:pt>
              </c:numCache>
            </c:numRef>
          </c:val>
        </c:ser>
        <c:dLbls>
          <c:showVal val="1"/>
        </c:dLbls>
        <c:axId val="93144960"/>
        <c:axId val="93146496"/>
      </c:barChart>
      <c:catAx>
        <c:axId val="9314496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93146496"/>
        <c:crosses val="autoZero"/>
        <c:auto val="1"/>
        <c:lblAlgn val="ctr"/>
        <c:lblOffset val="100"/>
      </c:catAx>
      <c:valAx>
        <c:axId val="93146496"/>
        <c:scaling>
          <c:orientation val="minMax"/>
          <c:max val="100"/>
        </c:scaling>
        <c:axPos val="b"/>
        <c:majorGridlines/>
        <c:numFmt formatCode="###0.0" sourceLinked="1"/>
        <c:tickLblPos val="nextTo"/>
        <c:crossAx val="93144960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3974789449164882"/>
          <c:y val="0.52865531280838096"/>
          <c:w val="0.33653858721579977"/>
          <c:h val="0.23472024350235601"/>
        </c:manualLayout>
      </c:layout>
      <c:overlay val="1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autoTitleDeleted val="1"/>
    <c:plotArea>
      <c:layout>
        <c:manualLayout>
          <c:layoutTarget val="inner"/>
          <c:xMode val="edge"/>
          <c:yMode val="edge"/>
          <c:x val="0.24831143534142849"/>
          <c:y val="0.16614217076801341"/>
          <c:w val="0.70676635835980872"/>
          <c:h val="0.712441370707580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туроператори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 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 </c:v>
                </c:pt>
                <c:pt idx="8">
                  <c:v>Оригинално 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26</c:v>
                </c:pt>
                <c:pt idx="1">
                  <c:v>20.5</c:v>
                </c:pt>
                <c:pt idx="2">
                  <c:v>25</c:v>
                </c:pt>
                <c:pt idx="3">
                  <c:v>26</c:v>
                </c:pt>
                <c:pt idx="4">
                  <c:v>24.5</c:v>
                </c:pt>
                <c:pt idx="5">
                  <c:v>20</c:v>
                </c:pt>
                <c:pt idx="6">
                  <c:v>40.5</c:v>
                </c:pt>
                <c:pt idx="7">
                  <c:v>25</c:v>
                </c:pt>
                <c:pt idx="8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Български туроператори</c:v>
                </c:pt>
              </c:strCache>
            </c:strRef>
          </c:tx>
          <c:spPr>
            <a:solidFill>
              <a:srgbClr val="AFCAFF"/>
            </a:solidFill>
          </c:spPr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 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 </c:v>
                </c:pt>
                <c:pt idx="8">
                  <c:v>Оригинално 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10</c:v>
                </c:pt>
                <c:pt idx="1">
                  <c:v>5.5</c:v>
                </c:pt>
                <c:pt idx="2">
                  <c:v>8.2000000000000011</c:v>
                </c:pt>
                <c:pt idx="3">
                  <c:v>32.700000000000003</c:v>
                </c:pt>
                <c:pt idx="4">
                  <c:v>10</c:v>
                </c:pt>
                <c:pt idx="5">
                  <c:v>10.9</c:v>
                </c:pt>
                <c:pt idx="6">
                  <c:v>14.5</c:v>
                </c:pt>
                <c:pt idx="7">
                  <c:v>6.4</c:v>
                </c:pt>
                <c:pt idx="8">
                  <c:v>24.5</c:v>
                </c:pt>
              </c:numCache>
            </c:numRef>
          </c:val>
        </c:ser>
        <c:dLbls>
          <c:showVal val="1"/>
        </c:dLbls>
        <c:axId val="99092352"/>
        <c:axId val="99093888"/>
      </c:barChart>
      <c:catAx>
        <c:axId val="99092352"/>
        <c:scaling>
          <c:orientation val="minMax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tickLblPos val="nextTo"/>
        <c:crossAx val="99093888"/>
        <c:crosses val="autoZero"/>
        <c:auto val="1"/>
        <c:lblAlgn val="ctr"/>
        <c:lblOffset val="100"/>
      </c:catAx>
      <c:valAx>
        <c:axId val="99093888"/>
        <c:scaling>
          <c:orientation val="minMax"/>
          <c:max val="100"/>
        </c:scaling>
        <c:delete val="1"/>
        <c:axPos val="b"/>
        <c:numFmt formatCode="0.0" sourceLinked="1"/>
        <c:tickLblPos val="none"/>
        <c:crossAx val="99092352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autoTitleDeleted val="1"/>
    <c:plotArea>
      <c:layout>
        <c:manualLayout>
          <c:layoutTarget val="inner"/>
          <c:xMode val="edge"/>
          <c:yMode val="edge"/>
          <c:x val="0.24831143534142849"/>
          <c:y val="0.16614217076801341"/>
          <c:w val="0.70676635835980872"/>
          <c:h val="0.712441370707580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туроператори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Sheet1!$A$2:$A$10</c:f>
              <c:strCache>
                <c:ptCount val="9"/>
                <c:pt idx="1">
                  <c:v>Безразлично</c:v>
                </c:pt>
                <c:pt idx="2">
                  <c:v>Кичозно</c:v>
                </c:pt>
                <c:pt idx="3">
                  <c:v>Неразбираемо</c:v>
                </c:pt>
                <c:pt idx="4">
                  <c:v>Старомодно</c:v>
                </c:pt>
                <c:pt idx="5">
                  <c:v>Дразнещо</c:v>
                </c:pt>
                <c:pt idx="6">
                  <c:v>Грозно</c:v>
                </c:pt>
                <c:pt idx="7">
                  <c:v>Стандартно</c:v>
                </c:pt>
                <c:pt idx="8">
                  <c:v>Изтъркано 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1">
                  <c:v>-5.5</c:v>
                </c:pt>
                <c:pt idx="2">
                  <c:v>-8.5</c:v>
                </c:pt>
                <c:pt idx="3">
                  <c:v>-6.5</c:v>
                </c:pt>
                <c:pt idx="4">
                  <c:v>-7</c:v>
                </c:pt>
                <c:pt idx="5">
                  <c:v>-7.5</c:v>
                </c:pt>
                <c:pt idx="6">
                  <c:v>-6</c:v>
                </c:pt>
                <c:pt idx="7">
                  <c:v>-15</c:v>
                </c:pt>
                <c:pt idx="8">
                  <c:v>-10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Български туроператори</c:v>
                </c:pt>
              </c:strCache>
            </c:strRef>
          </c:tx>
          <c:spPr>
            <a:solidFill>
              <a:srgbClr val="AFCAFF"/>
            </a:solidFill>
          </c:spPr>
          <c:cat>
            <c:strRef>
              <c:f>Sheet1!$A$2:$A$10</c:f>
              <c:strCache>
                <c:ptCount val="9"/>
                <c:pt idx="1">
                  <c:v>Безразлично</c:v>
                </c:pt>
                <c:pt idx="2">
                  <c:v>Кичозно</c:v>
                </c:pt>
                <c:pt idx="3">
                  <c:v>Неразбираемо</c:v>
                </c:pt>
                <c:pt idx="4">
                  <c:v>Старомодно</c:v>
                </c:pt>
                <c:pt idx="5">
                  <c:v>Дразнещо</c:v>
                </c:pt>
                <c:pt idx="6">
                  <c:v>Грозно</c:v>
                </c:pt>
                <c:pt idx="7">
                  <c:v>Стандартно</c:v>
                </c:pt>
                <c:pt idx="8">
                  <c:v>Изтъркано 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1">
                  <c:v>-11.8</c:v>
                </c:pt>
                <c:pt idx="2">
                  <c:v>-20.9</c:v>
                </c:pt>
                <c:pt idx="3">
                  <c:v>-14.5</c:v>
                </c:pt>
                <c:pt idx="4">
                  <c:v>-8.2000000000000011</c:v>
                </c:pt>
                <c:pt idx="5">
                  <c:v>-10.9</c:v>
                </c:pt>
                <c:pt idx="6">
                  <c:v>-11.8</c:v>
                </c:pt>
                <c:pt idx="7">
                  <c:v>-16.399999999999999</c:v>
                </c:pt>
                <c:pt idx="8">
                  <c:v>-9.1</c:v>
                </c:pt>
              </c:numCache>
            </c:numRef>
          </c:val>
        </c:ser>
        <c:dLbls>
          <c:showVal val="1"/>
        </c:dLbls>
        <c:axId val="99402496"/>
        <c:axId val="99404032"/>
      </c:barChart>
      <c:catAx>
        <c:axId val="9940249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tickLblPos val="none"/>
        <c:crossAx val="99404032"/>
        <c:crosses val="autoZero"/>
        <c:auto val="1"/>
        <c:lblAlgn val="ctr"/>
        <c:lblOffset val="100"/>
      </c:catAx>
      <c:valAx>
        <c:axId val="99404032"/>
        <c:scaling>
          <c:orientation val="minMax"/>
          <c:max val="0"/>
          <c:min val="-100"/>
        </c:scaling>
        <c:delete val="1"/>
        <c:axPos val="b"/>
        <c:numFmt formatCode="General" sourceLinked="1"/>
        <c:tickLblPos val="none"/>
        <c:crossAx val="99402496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bg-BG" sz="1200" b="1" i="0" u="none" strike="noStrike" baseline="0" dirty="0" smtClean="0">
                <a:effectLst/>
              </a:rPr>
              <a:t>Кои от следните внушения носи всяко от тези </a:t>
            </a:r>
            <a:r>
              <a:rPr lang="bg-BG" sz="1200" b="1" i="0" u="none" strike="noStrike" baseline="0" dirty="0" err="1" smtClean="0">
                <a:effectLst/>
              </a:rPr>
              <a:t>лога</a:t>
            </a:r>
            <a:r>
              <a:rPr lang="bg-BG" sz="1200" b="1" i="0" u="none" strike="noStrike" baseline="0" dirty="0" smtClean="0">
                <a:effectLst/>
              </a:rPr>
              <a:t>?  </a:t>
            </a:r>
            <a:r>
              <a:rPr lang="bg-BG" dirty="0" smtClean="0"/>
              <a:t> </a:t>
            </a:r>
            <a:r>
              <a:rPr lang="bg-BG" dirty="0"/>
              <a:t>(в %)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37829853639044791"/>
          <c:y val="0.1044676448477332"/>
          <c:w val="0.59412714647018683"/>
          <c:h val="0.75087820871374644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Sheet1!$A$2:$A$17</c:f>
              <c:strCache>
                <c:ptCount val="16"/>
                <c:pt idx="0">
                  <c:v>НИТО ЕДНО ОТ ПОСОЧЕНИТЕ</c:v>
                </c:pt>
                <c:pt idx="1">
                  <c:v>Напомня ми за друга дестинация</c:v>
                </c:pt>
                <c:pt idx="2">
                  <c:v>Създава очакване за изненада</c:v>
                </c:pt>
                <c:pt idx="3">
                  <c:v>Говори за достъпна дестинация</c:v>
                </c:pt>
                <c:pt idx="4">
                  <c:v>Носи идеята за споделяне</c:v>
                </c:pt>
                <c:pt idx="5">
                  <c:v>Интригуваща дестинация</c:v>
                </c:pt>
                <c:pt idx="6">
                  <c:v>Подсказва за открития, които мога да направя в тази страна</c:v>
                </c:pt>
                <c:pt idx="7">
                  <c:v>Вдъхва доверие</c:v>
                </c:pt>
                <c:pt idx="8">
                  <c:v>Предизвиква любопитство</c:v>
                </c:pt>
                <c:pt idx="9">
                  <c:v>Създава желание за пътуване</c:v>
                </c:pt>
                <c:pt idx="10">
                  <c:v>Носи духа на България</c:v>
                </c:pt>
                <c:pt idx="11">
                  <c:v>Създава добро настроение </c:v>
                </c:pt>
                <c:pt idx="12">
                  <c:v>Носи идеята за туризъм</c:v>
                </c:pt>
                <c:pt idx="13">
                  <c:v>Подсказва за красотата на страната</c:v>
                </c:pt>
                <c:pt idx="14">
                  <c:v>Привлекателна дестинация</c:v>
                </c:pt>
                <c:pt idx="15">
                  <c:v>Красива дестинация</c:v>
                </c:pt>
              </c:strCache>
            </c:strRef>
          </c:cat>
          <c:val>
            <c:numRef>
              <c:f>Sheet1!$B$2:$B$17</c:f>
              <c:numCache>
                <c:formatCode>0.0</c:formatCode>
                <c:ptCount val="16"/>
                <c:pt idx="0">
                  <c:v>11.833333333333334</c:v>
                </c:pt>
                <c:pt idx="1">
                  <c:v>11.5</c:v>
                </c:pt>
                <c:pt idx="2">
                  <c:v>22.5</c:v>
                </c:pt>
                <c:pt idx="3">
                  <c:v>17.166666666666668</c:v>
                </c:pt>
                <c:pt idx="4">
                  <c:v>23.833333333333318</c:v>
                </c:pt>
                <c:pt idx="5">
                  <c:v>23.5</c:v>
                </c:pt>
                <c:pt idx="6">
                  <c:v>31.166666666666668</c:v>
                </c:pt>
                <c:pt idx="7">
                  <c:v>26.833333333333318</c:v>
                </c:pt>
                <c:pt idx="8">
                  <c:v>31.5</c:v>
                </c:pt>
                <c:pt idx="9">
                  <c:v>32.333333333333336</c:v>
                </c:pt>
                <c:pt idx="10">
                  <c:v>27.166666666666668</c:v>
                </c:pt>
                <c:pt idx="11">
                  <c:v>34.833333333333336</c:v>
                </c:pt>
                <c:pt idx="12">
                  <c:v>31</c:v>
                </c:pt>
                <c:pt idx="13">
                  <c:v>37.666666666666636</c:v>
                </c:pt>
                <c:pt idx="14">
                  <c:v>42.666666666666636</c:v>
                </c:pt>
                <c:pt idx="15">
                  <c:v>42.166666666666636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Sheet1!$A$2:$A$17</c:f>
              <c:strCache>
                <c:ptCount val="16"/>
                <c:pt idx="0">
                  <c:v>НИТО ЕДНО ОТ ПОСОЧЕНИТЕ</c:v>
                </c:pt>
                <c:pt idx="1">
                  <c:v>Напомня ми за друга дестинация</c:v>
                </c:pt>
                <c:pt idx="2">
                  <c:v>Създава очакване за изненада</c:v>
                </c:pt>
                <c:pt idx="3">
                  <c:v>Говори за достъпна дестинация</c:v>
                </c:pt>
                <c:pt idx="4">
                  <c:v>Носи идеята за споделяне</c:v>
                </c:pt>
                <c:pt idx="5">
                  <c:v>Интригуваща дестинация</c:v>
                </c:pt>
                <c:pt idx="6">
                  <c:v>Подсказва за открития, които мога да направя в тази страна</c:v>
                </c:pt>
                <c:pt idx="7">
                  <c:v>Вдъхва доверие</c:v>
                </c:pt>
                <c:pt idx="8">
                  <c:v>Предизвиква любопитство</c:v>
                </c:pt>
                <c:pt idx="9">
                  <c:v>Създава желание за пътуване</c:v>
                </c:pt>
                <c:pt idx="10">
                  <c:v>Носи духа на България</c:v>
                </c:pt>
                <c:pt idx="11">
                  <c:v>Създава добро настроение </c:v>
                </c:pt>
                <c:pt idx="12">
                  <c:v>Носи идеята за туризъм</c:v>
                </c:pt>
                <c:pt idx="13">
                  <c:v>Подсказва за красотата на страната</c:v>
                </c:pt>
                <c:pt idx="14">
                  <c:v>Привлекателна дестинация</c:v>
                </c:pt>
                <c:pt idx="15">
                  <c:v>Красива дестинация</c:v>
                </c:pt>
              </c:strCache>
            </c:strRef>
          </c:cat>
          <c:val>
            <c:numRef>
              <c:f>Sheet1!$C$2:$C$17</c:f>
              <c:numCache>
                <c:formatCode>0.0</c:formatCode>
                <c:ptCount val="16"/>
                <c:pt idx="0">
                  <c:v>15.166666666666671</c:v>
                </c:pt>
                <c:pt idx="1">
                  <c:v>11.166666666666671</c:v>
                </c:pt>
                <c:pt idx="2">
                  <c:v>22.5</c:v>
                </c:pt>
                <c:pt idx="3">
                  <c:v>12.333333333333334</c:v>
                </c:pt>
                <c:pt idx="4">
                  <c:v>20.833333333333318</c:v>
                </c:pt>
                <c:pt idx="5">
                  <c:v>21.833333333333318</c:v>
                </c:pt>
                <c:pt idx="6">
                  <c:v>28.666666666666668</c:v>
                </c:pt>
                <c:pt idx="7">
                  <c:v>22.666666666666668</c:v>
                </c:pt>
                <c:pt idx="8">
                  <c:v>27.333333333333318</c:v>
                </c:pt>
                <c:pt idx="9">
                  <c:v>27.666666666666668</c:v>
                </c:pt>
                <c:pt idx="10">
                  <c:v>21.5</c:v>
                </c:pt>
                <c:pt idx="11">
                  <c:v>31.833333333333318</c:v>
                </c:pt>
                <c:pt idx="12">
                  <c:v>28.166666666666668</c:v>
                </c:pt>
                <c:pt idx="13">
                  <c:v>35.166666666666636</c:v>
                </c:pt>
                <c:pt idx="14">
                  <c:v>40.333333333333336</c:v>
                </c:pt>
                <c:pt idx="15">
                  <c:v>39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C47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Sheet1!$A$2:$A$17</c:f>
              <c:strCache>
                <c:ptCount val="16"/>
                <c:pt idx="0">
                  <c:v>НИТО ЕДНО ОТ ПОСОЧЕНИТЕ</c:v>
                </c:pt>
                <c:pt idx="1">
                  <c:v>Напомня ми за друга дестинация</c:v>
                </c:pt>
                <c:pt idx="2">
                  <c:v>Създава очакване за изненада</c:v>
                </c:pt>
                <c:pt idx="3">
                  <c:v>Говори за достъпна дестинация</c:v>
                </c:pt>
                <c:pt idx="4">
                  <c:v>Носи идеята за споделяне</c:v>
                </c:pt>
                <c:pt idx="5">
                  <c:v>Интригуваща дестинация</c:v>
                </c:pt>
                <c:pt idx="6">
                  <c:v>Подсказва за открития, които мога да направя в тази страна</c:v>
                </c:pt>
                <c:pt idx="7">
                  <c:v>Вдъхва доверие</c:v>
                </c:pt>
                <c:pt idx="8">
                  <c:v>Предизвиква любопитство</c:v>
                </c:pt>
                <c:pt idx="9">
                  <c:v>Създава желание за пътуване</c:v>
                </c:pt>
                <c:pt idx="10">
                  <c:v>Носи духа на България</c:v>
                </c:pt>
                <c:pt idx="11">
                  <c:v>Създава добро настроение </c:v>
                </c:pt>
                <c:pt idx="12">
                  <c:v>Носи идеята за туризъм</c:v>
                </c:pt>
                <c:pt idx="13">
                  <c:v>Подсказва за красотата на страната</c:v>
                </c:pt>
                <c:pt idx="14">
                  <c:v>Привлекателна дестинация</c:v>
                </c:pt>
                <c:pt idx="15">
                  <c:v>Красива дестинация</c:v>
                </c:pt>
              </c:strCache>
            </c:strRef>
          </c:cat>
          <c:val>
            <c:numRef>
              <c:f>Sheet1!$D$2:$D$17</c:f>
              <c:numCache>
                <c:formatCode>0.0</c:formatCode>
                <c:ptCount val="16"/>
                <c:pt idx="0">
                  <c:v>4.666666666666667</c:v>
                </c:pt>
                <c:pt idx="1">
                  <c:v>4.9166666666666687</c:v>
                </c:pt>
                <c:pt idx="2">
                  <c:v>14.166666666666671</c:v>
                </c:pt>
                <c:pt idx="3">
                  <c:v>14.500000000000002</c:v>
                </c:pt>
                <c:pt idx="4">
                  <c:v>17.916666666666668</c:v>
                </c:pt>
                <c:pt idx="5">
                  <c:v>20.666666666666668</c:v>
                </c:pt>
                <c:pt idx="6">
                  <c:v>21.833333333333318</c:v>
                </c:pt>
                <c:pt idx="7">
                  <c:v>22.666666666666668</c:v>
                </c:pt>
                <c:pt idx="8">
                  <c:v>22.833333333333318</c:v>
                </c:pt>
                <c:pt idx="9">
                  <c:v>26</c:v>
                </c:pt>
                <c:pt idx="10">
                  <c:v>27.833333333333318</c:v>
                </c:pt>
                <c:pt idx="11">
                  <c:v>28.333333333333318</c:v>
                </c:pt>
                <c:pt idx="12">
                  <c:v>28.749999999999989</c:v>
                </c:pt>
                <c:pt idx="13">
                  <c:v>42</c:v>
                </c:pt>
                <c:pt idx="14">
                  <c:v>45</c:v>
                </c:pt>
                <c:pt idx="15">
                  <c:v>45.083333333333336</c:v>
                </c:pt>
              </c:numCache>
            </c:numRef>
          </c:val>
        </c:ser>
        <c:dLbls>
          <c:showVal val="1"/>
        </c:dLbls>
        <c:axId val="99550336"/>
        <c:axId val="99551872"/>
      </c:barChart>
      <c:catAx>
        <c:axId val="9955033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99551872"/>
        <c:crosses val="autoZero"/>
        <c:auto val="1"/>
        <c:lblAlgn val="ctr"/>
        <c:lblOffset val="100"/>
      </c:catAx>
      <c:valAx>
        <c:axId val="99551872"/>
        <c:scaling>
          <c:orientation val="minMax"/>
          <c:max val="100"/>
        </c:scaling>
        <c:axPos val="b"/>
        <c:majorGridlines/>
        <c:numFmt formatCode="0.0" sourceLinked="1"/>
        <c:tickLblPos val="nextTo"/>
        <c:crossAx val="99550336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5480994642051971"/>
          <c:y val="0.49753126769050682"/>
          <c:w val="0.31865787088082664"/>
          <c:h val="0.37121289965116416"/>
        </c:manualLayout>
      </c:layout>
      <c:overlay val="1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autoTitleDeleted val="1"/>
    <c:plotArea>
      <c:layout>
        <c:manualLayout>
          <c:layoutTarget val="inner"/>
          <c:xMode val="edge"/>
          <c:yMode val="edge"/>
          <c:x val="0.24831143534142849"/>
          <c:y val="0.16614217076801341"/>
          <c:w val="0.70676635835980872"/>
          <c:h val="0.712441370707580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в Б-я през последните 2 години</c:v>
                </c:pt>
              </c:strCache>
            </c:strRef>
          </c:tx>
          <c:spPr>
            <a:solidFill>
              <a:schemeClr val="bg1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</c:v>
                </c:pt>
                <c:pt idx="8">
                  <c:v>Оригинално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43.3</c:v>
                </c:pt>
                <c:pt idx="1">
                  <c:v>37.300000000000004</c:v>
                </c:pt>
                <c:pt idx="2">
                  <c:v>35.800000000000004</c:v>
                </c:pt>
                <c:pt idx="3">
                  <c:v>41.2</c:v>
                </c:pt>
                <c:pt idx="4">
                  <c:v>28.8</c:v>
                </c:pt>
                <c:pt idx="5">
                  <c:v>33.200000000000003</c:v>
                </c:pt>
                <c:pt idx="6">
                  <c:v>28.4</c:v>
                </c:pt>
                <c:pt idx="7">
                  <c:v>23.4</c:v>
                </c:pt>
                <c:pt idx="8">
                  <c:v>28.4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дестинация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</c:v>
                </c:pt>
                <c:pt idx="8">
                  <c:v>Оригинално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31.5</c:v>
                </c:pt>
                <c:pt idx="1">
                  <c:v>25.1</c:v>
                </c:pt>
                <c:pt idx="2">
                  <c:v>28.2</c:v>
                </c:pt>
                <c:pt idx="3">
                  <c:v>28.8</c:v>
                </c:pt>
                <c:pt idx="4">
                  <c:v>20</c:v>
                </c:pt>
                <c:pt idx="5">
                  <c:v>25.2</c:v>
                </c:pt>
                <c:pt idx="6">
                  <c:v>22.8</c:v>
                </c:pt>
                <c:pt idx="7">
                  <c:v>19.399999999999999</c:v>
                </c:pt>
                <c:pt idx="8">
                  <c:v>20.7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</c:v>
                </c:pt>
                <c:pt idx="8">
                  <c:v>Оригинално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20</c:v>
                </c:pt>
                <c:pt idx="1">
                  <c:v>30</c:v>
                </c:pt>
                <c:pt idx="2">
                  <c:v>20</c:v>
                </c:pt>
                <c:pt idx="3">
                  <c:v>20</c:v>
                </c:pt>
                <c:pt idx="4">
                  <c:v>30</c:v>
                </c:pt>
                <c:pt idx="5">
                  <c:v>20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</c:numCache>
            </c:numRef>
          </c:val>
        </c:ser>
        <c:dLbls>
          <c:showVal val="1"/>
        </c:dLbls>
        <c:axId val="100808576"/>
        <c:axId val="100810112"/>
      </c:barChart>
      <c:catAx>
        <c:axId val="100808576"/>
        <c:scaling>
          <c:orientation val="minMax"/>
        </c:scaling>
        <c:delete val="1"/>
        <c:axPos val="l"/>
        <c:numFmt formatCode="General" sourceLinked="1"/>
        <c:tickLblPos val="none"/>
        <c:crossAx val="100810112"/>
        <c:crosses val="autoZero"/>
        <c:auto val="1"/>
        <c:lblAlgn val="ctr"/>
        <c:lblOffset val="100"/>
      </c:catAx>
      <c:valAx>
        <c:axId val="100810112"/>
        <c:scaling>
          <c:orientation val="minMax"/>
          <c:max val="100"/>
        </c:scaling>
        <c:delete val="1"/>
        <c:axPos val="b"/>
        <c:numFmt formatCode="General" sourceLinked="1"/>
        <c:tickLblPos val="none"/>
        <c:crossAx val="1008085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2.4699896732785609E-2"/>
          <c:y val="1.5100140428673775E-2"/>
          <c:w val="0.67881801839868483"/>
          <c:h val="0.16483956662505433"/>
        </c:manualLayout>
      </c:layout>
      <c:spPr>
        <a:noFill/>
        <a:ln>
          <a:noFill/>
        </a:ln>
      </c:spPr>
    </c:legend>
    <c:plotVisOnly val="1"/>
    <c:dispBlanksAs val="gap"/>
  </c:chart>
  <c:spPr>
    <a:noFill/>
  </c:spPr>
  <c:txPr>
    <a:bodyPr/>
    <a:lstStyle/>
    <a:p>
      <a:pPr>
        <a:defRPr sz="1000"/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autoTitleDeleted val="1"/>
    <c:plotArea>
      <c:layout>
        <c:manualLayout>
          <c:layoutTarget val="inner"/>
          <c:xMode val="edge"/>
          <c:yMode val="edge"/>
          <c:x val="0.24831143534142849"/>
          <c:y val="0.16614217076801341"/>
          <c:w val="0.70676635835980872"/>
          <c:h val="0.712441370707580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 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 </c:v>
                </c:pt>
                <c:pt idx="8">
                  <c:v>Оригинално 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22.666666666666668</c:v>
                </c:pt>
                <c:pt idx="1">
                  <c:v>16.333333333333318</c:v>
                </c:pt>
                <c:pt idx="2">
                  <c:v>25.166666666666668</c:v>
                </c:pt>
                <c:pt idx="3">
                  <c:v>18.5</c:v>
                </c:pt>
                <c:pt idx="4">
                  <c:v>38.166666666666636</c:v>
                </c:pt>
                <c:pt idx="5">
                  <c:v>16.166666666666668</c:v>
                </c:pt>
                <c:pt idx="6">
                  <c:v>34.166666666666636</c:v>
                </c:pt>
                <c:pt idx="7">
                  <c:v>24.666666666666668</c:v>
                </c:pt>
                <c:pt idx="8">
                  <c:v>27.5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 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 </c:v>
                </c:pt>
                <c:pt idx="8">
                  <c:v>Оригинално 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20.166666666666668</c:v>
                </c:pt>
                <c:pt idx="1">
                  <c:v>14.166666666666671</c:v>
                </c:pt>
                <c:pt idx="2">
                  <c:v>22.833333333333318</c:v>
                </c:pt>
                <c:pt idx="3">
                  <c:v>13.5</c:v>
                </c:pt>
                <c:pt idx="4">
                  <c:v>31</c:v>
                </c:pt>
                <c:pt idx="5">
                  <c:v>11.5</c:v>
                </c:pt>
                <c:pt idx="6">
                  <c:v>26.166666666666668</c:v>
                </c:pt>
                <c:pt idx="7">
                  <c:v>22.333333333333318</c:v>
                </c:pt>
                <c:pt idx="8">
                  <c:v>23.5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C47"/>
            </a:solidFill>
          </c:spPr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 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 </c:v>
                </c:pt>
                <c:pt idx="8">
                  <c:v>Оригинално </c:v>
                </c:pt>
              </c:strCache>
            </c:strRef>
          </c:cat>
          <c:val>
            <c:numRef>
              <c:f>Sheet1!$D$2:$D$10</c:f>
              <c:numCache>
                <c:formatCode>0.0</c:formatCode>
                <c:ptCount val="9"/>
                <c:pt idx="0">
                  <c:v>14.916666666666671</c:v>
                </c:pt>
                <c:pt idx="1">
                  <c:v>11.5</c:v>
                </c:pt>
                <c:pt idx="2">
                  <c:v>13.583333333333334</c:v>
                </c:pt>
                <c:pt idx="3">
                  <c:v>13</c:v>
                </c:pt>
                <c:pt idx="4">
                  <c:v>16.583333333333311</c:v>
                </c:pt>
                <c:pt idx="5">
                  <c:v>16.166666666666668</c:v>
                </c:pt>
                <c:pt idx="6">
                  <c:v>23.583333333333311</c:v>
                </c:pt>
                <c:pt idx="7">
                  <c:v>15.583333333333334</c:v>
                </c:pt>
                <c:pt idx="8">
                  <c:v>18.666666666666668</c:v>
                </c:pt>
              </c:numCache>
            </c:numRef>
          </c:val>
        </c:ser>
        <c:dLbls>
          <c:showVal val="1"/>
        </c:dLbls>
        <c:axId val="100769792"/>
        <c:axId val="100771328"/>
      </c:barChart>
      <c:catAx>
        <c:axId val="100769792"/>
        <c:scaling>
          <c:orientation val="minMax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tickLblPos val="nextTo"/>
        <c:crossAx val="100771328"/>
        <c:crosses val="autoZero"/>
        <c:auto val="1"/>
        <c:lblAlgn val="ctr"/>
        <c:lblOffset val="100"/>
      </c:catAx>
      <c:valAx>
        <c:axId val="100771328"/>
        <c:scaling>
          <c:orientation val="minMax"/>
          <c:max val="100"/>
        </c:scaling>
        <c:delete val="1"/>
        <c:axPos val="b"/>
        <c:numFmt formatCode="0.0" sourceLinked="1"/>
        <c:tickLblPos val="none"/>
        <c:crossAx val="100769792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37743848133449687"/>
          <c:y val="6.7736383912790452E-2"/>
          <c:w val="0.6225615186655038"/>
          <c:h val="8.6301737354328598E-2"/>
        </c:manualLayout>
      </c:layout>
      <c:spPr>
        <a:noFill/>
        <a:ln>
          <a:noFill/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autoTitleDeleted val="1"/>
    <c:plotArea>
      <c:layout>
        <c:manualLayout>
          <c:layoutTarget val="inner"/>
          <c:xMode val="edge"/>
          <c:yMode val="edge"/>
          <c:x val="0.24831143534142849"/>
          <c:y val="0.16614217076801341"/>
          <c:w val="0.70676635835980872"/>
          <c:h val="0.712441370707580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в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delete val="1"/>
            </c:dLbl>
            <c:dLblPos val="outEnd"/>
            <c:showVal val="1"/>
          </c:dLbls>
          <c:cat>
            <c:strRef>
              <c:f>Sheet1!$A$3:$A$10</c:f>
              <c:strCache>
                <c:ptCount val="8"/>
                <c:pt idx="0">
                  <c:v>Безразлично</c:v>
                </c:pt>
                <c:pt idx="1">
                  <c:v>Кичозно</c:v>
                </c:pt>
                <c:pt idx="2">
                  <c:v>Неразбираемо</c:v>
                </c:pt>
                <c:pt idx="3">
                  <c:v>Старомодно</c:v>
                </c:pt>
                <c:pt idx="4">
                  <c:v>Дразнещо</c:v>
                </c:pt>
                <c:pt idx="5">
                  <c:v>Грозно</c:v>
                </c:pt>
                <c:pt idx="6">
                  <c:v>Стандартно</c:v>
                </c:pt>
                <c:pt idx="7">
                  <c:v>Изтъркано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 formatCode="General">
                  <c:v>0</c:v>
                </c:pt>
                <c:pt idx="1">
                  <c:v>-15.166666666666671</c:v>
                </c:pt>
                <c:pt idx="2">
                  <c:v>-9.8333333333333357</c:v>
                </c:pt>
                <c:pt idx="3">
                  <c:v>-15.333333333333334</c:v>
                </c:pt>
                <c:pt idx="4">
                  <c:v>-8.1666666666666714</c:v>
                </c:pt>
                <c:pt idx="5">
                  <c:v>-9.1666666666666714</c:v>
                </c:pt>
                <c:pt idx="6">
                  <c:v>-8.8333333333333357</c:v>
                </c:pt>
                <c:pt idx="7">
                  <c:v>-19.333333333333318</c:v>
                </c:pt>
                <c:pt idx="8">
                  <c:v>-13.833333333333334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дестинация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cat>
            <c:strRef>
              <c:f>Sheet1!$A$3:$A$10</c:f>
              <c:strCache>
                <c:ptCount val="8"/>
                <c:pt idx="0">
                  <c:v>Безразлично</c:v>
                </c:pt>
                <c:pt idx="1">
                  <c:v>Кичозно</c:v>
                </c:pt>
                <c:pt idx="2">
                  <c:v>Неразбираемо</c:v>
                </c:pt>
                <c:pt idx="3">
                  <c:v>Старомодно</c:v>
                </c:pt>
                <c:pt idx="4">
                  <c:v>Дразнещо</c:v>
                </c:pt>
                <c:pt idx="5">
                  <c:v>Грозно</c:v>
                </c:pt>
                <c:pt idx="6">
                  <c:v>Стандартно</c:v>
                </c:pt>
                <c:pt idx="7">
                  <c:v>Изтъркано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1">
                  <c:v>-14.166666666666671</c:v>
                </c:pt>
                <c:pt idx="2">
                  <c:v>-9.6666666666666714</c:v>
                </c:pt>
                <c:pt idx="3">
                  <c:v>-17</c:v>
                </c:pt>
                <c:pt idx="4">
                  <c:v>-6.166666666666667</c:v>
                </c:pt>
                <c:pt idx="5">
                  <c:v>-7</c:v>
                </c:pt>
                <c:pt idx="6">
                  <c:v>-8.6666666666666714</c:v>
                </c:pt>
                <c:pt idx="7">
                  <c:v>-17.333333333333318</c:v>
                </c:pt>
                <c:pt idx="8">
                  <c:v>-13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C47"/>
            </a:solidFill>
          </c:spPr>
          <c:cat>
            <c:strRef>
              <c:f>Sheet1!$A$3:$A$10</c:f>
              <c:strCache>
                <c:ptCount val="8"/>
                <c:pt idx="0">
                  <c:v>Безразлично</c:v>
                </c:pt>
                <c:pt idx="1">
                  <c:v>Кичозно</c:v>
                </c:pt>
                <c:pt idx="2">
                  <c:v>Неразбираемо</c:v>
                </c:pt>
                <c:pt idx="3">
                  <c:v>Старомодно</c:v>
                </c:pt>
                <c:pt idx="4">
                  <c:v>Дразнещо</c:v>
                </c:pt>
                <c:pt idx="5">
                  <c:v>Грозно</c:v>
                </c:pt>
                <c:pt idx="6">
                  <c:v>Стандартно</c:v>
                </c:pt>
                <c:pt idx="7">
                  <c:v>Изтъркано</c:v>
                </c:pt>
              </c:strCache>
            </c:strRef>
          </c:cat>
          <c:val>
            <c:numRef>
              <c:f>Sheet1!$D$2:$D$10</c:f>
              <c:numCache>
                <c:formatCode>0.0</c:formatCode>
                <c:ptCount val="9"/>
                <c:pt idx="1">
                  <c:v>-12.5</c:v>
                </c:pt>
                <c:pt idx="2">
                  <c:v>-4.8333333333333348</c:v>
                </c:pt>
                <c:pt idx="3">
                  <c:v>-18.833333333333318</c:v>
                </c:pt>
                <c:pt idx="4">
                  <c:v>-5.4166666666666687</c:v>
                </c:pt>
                <c:pt idx="5">
                  <c:v>-4.75</c:v>
                </c:pt>
                <c:pt idx="6">
                  <c:v>-4.5833333333333348</c:v>
                </c:pt>
                <c:pt idx="7">
                  <c:v>-11.083333333333334</c:v>
                </c:pt>
                <c:pt idx="8">
                  <c:v>-4.9166666666666687</c:v>
                </c:pt>
              </c:numCache>
            </c:numRef>
          </c:val>
        </c:ser>
        <c:dLbls>
          <c:showVal val="1"/>
        </c:dLbls>
        <c:axId val="101155584"/>
        <c:axId val="101157120"/>
      </c:barChart>
      <c:catAx>
        <c:axId val="101155584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tickLblPos val="none"/>
        <c:crossAx val="101157120"/>
        <c:crosses val="autoZero"/>
        <c:auto val="1"/>
        <c:lblAlgn val="ctr"/>
        <c:lblOffset val="100"/>
      </c:catAx>
      <c:valAx>
        <c:axId val="101157120"/>
        <c:scaling>
          <c:orientation val="minMax"/>
          <c:max val="0"/>
          <c:min val="-100"/>
        </c:scaling>
        <c:delete val="1"/>
        <c:axPos val="b"/>
        <c:numFmt formatCode="General" sourceLinked="1"/>
        <c:tickLblPos val="none"/>
        <c:crossAx val="101155584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27563141132466773"/>
          <c:y val="0"/>
          <c:w val="0.62062194614541788"/>
          <c:h val="0.18920494660291498"/>
        </c:manualLayout>
      </c:layout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autoTitleDeleted val="1"/>
    <c:plotArea>
      <c:layout>
        <c:manualLayout>
          <c:layoutTarget val="inner"/>
          <c:xMode val="edge"/>
          <c:yMode val="edge"/>
          <c:x val="0.24831143534142849"/>
          <c:y val="0.16614217076801341"/>
          <c:w val="0.70676635835980872"/>
          <c:h val="0.712441370707580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в Б-я през последните 2 години</c:v>
                </c:pt>
              </c:strCache>
            </c:strRef>
          </c:tx>
          <c:spPr>
            <a:solidFill>
              <a:schemeClr val="bg1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</c:v>
                </c:pt>
                <c:pt idx="8">
                  <c:v>Оригинално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43.3</c:v>
                </c:pt>
                <c:pt idx="1">
                  <c:v>37.300000000000004</c:v>
                </c:pt>
                <c:pt idx="2">
                  <c:v>35.800000000000004</c:v>
                </c:pt>
                <c:pt idx="3">
                  <c:v>41.2</c:v>
                </c:pt>
                <c:pt idx="4">
                  <c:v>28.8</c:v>
                </c:pt>
                <c:pt idx="5">
                  <c:v>33.200000000000003</c:v>
                </c:pt>
                <c:pt idx="6">
                  <c:v>28.4</c:v>
                </c:pt>
                <c:pt idx="7">
                  <c:v>23.4</c:v>
                </c:pt>
                <c:pt idx="8">
                  <c:v>28.4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дестинация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</c:v>
                </c:pt>
                <c:pt idx="8">
                  <c:v>Оригинално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31.5</c:v>
                </c:pt>
                <c:pt idx="1">
                  <c:v>25.1</c:v>
                </c:pt>
                <c:pt idx="2">
                  <c:v>28.2</c:v>
                </c:pt>
                <c:pt idx="3">
                  <c:v>28.8</c:v>
                </c:pt>
                <c:pt idx="4">
                  <c:v>20</c:v>
                </c:pt>
                <c:pt idx="5">
                  <c:v>25.2</c:v>
                </c:pt>
                <c:pt idx="6">
                  <c:v>22.8</c:v>
                </c:pt>
                <c:pt idx="7">
                  <c:v>19.399999999999999</c:v>
                </c:pt>
                <c:pt idx="8">
                  <c:v>20.7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</c:v>
                </c:pt>
                <c:pt idx="8">
                  <c:v>Оригинално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20</c:v>
                </c:pt>
                <c:pt idx="1">
                  <c:v>30</c:v>
                </c:pt>
                <c:pt idx="2">
                  <c:v>20</c:v>
                </c:pt>
                <c:pt idx="3">
                  <c:v>20</c:v>
                </c:pt>
                <c:pt idx="4">
                  <c:v>30</c:v>
                </c:pt>
                <c:pt idx="5">
                  <c:v>20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</c:numCache>
            </c:numRef>
          </c:val>
        </c:ser>
        <c:dLbls>
          <c:showVal val="1"/>
        </c:dLbls>
        <c:axId val="101393152"/>
        <c:axId val="101394688"/>
      </c:barChart>
      <c:catAx>
        <c:axId val="101393152"/>
        <c:scaling>
          <c:orientation val="minMax"/>
        </c:scaling>
        <c:delete val="1"/>
        <c:axPos val="l"/>
        <c:numFmt formatCode="General" sourceLinked="1"/>
        <c:tickLblPos val="none"/>
        <c:crossAx val="101394688"/>
        <c:crosses val="autoZero"/>
        <c:auto val="1"/>
        <c:lblAlgn val="ctr"/>
        <c:lblOffset val="100"/>
      </c:catAx>
      <c:valAx>
        <c:axId val="101394688"/>
        <c:scaling>
          <c:orientation val="minMax"/>
          <c:max val="100"/>
        </c:scaling>
        <c:delete val="1"/>
        <c:axPos val="b"/>
        <c:numFmt formatCode="General" sourceLinked="1"/>
        <c:tickLblPos val="none"/>
        <c:crossAx val="101393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000"/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autoTitleDeleted val="1"/>
    <c:plotArea>
      <c:layout>
        <c:manualLayout>
          <c:layoutTarget val="inner"/>
          <c:xMode val="edge"/>
          <c:yMode val="edge"/>
          <c:x val="0.24831143534142849"/>
          <c:y val="0.16614217076801341"/>
          <c:w val="0.70676635835980872"/>
          <c:h val="0.712441370707580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туроператори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 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 </c:v>
                </c:pt>
                <c:pt idx="8">
                  <c:v>Оригинално 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17</c:v>
                </c:pt>
                <c:pt idx="1">
                  <c:v>15</c:v>
                </c:pt>
                <c:pt idx="2">
                  <c:v>20.5</c:v>
                </c:pt>
                <c:pt idx="3">
                  <c:v>12</c:v>
                </c:pt>
                <c:pt idx="4">
                  <c:v>31.5</c:v>
                </c:pt>
                <c:pt idx="5">
                  <c:v>12</c:v>
                </c:pt>
                <c:pt idx="6">
                  <c:v>28.5</c:v>
                </c:pt>
                <c:pt idx="7">
                  <c:v>20.5</c:v>
                </c:pt>
                <c:pt idx="8">
                  <c:v>23.5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Български туроператори</c:v>
                </c:pt>
              </c:strCache>
            </c:strRef>
          </c:tx>
          <c:spPr>
            <a:solidFill>
              <a:srgbClr val="AFCAFF"/>
            </a:solidFill>
          </c:spPr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 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 </c:v>
                </c:pt>
                <c:pt idx="8">
                  <c:v>Оригинално 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10.9</c:v>
                </c:pt>
                <c:pt idx="1">
                  <c:v>2.7</c:v>
                </c:pt>
                <c:pt idx="2">
                  <c:v>16.399999999999999</c:v>
                </c:pt>
                <c:pt idx="3">
                  <c:v>5.5</c:v>
                </c:pt>
                <c:pt idx="4">
                  <c:v>15.5</c:v>
                </c:pt>
                <c:pt idx="5">
                  <c:v>9.1</c:v>
                </c:pt>
                <c:pt idx="6">
                  <c:v>10</c:v>
                </c:pt>
                <c:pt idx="7">
                  <c:v>10</c:v>
                </c:pt>
                <c:pt idx="8">
                  <c:v>14.5</c:v>
                </c:pt>
              </c:numCache>
            </c:numRef>
          </c:val>
        </c:ser>
        <c:dLbls>
          <c:showVal val="1"/>
        </c:dLbls>
        <c:axId val="101429632"/>
        <c:axId val="101431168"/>
      </c:barChart>
      <c:catAx>
        <c:axId val="101429632"/>
        <c:scaling>
          <c:orientation val="minMax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tickLblPos val="nextTo"/>
        <c:crossAx val="101431168"/>
        <c:crosses val="autoZero"/>
        <c:auto val="1"/>
        <c:lblAlgn val="ctr"/>
        <c:lblOffset val="100"/>
      </c:catAx>
      <c:valAx>
        <c:axId val="101431168"/>
        <c:scaling>
          <c:orientation val="minMax"/>
          <c:max val="100"/>
        </c:scaling>
        <c:delete val="1"/>
        <c:axPos val="b"/>
        <c:numFmt formatCode="0.0" sourceLinked="1"/>
        <c:tickLblPos val="none"/>
        <c:crossAx val="101429632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autoTitleDeleted val="1"/>
    <c:plotArea>
      <c:layout>
        <c:manualLayout>
          <c:layoutTarget val="inner"/>
          <c:xMode val="edge"/>
          <c:yMode val="edge"/>
          <c:x val="0.24831143534142849"/>
          <c:y val="0.16614217076801341"/>
          <c:w val="0.70676635835980872"/>
          <c:h val="0.712441370707580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туроператори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Sheet1!$A$2:$A$10</c:f>
              <c:strCache>
                <c:ptCount val="9"/>
                <c:pt idx="1">
                  <c:v>Безразлично</c:v>
                </c:pt>
                <c:pt idx="2">
                  <c:v>Кичозно</c:v>
                </c:pt>
                <c:pt idx="3">
                  <c:v>Неразбираемо</c:v>
                </c:pt>
                <c:pt idx="4">
                  <c:v>Старомодно</c:v>
                </c:pt>
                <c:pt idx="5">
                  <c:v>Дразнещо</c:v>
                </c:pt>
                <c:pt idx="6">
                  <c:v>Грозно</c:v>
                </c:pt>
                <c:pt idx="7">
                  <c:v>Стандартно</c:v>
                </c:pt>
                <c:pt idx="8">
                  <c:v>Изтъркано 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1">
                  <c:v>-22</c:v>
                </c:pt>
                <c:pt idx="2">
                  <c:v>-4.5</c:v>
                </c:pt>
                <c:pt idx="3">
                  <c:v>-13</c:v>
                </c:pt>
                <c:pt idx="4">
                  <c:v>-5.5</c:v>
                </c:pt>
                <c:pt idx="5">
                  <c:v>-5</c:v>
                </c:pt>
                <c:pt idx="6">
                  <c:v>-8.5</c:v>
                </c:pt>
                <c:pt idx="7">
                  <c:v>-16.5</c:v>
                </c:pt>
                <c:pt idx="8">
                  <c:v>-15.5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Български туроператори</c:v>
                </c:pt>
              </c:strCache>
            </c:strRef>
          </c:tx>
          <c:spPr>
            <a:solidFill>
              <a:srgbClr val="AFCAFF"/>
            </a:solidFill>
          </c:spPr>
          <c:cat>
            <c:strRef>
              <c:f>Sheet1!$A$2:$A$10</c:f>
              <c:strCache>
                <c:ptCount val="9"/>
                <c:pt idx="1">
                  <c:v>Безразлично</c:v>
                </c:pt>
                <c:pt idx="2">
                  <c:v>Кичозно</c:v>
                </c:pt>
                <c:pt idx="3">
                  <c:v>Неразбираемо</c:v>
                </c:pt>
                <c:pt idx="4">
                  <c:v>Старомодно</c:v>
                </c:pt>
                <c:pt idx="5">
                  <c:v>Дразнещо</c:v>
                </c:pt>
                <c:pt idx="6">
                  <c:v>Грозно</c:v>
                </c:pt>
                <c:pt idx="7">
                  <c:v>Стандартно</c:v>
                </c:pt>
                <c:pt idx="8">
                  <c:v>Изтъркано 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1">
                  <c:v>-31.8</c:v>
                </c:pt>
                <c:pt idx="2">
                  <c:v>-0.9</c:v>
                </c:pt>
                <c:pt idx="3">
                  <c:v>-36.4</c:v>
                </c:pt>
                <c:pt idx="4">
                  <c:v>-1.8</c:v>
                </c:pt>
                <c:pt idx="5">
                  <c:v>-7.3</c:v>
                </c:pt>
                <c:pt idx="6">
                  <c:v>-6.4</c:v>
                </c:pt>
                <c:pt idx="7">
                  <c:v>-20.9</c:v>
                </c:pt>
                <c:pt idx="8">
                  <c:v>-9.1</c:v>
                </c:pt>
              </c:numCache>
            </c:numRef>
          </c:val>
        </c:ser>
        <c:dLbls>
          <c:showVal val="1"/>
        </c:dLbls>
        <c:axId val="101731328"/>
        <c:axId val="101745408"/>
      </c:barChart>
      <c:catAx>
        <c:axId val="101731328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tickLblPos val="none"/>
        <c:crossAx val="101745408"/>
        <c:crosses val="autoZero"/>
        <c:auto val="1"/>
        <c:lblAlgn val="ctr"/>
        <c:lblOffset val="100"/>
      </c:catAx>
      <c:valAx>
        <c:axId val="101745408"/>
        <c:scaling>
          <c:orientation val="minMax"/>
          <c:max val="0"/>
          <c:min val="-100"/>
        </c:scaling>
        <c:delete val="1"/>
        <c:axPos val="b"/>
        <c:numFmt formatCode="General" sourceLinked="1"/>
        <c:tickLblPos val="none"/>
        <c:crossAx val="101731328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bg-BG" sz="1200" b="1" i="0" u="none" strike="noStrike" baseline="0" dirty="0" smtClean="0">
                <a:effectLst/>
              </a:rPr>
              <a:t>Кои от следните внушения носи всяко от тези </a:t>
            </a:r>
            <a:r>
              <a:rPr lang="bg-BG" sz="1200" b="1" i="0" u="none" strike="noStrike" baseline="0" dirty="0" err="1" smtClean="0">
                <a:effectLst/>
              </a:rPr>
              <a:t>лога</a:t>
            </a:r>
            <a:r>
              <a:rPr lang="bg-BG" sz="1200" b="1" i="0" u="none" strike="noStrike" baseline="0" dirty="0" smtClean="0">
                <a:effectLst/>
              </a:rPr>
              <a:t>?  </a:t>
            </a:r>
            <a:r>
              <a:rPr lang="bg-BG" dirty="0" smtClean="0"/>
              <a:t> </a:t>
            </a:r>
            <a:r>
              <a:rPr lang="bg-BG" dirty="0"/>
              <a:t>(в %)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6565932450082574"/>
          <c:y val="0.13662299446924728"/>
          <c:w val="0.70676635835980872"/>
          <c:h val="0.7321209558046097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Sheet1!$A$2:$A$17</c:f>
              <c:strCache>
                <c:ptCount val="16"/>
                <c:pt idx="0">
                  <c:v>НИТО ЕДНО ОТ ПОСОЧЕНИТЕ</c:v>
                </c:pt>
                <c:pt idx="1">
                  <c:v>Напомня ми за друга дестинация</c:v>
                </c:pt>
                <c:pt idx="2">
                  <c:v>Говори за достъпна дестинация</c:v>
                </c:pt>
                <c:pt idx="3">
                  <c:v>Вдъхва доверие</c:v>
                </c:pt>
                <c:pt idx="4">
                  <c:v>Носи идеята за споделяне</c:v>
                </c:pt>
                <c:pt idx="5">
                  <c:v>Подсказва за открития, които мога да направя в тази страна</c:v>
                </c:pt>
                <c:pt idx="6">
                  <c:v>Създава желание за пътуване</c:v>
                </c:pt>
                <c:pt idx="7">
                  <c:v>Създава очакване за изненада</c:v>
                </c:pt>
                <c:pt idx="8">
                  <c:v>Подсказва за красотата на страната</c:v>
                </c:pt>
                <c:pt idx="9">
                  <c:v>Носи идеята за туризъм</c:v>
                </c:pt>
                <c:pt idx="10">
                  <c:v>Носи духа на България</c:v>
                </c:pt>
                <c:pt idx="11">
                  <c:v>Интригуваща дестинация</c:v>
                </c:pt>
                <c:pt idx="12">
                  <c:v>Привлекателна дестинация</c:v>
                </c:pt>
                <c:pt idx="13">
                  <c:v>Красива дестинация</c:v>
                </c:pt>
                <c:pt idx="14">
                  <c:v>Предизвиква любопитство</c:v>
                </c:pt>
                <c:pt idx="15">
                  <c:v>Създава добро настроение </c:v>
                </c:pt>
              </c:strCache>
            </c:strRef>
          </c:cat>
          <c:val>
            <c:numRef>
              <c:f>Sheet1!$B$2:$B$17</c:f>
              <c:numCache>
                <c:formatCode>0.0</c:formatCode>
                <c:ptCount val="16"/>
                <c:pt idx="0">
                  <c:v>19</c:v>
                </c:pt>
                <c:pt idx="1">
                  <c:v>14</c:v>
                </c:pt>
                <c:pt idx="2">
                  <c:v>16.833333333333318</c:v>
                </c:pt>
                <c:pt idx="3">
                  <c:v>22</c:v>
                </c:pt>
                <c:pt idx="4">
                  <c:v>20.666666666666668</c:v>
                </c:pt>
                <c:pt idx="5">
                  <c:v>23</c:v>
                </c:pt>
                <c:pt idx="6">
                  <c:v>24.666666666666668</c:v>
                </c:pt>
                <c:pt idx="7">
                  <c:v>21.666666666666668</c:v>
                </c:pt>
                <c:pt idx="8">
                  <c:v>18.333333333333318</c:v>
                </c:pt>
                <c:pt idx="9">
                  <c:v>23</c:v>
                </c:pt>
                <c:pt idx="10">
                  <c:v>15.333333333333334</c:v>
                </c:pt>
                <c:pt idx="11">
                  <c:v>21</c:v>
                </c:pt>
                <c:pt idx="12">
                  <c:v>29.833333333333318</c:v>
                </c:pt>
                <c:pt idx="13">
                  <c:v>28.333333333333318</c:v>
                </c:pt>
                <c:pt idx="14">
                  <c:v>25.5</c:v>
                </c:pt>
                <c:pt idx="15">
                  <c:v>32.166666666666636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Sheet1!$A$2:$A$17</c:f>
              <c:strCache>
                <c:ptCount val="16"/>
                <c:pt idx="0">
                  <c:v>НИТО ЕДНО ОТ ПОСОЧЕНИТЕ</c:v>
                </c:pt>
                <c:pt idx="1">
                  <c:v>Напомня ми за друга дестинация</c:v>
                </c:pt>
                <c:pt idx="2">
                  <c:v>Говори за достъпна дестинация</c:v>
                </c:pt>
                <c:pt idx="3">
                  <c:v>Вдъхва доверие</c:v>
                </c:pt>
                <c:pt idx="4">
                  <c:v>Носи идеята за споделяне</c:v>
                </c:pt>
                <c:pt idx="5">
                  <c:v>Подсказва за открития, които мога да направя в тази страна</c:v>
                </c:pt>
                <c:pt idx="6">
                  <c:v>Създава желание за пътуване</c:v>
                </c:pt>
                <c:pt idx="7">
                  <c:v>Създава очакване за изненада</c:v>
                </c:pt>
                <c:pt idx="8">
                  <c:v>Подсказва за красотата на страната</c:v>
                </c:pt>
                <c:pt idx="9">
                  <c:v>Носи идеята за туризъм</c:v>
                </c:pt>
                <c:pt idx="10">
                  <c:v>Носи духа на България</c:v>
                </c:pt>
                <c:pt idx="11">
                  <c:v>Интригуваща дестинация</c:v>
                </c:pt>
                <c:pt idx="12">
                  <c:v>Привлекателна дестинация</c:v>
                </c:pt>
                <c:pt idx="13">
                  <c:v>Красива дестинация</c:v>
                </c:pt>
                <c:pt idx="14">
                  <c:v>Предизвиква любопитство</c:v>
                </c:pt>
                <c:pt idx="15">
                  <c:v>Създава добро настроение </c:v>
                </c:pt>
              </c:strCache>
            </c:strRef>
          </c:cat>
          <c:val>
            <c:numRef>
              <c:f>Sheet1!$C$2:$C$17</c:f>
              <c:numCache>
                <c:formatCode>0.0</c:formatCode>
                <c:ptCount val="16"/>
                <c:pt idx="0">
                  <c:v>20.166666666666668</c:v>
                </c:pt>
                <c:pt idx="1">
                  <c:v>11.833333333333334</c:v>
                </c:pt>
                <c:pt idx="2">
                  <c:v>12.5</c:v>
                </c:pt>
                <c:pt idx="3">
                  <c:v>17.666666666666668</c:v>
                </c:pt>
                <c:pt idx="4">
                  <c:v>17.166666666666668</c:v>
                </c:pt>
                <c:pt idx="5">
                  <c:v>17.833333333333318</c:v>
                </c:pt>
                <c:pt idx="6">
                  <c:v>19</c:v>
                </c:pt>
                <c:pt idx="7">
                  <c:v>17.666666666666668</c:v>
                </c:pt>
                <c:pt idx="8">
                  <c:v>16.666666666666668</c:v>
                </c:pt>
                <c:pt idx="9">
                  <c:v>22.333333333333318</c:v>
                </c:pt>
                <c:pt idx="10">
                  <c:v>11.666666666666671</c:v>
                </c:pt>
                <c:pt idx="11">
                  <c:v>17</c:v>
                </c:pt>
                <c:pt idx="12">
                  <c:v>26.333333333333318</c:v>
                </c:pt>
                <c:pt idx="13">
                  <c:v>22.333333333333318</c:v>
                </c:pt>
                <c:pt idx="14">
                  <c:v>20.833333333333318</c:v>
                </c:pt>
                <c:pt idx="15">
                  <c:v>26.333333333333318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C47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Sheet1!$A$2:$A$17</c:f>
              <c:strCache>
                <c:ptCount val="16"/>
                <c:pt idx="0">
                  <c:v>НИТО ЕДНО ОТ ПОСОЧЕНИТЕ</c:v>
                </c:pt>
                <c:pt idx="1">
                  <c:v>Напомня ми за друга дестинация</c:v>
                </c:pt>
                <c:pt idx="2">
                  <c:v>Говори за достъпна дестинация</c:v>
                </c:pt>
                <c:pt idx="3">
                  <c:v>Вдъхва доверие</c:v>
                </c:pt>
                <c:pt idx="4">
                  <c:v>Носи идеята за споделяне</c:v>
                </c:pt>
                <c:pt idx="5">
                  <c:v>Подсказва за открития, които мога да направя в тази страна</c:v>
                </c:pt>
                <c:pt idx="6">
                  <c:v>Създава желание за пътуване</c:v>
                </c:pt>
                <c:pt idx="7">
                  <c:v>Създава очакване за изненада</c:v>
                </c:pt>
                <c:pt idx="8">
                  <c:v>Подсказва за красотата на страната</c:v>
                </c:pt>
                <c:pt idx="9">
                  <c:v>Носи идеята за туризъм</c:v>
                </c:pt>
                <c:pt idx="10">
                  <c:v>Носи духа на България</c:v>
                </c:pt>
                <c:pt idx="11">
                  <c:v>Интригуваща дестинация</c:v>
                </c:pt>
                <c:pt idx="12">
                  <c:v>Привлекателна дестинация</c:v>
                </c:pt>
                <c:pt idx="13">
                  <c:v>Красива дестинация</c:v>
                </c:pt>
                <c:pt idx="14">
                  <c:v>Предизвиква любопитство</c:v>
                </c:pt>
                <c:pt idx="15">
                  <c:v>Създава добро настроение </c:v>
                </c:pt>
              </c:strCache>
            </c:strRef>
          </c:cat>
          <c:val>
            <c:numRef>
              <c:f>Sheet1!$D$2:$D$17</c:f>
              <c:numCache>
                <c:formatCode>0.0</c:formatCode>
                <c:ptCount val="16"/>
                <c:pt idx="0">
                  <c:v>23.083333333333311</c:v>
                </c:pt>
                <c:pt idx="1">
                  <c:v>7.6666666666666679</c:v>
                </c:pt>
                <c:pt idx="2">
                  <c:v>8.4166666666666714</c:v>
                </c:pt>
                <c:pt idx="3">
                  <c:v>10.583333333333334</c:v>
                </c:pt>
                <c:pt idx="4">
                  <c:v>11.833333333333334</c:v>
                </c:pt>
                <c:pt idx="5">
                  <c:v>12</c:v>
                </c:pt>
                <c:pt idx="6">
                  <c:v>12.916666666666668</c:v>
                </c:pt>
                <c:pt idx="7">
                  <c:v>13.416666666666671</c:v>
                </c:pt>
                <c:pt idx="8">
                  <c:v>14.166666666666671</c:v>
                </c:pt>
                <c:pt idx="9">
                  <c:v>14.25</c:v>
                </c:pt>
                <c:pt idx="10">
                  <c:v>14.416666666666671</c:v>
                </c:pt>
                <c:pt idx="11">
                  <c:v>15.333333333333336</c:v>
                </c:pt>
                <c:pt idx="12">
                  <c:v>15.583333333333336</c:v>
                </c:pt>
                <c:pt idx="13">
                  <c:v>15.916666666666668</c:v>
                </c:pt>
                <c:pt idx="14">
                  <c:v>16.416666666666668</c:v>
                </c:pt>
                <c:pt idx="15">
                  <c:v>24.416666666666668</c:v>
                </c:pt>
              </c:numCache>
            </c:numRef>
          </c:val>
        </c:ser>
        <c:dLbls>
          <c:showVal val="1"/>
        </c:dLbls>
        <c:axId val="101944704"/>
        <c:axId val="101958784"/>
      </c:barChart>
      <c:catAx>
        <c:axId val="101944704"/>
        <c:scaling>
          <c:orientation val="minMax"/>
        </c:scaling>
        <c:axPos val="l"/>
        <c:numFmt formatCode="General" sourceLinked="1"/>
        <c:tickLblPos val="nextTo"/>
        <c:crossAx val="101958784"/>
        <c:crosses val="autoZero"/>
        <c:auto val="1"/>
        <c:lblAlgn val="ctr"/>
        <c:lblOffset val="100"/>
      </c:catAx>
      <c:valAx>
        <c:axId val="101958784"/>
        <c:scaling>
          <c:orientation val="minMax"/>
          <c:max val="100"/>
        </c:scaling>
        <c:axPos val="b"/>
        <c:majorGridlines/>
        <c:numFmt formatCode="0.0" sourceLinked="1"/>
        <c:tickLblPos val="nextTo"/>
        <c:crossAx val="101944704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5480994642051971"/>
          <c:y val="0.49753126769050682"/>
          <c:w val="0.31865787088082664"/>
          <c:h val="0.37121289965116416"/>
        </c:manualLayout>
      </c:layout>
      <c:overlay val="1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ru-RU" sz="1200" b="1" i="0" u="none" strike="noStrike" baseline="0" dirty="0" smtClean="0">
                <a:effectLst/>
              </a:rPr>
              <a:t>Какви асоциации предизвиква във Вас този вариант за лого на България като туристическа дестинация? (в %)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46574213509423334"/>
          <c:y val="0.12236019669312105"/>
          <c:w val="0.49038050394027199"/>
          <c:h val="0.82054834320326908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Sheet1!$A$2:$A$24</c:f>
              <c:strCache>
                <c:ptCount val="23"/>
                <c:pt idx="0">
                  <c:v>Не е посочил</c:v>
                </c:pt>
                <c:pt idx="1">
                  <c:v>Друго</c:v>
                </c:pt>
                <c:pt idx="2">
                  <c:v>Небе</c:v>
                </c:pt>
                <c:pt idx="3">
                  <c:v>Зеленина</c:v>
                </c:pt>
                <c:pt idx="4">
                  <c:v>Радост</c:v>
                </c:pt>
                <c:pt idx="5">
                  <c:v>Релакс, спокойствие, отдих</c:v>
                </c:pt>
                <c:pt idx="6">
                  <c:v>Комбинация от различни видове туризъм </c:v>
                </c:pt>
                <c:pt idx="7">
                  <c:v>Пазаруване</c:v>
                </c:pt>
                <c:pt idx="8">
                  <c:v>България</c:v>
                </c:pt>
                <c:pt idx="9">
                  <c:v>Ваканция</c:v>
                </c:pt>
                <c:pt idx="10">
                  <c:v>Красота</c:v>
                </c:pt>
                <c:pt idx="11">
                  <c:v>Цвете</c:v>
                </c:pt>
                <c:pt idx="12">
                  <c:v>Забавление, приключения</c:v>
                </c:pt>
                <c:pt idx="13">
                  <c:v>Неразбираемо, неясно</c:v>
                </c:pt>
                <c:pt idx="14">
                  <c:v>Пътешествия, пътувания</c:v>
                </c:pt>
                <c:pt idx="15">
                  <c:v>Негативни асоциации -неприятно, не добре измислено</c:v>
                </c:pt>
                <c:pt idx="16">
                  <c:v>Разноцветност, разнообразие, пъстрота</c:v>
                </c:pt>
                <c:pt idx="17">
                  <c:v>Природа</c:v>
                </c:pt>
                <c:pt idx="18">
                  <c:v>Планина</c:v>
                </c:pt>
                <c:pt idx="19">
                  <c:v>Роза</c:v>
                </c:pt>
                <c:pt idx="20">
                  <c:v>Слънце</c:v>
                </c:pt>
                <c:pt idx="21">
                  <c:v>Позитивни асоциации -приятно,приятелско,хубаво, атрактивно</c:v>
                </c:pt>
                <c:pt idx="22">
                  <c:v>Море, пясък, плажове</c:v>
                </c:pt>
              </c:strCache>
            </c:strRef>
          </c:cat>
          <c:val>
            <c:numRef>
              <c:f>Sheet1!$B$2:$B$24</c:f>
              <c:numCache>
                <c:formatCode>0.0</c:formatCode>
                <c:ptCount val="23"/>
                <c:pt idx="0">
                  <c:v>2.3333333333333335</c:v>
                </c:pt>
                <c:pt idx="1">
                  <c:v>24.2</c:v>
                </c:pt>
                <c:pt idx="2">
                  <c:v>0.83333333333333348</c:v>
                </c:pt>
                <c:pt idx="3">
                  <c:v>1.3333333333333335</c:v>
                </c:pt>
                <c:pt idx="4">
                  <c:v>2.3333333333333335</c:v>
                </c:pt>
                <c:pt idx="5">
                  <c:v>3.166666666666667</c:v>
                </c:pt>
                <c:pt idx="6">
                  <c:v>1.8333333333333333</c:v>
                </c:pt>
                <c:pt idx="7">
                  <c:v>3.3333333333333335</c:v>
                </c:pt>
                <c:pt idx="8">
                  <c:v>3.5000000000000004</c:v>
                </c:pt>
                <c:pt idx="9">
                  <c:v>4.1666666666666661</c:v>
                </c:pt>
                <c:pt idx="10">
                  <c:v>3</c:v>
                </c:pt>
                <c:pt idx="11">
                  <c:v>2.3333333333333335</c:v>
                </c:pt>
                <c:pt idx="12">
                  <c:v>7.3333333333333339</c:v>
                </c:pt>
                <c:pt idx="13">
                  <c:v>6.166666666666667</c:v>
                </c:pt>
                <c:pt idx="14">
                  <c:v>3.833333333333333</c:v>
                </c:pt>
                <c:pt idx="15">
                  <c:v>6.166666666666667</c:v>
                </c:pt>
                <c:pt idx="16">
                  <c:v>6.166666666666667</c:v>
                </c:pt>
                <c:pt idx="17">
                  <c:v>4</c:v>
                </c:pt>
                <c:pt idx="18">
                  <c:v>6.5</c:v>
                </c:pt>
                <c:pt idx="19">
                  <c:v>2.666666666666667</c:v>
                </c:pt>
                <c:pt idx="20">
                  <c:v>7.8333333333333348</c:v>
                </c:pt>
                <c:pt idx="21">
                  <c:v>16.5</c:v>
                </c:pt>
                <c:pt idx="22">
                  <c:v>13.5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Sheet1!$A$2:$A$24</c:f>
              <c:strCache>
                <c:ptCount val="23"/>
                <c:pt idx="0">
                  <c:v>Не е посочил</c:v>
                </c:pt>
                <c:pt idx="1">
                  <c:v>Друго</c:v>
                </c:pt>
                <c:pt idx="2">
                  <c:v>Небе</c:v>
                </c:pt>
                <c:pt idx="3">
                  <c:v>Зеленина</c:v>
                </c:pt>
                <c:pt idx="4">
                  <c:v>Радост</c:v>
                </c:pt>
                <c:pt idx="5">
                  <c:v>Релакс, спокойствие, отдих</c:v>
                </c:pt>
                <c:pt idx="6">
                  <c:v>Комбинация от различни видове туризъм </c:v>
                </c:pt>
                <c:pt idx="7">
                  <c:v>Пазаруване</c:v>
                </c:pt>
                <c:pt idx="8">
                  <c:v>България</c:v>
                </c:pt>
                <c:pt idx="9">
                  <c:v>Ваканция</c:v>
                </c:pt>
                <c:pt idx="10">
                  <c:v>Красота</c:v>
                </c:pt>
                <c:pt idx="11">
                  <c:v>Цвете</c:v>
                </c:pt>
                <c:pt idx="12">
                  <c:v>Забавление, приключения</c:v>
                </c:pt>
                <c:pt idx="13">
                  <c:v>Неразбираемо, неясно</c:v>
                </c:pt>
                <c:pt idx="14">
                  <c:v>Пътешествия, пътувания</c:v>
                </c:pt>
                <c:pt idx="15">
                  <c:v>Негативни асоциации -неприятно, не добре измислено</c:v>
                </c:pt>
                <c:pt idx="16">
                  <c:v>Разноцветност, разнообразие, пъстрота</c:v>
                </c:pt>
                <c:pt idx="17">
                  <c:v>Природа</c:v>
                </c:pt>
                <c:pt idx="18">
                  <c:v>Планина</c:v>
                </c:pt>
                <c:pt idx="19">
                  <c:v>Роза</c:v>
                </c:pt>
                <c:pt idx="20">
                  <c:v>Слънце</c:v>
                </c:pt>
                <c:pt idx="21">
                  <c:v>Позитивни асоциации -приятно,приятелско,хубаво, атрактивно</c:v>
                </c:pt>
                <c:pt idx="22">
                  <c:v>Море, пясък, плажове</c:v>
                </c:pt>
              </c:strCache>
            </c:strRef>
          </c:cat>
          <c:val>
            <c:numRef>
              <c:f>Sheet1!$C$2:$C$24</c:f>
              <c:numCache>
                <c:formatCode>###0.0</c:formatCode>
                <c:ptCount val="23"/>
                <c:pt idx="0">
                  <c:v>3.3333333333333335</c:v>
                </c:pt>
                <c:pt idx="1">
                  <c:v>23.3</c:v>
                </c:pt>
                <c:pt idx="2">
                  <c:v>1</c:v>
                </c:pt>
                <c:pt idx="3">
                  <c:v>0.33333333333333337</c:v>
                </c:pt>
                <c:pt idx="4">
                  <c:v>2.666666666666667</c:v>
                </c:pt>
                <c:pt idx="5">
                  <c:v>2.5</c:v>
                </c:pt>
                <c:pt idx="6">
                  <c:v>0.83333333333333348</c:v>
                </c:pt>
                <c:pt idx="7">
                  <c:v>3.5000000000000004</c:v>
                </c:pt>
                <c:pt idx="8">
                  <c:v>2</c:v>
                </c:pt>
                <c:pt idx="9">
                  <c:v>3.6666666666666665</c:v>
                </c:pt>
                <c:pt idx="10">
                  <c:v>1.3333333333333335</c:v>
                </c:pt>
                <c:pt idx="11">
                  <c:v>2.833333333333333</c:v>
                </c:pt>
                <c:pt idx="12">
                  <c:v>5.5</c:v>
                </c:pt>
                <c:pt idx="13">
                  <c:v>8</c:v>
                </c:pt>
                <c:pt idx="14">
                  <c:v>4.3333333333333348</c:v>
                </c:pt>
                <c:pt idx="15">
                  <c:v>9.5</c:v>
                </c:pt>
                <c:pt idx="16">
                  <c:v>6.8333333333333339</c:v>
                </c:pt>
                <c:pt idx="17">
                  <c:v>5.5</c:v>
                </c:pt>
                <c:pt idx="18">
                  <c:v>4.666666666666667</c:v>
                </c:pt>
                <c:pt idx="19">
                  <c:v>1.5</c:v>
                </c:pt>
                <c:pt idx="20">
                  <c:v>8.1666666666666679</c:v>
                </c:pt>
                <c:pt idx="21">
                  <c:v>16.666666666666664</c:v>
                </c:pt>
                <c:pt idx="22">
                  <c:v>10.5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C47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Sheet1!$A$2:$A$24</c:f>
              <c:strCache>
                <c:ptCount val="23"/>
                <c:pt idx="0">
                  <c:v>Не е посочил</c:v>
                </c:pt>
                <c:pt idx="1">
                  <c:v>Друго</c:v>
                </c:pt>
                <c:pt idx="2">
                  <c:v>Небе</c:v>
                </c:pt>
                <c:pt idx="3">
                  <c:v>Зеленина</c:v>
                </c:pt>
                <c:pt idx="4">
                  <c:v>Радост</c:v>
                </c:pt>
                <c:pt idx="5">
                  <c:v>Релакс, спокойствие, отдих</c:v>
                </c:pt>
                <c:pt idx="6">
                  <c:v>Комбинация от различни видове туризъм </c:v>
                </c:pt>
                <c:pt idx="7">
                  <c:v>Пазаруване</c:v>
                </c:pt>
                <c:pt idx="8">
                  <c:v>България</c:v>
                </c:pt>
                <c:pt idx="9">
                  <c:v>Ваканция</c:v>
                </c:pt>
                <c:pt idx="10">
                  <c:v>Красота</c:v>
                </c:pt>
                <c:pt idx="11">
                  <c:v>Цвете</c:v>
                </c:pt>
                <c:pt idx="12">
                  <c:v>Забавление, приключения</c:v>
                </c:pt>
                <c:pt idx="13">
                  <c:v>Неразбираемо, неясно</c:v>
                </c:pt>
                <c:pt idx="14">
                  <c:v>Пътешествия, пътувания</c:v>
                </c:pt>
                <c:pt idx="15">
                  <c:v>Негативни асоциации -неприятно, не добре измислено</c:v>
                </c:pt>
                <c:pt idx="16">
                  <c:v>Разноцветност, разнообразие, пъстрота</c:v>
                </c:pt>
                <c:pt idx="17">
                  <c:v>Природа</c:v>
                </c:pt>
                <c:pt idx="18">
                  <c:v>Планина</c:v>
                </c:pt>
                <c:pt idx="19">
                  <c:v>Роза</c:v>
                </c:pt>
                <c:pt idx="20">
                  <c:v>Слънце</c:v>
                </c:pt>
                <c:pt idx="21">
                  <c:v>Позитивни асоциации -приятно,приятелско,хубаво, атрактивно</c:v>
                </c:pt>
                <c:pt idx="22">
                  <c:v>Море, пясък, плажове</c:v>
                </c:pt>
              </c:strCache>
            </c:strRef>
          </c:cat>
          <c:val>
            <c:numRef>
              <c:f>Sheet1!$D$2:$D$24</c:f>
              <c:numCache>
                <c:formatCode>0.0</c:formatCode>
                <c:ptCount val="23"/>
                <c:pt idx="0">
                  <c:v>1.8</c:v>
                </c:pt>
                <c:pt idx="1">
                  <c:v>13.6</c:v>
                </c:pt>
                <c:pt idx="2">
                  <c:v>3.7351443123938877</c:v>
                </c:pt>
                <c:pt idx="3">
                  <c:v>3.9049235993208828</c:v>
                </c:pt>
                <c:pt idx="4">
                  <c:v>0.84889643463497477</c:v>
                </c:pt>
                <c:pt idx="5">
                  <c:v>2.1222410865874366</c:v>
                </c:pt>
                <c:pt idx="6">
                  <c:v>5.4329371816638385</c:v>
                </c:pt>
                <c:pt idx="7">
                  <c:v>2.5466893039049237</c:v>
                </c:pt>
                <c:pt idx="8">
                  <c:v>4.3293718166383695</c:v>
                </c:pt>
                <c:pt idx="9">
                  <c:v>2.2071307300509351</c:v>
                </c:pt>
                <c:pt idx="10">
                  <c:v>6.8760611205432944</c:v>
                </c:pt>
                <c:pt idx="11">
                  <c:v>6.7062818336162975</c:v>
                </c:pt>
                <c:pt idx="12">
                  <c:v>2.801358234295416</c:v>
                </c:pt>
                <c:pt idx="13">
                  <c:v>2.2071307300509351</c:v>
                </c:pt>
                <c:pt idx="14">
                  <c:v>9.1680814940577235</c:v>
                </c:pt>
                <c:pt idx="15">
                  <c:v>2.3769100169779285</c:v>
                </c:pt>
                <c:pt idx="16">
                  <c:v>7.2156196943972839</c:v>
                </c:pt>
                <c:pt idx="17">
                  <c:v>12.054329371816639</c:v>
                </c:pt>
                <c:pt idx="18">
                  <c:v>19.100169779286929</c:v>
                </c:pt>
                <c:pt idx="19">
                  <c:v>33.955857385398971</c:v>
                </c:pt>
                <c:pt idx="20">
                  <c:v>22.325976230899826</c:v>
                </c:pt>
                <c:pt idx="21">
                  <c:v>6.0271646859083186</c:v>
                </c:pt>
                <c:pt idx="22">
                  <c:v>32.427843803056021</c:v>
                </c:pt>
              </c:numCache>
            </c:numRef>
          </c:val>
        </c:ser>
        <c:dLbls>
          <c:showVal val="1"/>
        </c:dLbls>
        <c:axId val="93383296"/>
        <c:axId val="93393280"/>
      </c:barChart>
      <c:catAx>
        <c:axId val="9338329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93393280"/>
        <c:crosses val="autoZero"/>
        <c:auto val="1"/>
        <c:lblAlgn val="ctr"/>
        <c:lblOffset val="100"/>
      </c:catAx>
      <c:valAx>
        <c:axId val="93393280"/>
        <c:scaling>
          <c:orientation val="minMax"/>
          <c:max val="100"/>
        </c:scaling>
        <c:axPos val="b"/>
        <c:majorGridlines/>
        <c:numFmt formatCode="0.0" sourceLinked="1"/>
        <c:tickLblPos val="nextTo"/>
        <c:crossAx val="93383296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3109642812796707"/>
          <c:y val="0.49753126769050682"/>
          <c:w val="0.33653858721579977"/>
          <c:h val="0.23131850084290156"/>
        </c:manualLayout>
      </c:layout>
      <c:overlay val="1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autoTitleDeleted val="1"/>
    <c:plotArea>
      <c:layout>
        <c:manualLayout>
          <c:layoutTarget val="inner"/>
          <c:xMode val="edge"/>
          <c:yMode val="edge"/>
          <c:x val="0.24831143534142849"/>
          <c:y val="0.16614217076801341"/>
          <c:w val="0.70676635835980872"/>
          <c:h val="0.712441370707580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в Б-я през последните 2 години</c:v>
                </c:pt>
              </c:strCache>
            </c:strRef>
          </c:tx>
          <c:spPr>
            <a:solidFill>
              <a:schemeClr val="bg1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</c:v>
                </c:pt>
                <c:pt idx="8">
                  <c:v>Оригинално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43.3</c:v>
                </c:pt>
                <c:pt idx="1">
                  <c:v>37.300000000000004</c:v>
                </c:pt>
                <c:pt idx="2">
                  <c:v>35.800000000000004</c:v>
                </c:pt>
                <c:pt idx="3">
                  <c:v>41.2</c:v>
                </c:pt>
                <c:pt idx="4">
                  <c:v>28.8</c:v>
                </c:pt>
                <c:pt idx="5">
                  <c:v>33.200000000000003</c:v>
                </c:pt>
                <c:pt idx="6">
                  <c:v>28.4</c:v>
                </c:pt>
                <c:pt idx="7">
                  <c:v>23.4</c:v>
                </c:pt>
                <c:pt idx="8">
                  <c:v>28.4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</c:v>
                </c:pt>
                <c:pt idx="8">
                  <c:v>Оригинално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31.5</c:v>
                </c:pt>
                <c:pt idx="1">
                  <c:v>25.1</c:v>
                </c:pt>
                <c:pt idx="2">
                  <c:v>28.2</c:v>
                </c:pt>
                <c:pt idx="3">
                  <c:v>28.8</c:v>
                </c:pt>
                <c:pt idx="4">
                  <c:v>20</c:v>
                </c:pt>
                <c:pt idx="5">
                  <c:v>25.2</c:v>
                </c:pt>
                <c:pt idx="6">
                  <c:v>22.8</c:v>
                </c:pt>
                <c:pt idx="7">
                  <c:v>19.399999999999999</c:v>
                </c:pt>
                <c:pt idx="8">
                  <c:v>20.7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</c:v>
                </c:pt>
                <c:pt idx="8">
                  <c:v>Оригинално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20</c:v>
                </c:pt>
                <c:pt idx="1">
                  <c:v>30</c:v>
                </c:pt>
                <c:pt idx="2">
                  <c:v>20</c:v>
                </c:pt>
                <c:pt idx="3">
                  <c:v>20</c:v>
                </c:pt>
                <c:pt idx="4">
                  <c:v>30</c:v>
                </c:pt>
                <c:pt idx="5">
                  <c:v>20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</c:numCache>
            </c:numRef>
          </c:val>
        </c:ser>
        <c:dLbls>
          <c:showVal val="1"/>
        </c:dLbls>
        <c:axId val="101364096"/>
        <c:axId val="101365632"/>
      </c:barChart>
      <c:catAx>
        <c:axId val="101364096"/>
        <c:scaling>
          <c:orientation val="minMax"/>
        </c:scaling>
        <c:delete val="1"/>
        <c:axPos val="l"/>
        <c:numFmt formatCode="General" sourceLinked="1"/>
        <c:tickLblPos val="none"/>
        <c:crossAx val="101365632"/>
        <c:crosses val="autoZero"/>
        <c:auto val="1"/>
        <c:lblAlgn val="ctr"/>
        <c:lblOffset val="100"/>
      </c:catAx>
      <c:valAx>
        <c:axId val="101365632"/>
        <c:scaling>
          <c:orientation val="minMax"/>
          <c:max val="100"/>
        </c:scaling>
        <c:delete val="1"/>
        <c:axPos val="b"/>
        <c:numFmt formatCode="General" sourceLinked="1"/>
        <c:tickLblPos val="none"/>
        <c:crossAx val="1013640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2.4699896732785609E-2"/>
          <c:y val="1.5100140428673775E-2"/>
          <c:w val="0.67881801839868483"/>
          <c:h val="0.16483956662505433"/>
        </c:manualLayout>
      </c:layout>
      <c:spPr>
        <a:noFill/>
        <a:ln>
          <a:noFill/>
        </a:ln>
      </c:spPr>
    </c:legend>
    <c:plotVisOnly val="1"/>
    <c:dispBlanksAs val="gap"/>
  </c:chart>
  <c:spPr>
    <a:noFill/>
  </c:spPr>
  <c:txPr>
    <a:bodyPr/>
    <a:lstStyle/>
    <a:p>
      <a:pPr>
        <a:defRPr sz="1000"/>
      </a:pPr>
      <a:endParaRPr lang="en-US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autoTitleDeleted val="1"/>
    <c:plotArea>
      <c:layout>
        <c:manualLayout>
          <c:layoutTarget val="inner"/>
          <c:xMode val="edge"/>
          <c:yMode val="edge"/>
          <c:x val="0.24831143534142849"/>
          <c:y val="0.16614217076801341"/>
          <c:w val="0.70676635835980872"/>
          <c:h val="0.712441370707580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 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 </c:v>
                </c:pt>
                <c:pt idx="8">
                  <c:v>Оригинално 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5.8333333333333348</c:v>
                </c:pt>
                <c:pt idx="1">
                  <c:v>8.1666666666666714</c:v>
                </c:pt>
                <c:pt idx="2">
                  <c:v>10.833333333333334</c:v>
                </c:pt>
                <c:pt idx="3">
                  <c:v>9.8333333333333357</c:v>
                </c:pt>
                <c:pt idx="4">
                  <c:v>17.333333333333318</c:v>
                </c:pt>
                <c:pt idx="5">
                  <c:v>12.666666666666671</c:v>
                </c:pt>
                <c:pt idx="6">
                  <c:v>12.166666666666671</c:v>
                </c:pt>
                <c:pt idx="7">
                  <c:v>15.833333333333334</c:v>
                </c:pt>
                <c:pt idx="8">
                  <c:v>12.5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 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 </c:v>
                </c:pt>
                <c:pt idx="8">
                  <c:v>Оригинално 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6.3333333333333348</c:v>
                </c:pt>
                <c:pt idx="1">
                  <c:v>6.666666666666667</c:v>
                </c:pt>
                <c:pt idx="2">
                  <c:v>7.5</c:v>
                </c:pt>
                <c:pt idx="3">
                  <c:v>7.3333333333333348</c:v>
                </c:pt>
                <c:pt idx="4">
                  <c:v>15.833333333333334</c:v>
                </c:pt>
                <c:pt idx="5">
                  <c:v>12</c:v>
                </c:pt>
                <c:pt idx="6">
                  <c:v>8.5</c:v>
                </c:pt>
                <c:pt idx="7">
                  <c:v>11.666666666666671</c:v>
                </c:pt>
                <c:pt idx="8">
                  <c:v>13.166666666666671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C47"/>
            </a:solidFill>
          </c:spPr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 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 </c:v>
                </c:pt>
                <c:pt idx="8">
                  <c:v>Оригинално </c:v>
                </c:pt>
              </c:strCache>
            </c:strRef>
          </c:cat>
          <c:val>
            <c:numRef>
              <c:f>Sheet1!$D$2:$D$10</c:f>
              <c:numCache>
                <c:formatCode>0.0</c:formatCode>
                <c:ptCount val="9"/>
                <c:pt idx="0">
                  <c:v>5.666666666666667</c:v>
                </c:pt>
                <c:pt idx="1">
                  <c:v>4.666666666666667</c:v>
                </c:pt>
                <c:pt idx="2">
                  <c:v>6.75</c:v>
                </c:pt>
                <c:pt idx="3">
                  <c:v>8</c:v>
                </c:pt>
                <c:pt idx="4">
                  <c:v>13.166666666666671</c:v>
                </c:pt>
                <c:pt idx="5">
                  <c:v>11.833333333333334</c:v>
                </c:pt>
                <c:pt idx="6">
                  <c:v>6.25</c:v>
                </c:pt>
                <c:pt idx="7">
                  <c:v>18.333333333333318</c:v>
                </c:pt>
                <c:pt idx="8">
                  <c:v>8.3333333333333357</c:v>
                </c:pt>
              </c:numCache>
            </c:numRef>
          </c:val>
        </c:ser>
        <c:dLbls>
          <c:showVal val="1"/>
        </c:dLbls>
        <c:axId val="103057664"/>
        <c:axId val="103071744"/>
      </c:barChart>
      <c:catAx>
        <c:axId val="103057664"/>
        <c:scaling>
          <c:orientation val="minMax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tickLblPos val="nextTo"/>
        <c:crossAx val="103071744"/>
        <c:crosses val="autoZero"/>
        <c:auto val="1"/>
        <c:lblAlgn val="ctr"/>
        <c:lblOffset val="100"/>
      </c:catAx>
      <c:valAx>
        <c:axId val="103071744"/>
        <c:scaling>
          <c:orientation val="minMax"/>
          <c:max val="100"/>
        </c:scaling>
        <c:delete val="1"/>
        <c:axPos val="b"/>
        <c:numFmt formatCode="0.0" sourceLinked="1"/>
        <c:tickLblPos val="none"/>
        <c:crossAx val="103057664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30804728436366835"/>
          <c:y val="8.2496002603271334E-2"/>
          <c:w val="0.60810501929658134"/>
          <c:h val="7.1542118663847742E-2"/>
        </c:manualLayout>
      </c:layout>
      <c:spPr>
        <a:noFill/>
        <a:ln>
          <a:noFill/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autoTitleDeleted val="1"/>
    <c:plotArea>
      <c:layout>
        <c:manualLayout>
          <c:layoutTarget val="inner"/>
          <c:xMode val="edge"/>
          <c:yMode val="edge"/>
          <c:x val="0.24831143534142849"/>
          <c:y val="0.16614217076801341"/>
          <c:w val="0.70676635835980872"/>
          <c:h val="0.712441370707580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в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Sheet1!$A$4:$A$10</c:f>
              <c:strCache>
                <c:ptCount val="7"/>
                <c:pt idx="0">
                  <c:v>Кичозно</c:v>
                </c:pt>
                <c:pt idx="1">
                  <c:v>Неразбираемо</c:v>
                </c:pt>
                <c:pt idx="2">
                  <c:v>Старомодно</c:v>
                </c:pt>
                <c:pt idx="3">
                  <c:v>Дразнещо</c:v>
                </c:pt>
                <c:pt idx="4">
                  <c:v>Грозно</c:v>
                </c:pt>
                <c:pt idx="5">
                  <c:v>Стандартно</c:v>
                </c:pt>
                <c:pt idx="6">
                  <c:v>Изтъркано 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1">
                  <c:v>-27.5</c:v>
                </c:pt>
                <c:pt idx="2">
                  <c:v>-14.333333333333334</c:v>
                </c:pt>
                <c:pt idx="3">
                  <c:v>-35.833333333333336</c:v>
                </c:pt>
                <c:pt idx="4">
                  <c:v>-11.166666666666671</c:v>
                </c:pt>
                <c:pt idx="5">
                  <c:v>-13.833333333333334</c:v>
                </c:pt>
                <c:pt idx="6">
                  <c:v>-18</c:v>
                </c:pt>
                <c:pt idx="7">
                  <c:v>-18.333333333333318</c:v>
                </c:pt>
                <c:pt idx="8">
                  <c:v>-13.666666666666671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дестинация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cat>
            <c:strRef>
              <c:f>Sheet1!$A$4:$A$10</c:f>
              <c:strCache>
                <c:ptCount val="7"/>
                <c:pt idx="0">
                  <c:v>Кичозно</c:v>
                </c:pt>
                <c:pt idx="1">
                  <c:v>Неразбираемо</c:v>
                </c:pt>
                <c:pt idx="2">
                  <c:v>Старомодно</c:v>
                </c:pt>
                <c:pt idx="3">
                  <c:v>Дразнещо</c:v>
                </c:pt>
                <c:pt idx="4">
                  <c:v>Грозно</c:v>
                </c:pt>
                <c:pt idx="5">
                  <c:v>Стандартно</c:v>
                </c:pt>
                <c:pt idx="6">
                  <c:v>Изтъркано 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1">
                  <c:v>-25.166666666666668</c:v>
                </c:pt>
                <c:pt idx="2">
                  <c:v>-10.5</c:v>
                </c:pt>
                <c:pt idx="3">
                  <c:v>-32</c:v>
                </c:pt>
                <c:pt idx="4">
                  <c:v>-9.5</c:v>
                </c:pt>
                <c:pt idx="5">
                  <c:v>-15.166666666666671</c:v>
                </c:pt>
                <c:pt idx="6">
                  <c:v>-21.5</c:v>
                </c:pt>
                <c:pt idx="7">
                  <c:v>-16.333333333333318</c:v>
                </c:pt>
                <c:pt idx="8">
                  <c:v>-10.333333333333334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C47"/>
            </a:solidFill>
          </c:spPr>
          <c:cat>
            <c:strRef>
              <c:f>Sheet1!$A$4:$A$10</c:f>
              <c:strCache>
                <c:ptCount val="7"/>
                <c:pt idx="0">
                  <c:v>Кичозно</c:v>
                </c:pt>
                <c:pt idx="1">
                  <c:v>Неразбираемо</c:v>
                </c:pt>
                <c:pt idx="2">
                  <c:v>Старомодно</c:v>
                </c:pt>
                <c:pt idx="3">
                  <c:v>Дразнещо</c:v>
                </c:pt>
                <c:pt idx="4">
                  <c:v>Грозно</c:v>
                </c:pt>
                <c:pt idx="5">
                  <c:v>Стандартно</c:v>
                </c:pt>
                <c:pt idx="6">
                  <c:v>Изтъркано </c:v>
                </c:pt>
              </c:strCache>
            </c:strRef>
          </c:cat>
          <c:val>
            <c:numRef>
              <c:f>Sheet1!$D$2:$D$10</c:f>
              <c:numCache>
                <c:formatCode>0.0</c:formatCode>
                <c:ptCount val="9"/>
                <c:pt idx="1">
                  <c:v>-23.166666666666668</c:v>
                </c:pt>
                <c:pt idx="2">
                  <c:v>-5.75</c:v>
                </c:pt>
                <c:pt idx="3">
                  <c:v>-38.083333333333336</c:v>
                </c:pt>
                <c:pt idx="4">
                  <c:v>-3.9166666666666656</c:v>
                </c:pt>
                <c:pt idx="5">
                  <c:v>-14.583333333333334</c:v>
                </c:pt>
                <c:pt idx="6">
                  <c:v>-15.666666666666671</c:v>
                </c:pt>
                <c:pt idx="7">
                  <c:v>-7.5</c:v>
                </c:pt>
                <c:pt idx="8">
                  <c:v>-5.666666666666667</c:v>
                </c:pt>
              </c:numCache>
            </c:numRef>
          </c:val>
        </c:ser>
        <c:dLbls>
          <c:showVal val="1"/>
        </c:dLbls>
        <c:axId val="103345152"/>
        <c:axId val="103346944"/>
      </c:barChart>
      <c:catAx>
        <c:axId val="103345152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tickLblPos val="none"/>
        <c:crossAx val="103346944"/>
        <c:crosses val="autoZero"/>
        <c:auto val="1"/>
        <c:lblAlgn val="ctr"/>
        <c:lblOffset val="100"/>
      </c:catAx>
      <c:valAx>
        <c:axId val="103346944"/>
        <c:scaling>
          <c:orientation val="minMax"/>
          <c:max val="0"/>
          <c:min val="-100"/>
        </c:scaling>
        <c:delete val="1"/>
        <c:axPos val="b"/>
        <c:numFmt formatCode="General" sourceLinked="1"/>
        <c:tickLblPos val="none"/>
        <c:crossAx val="103345152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27563141132466773"/>
          <c:y val="0"/>
          <c:w val="0.62062194614541788"/>
          <c:h val="0.18920494660291498"/>
        </c:manualLayout>
      </c:layout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autoTitleDeleted val="1"/>
    <c:plotArea>
      <c:layout>
        <c:manualLayout>
          <c:layoutTarget val="inner"/>
          <c:xMode val="edge"/>
          <c:yMode val="edge"/>
          <c:x val="0.24831143534142849"/>
          <c:y val="0.16614217076801341"/>
          <c:w val="0.70676635835980872"/>
          <c:h val="0.712441370707580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в Б-я през последните 2 години</c:v>
                </c:pt>
              </c:strCache>
            </c:strRef>
          </c:tx>
          <c:spPr>
            <a:solidFill>
              <a:schemeClr val="bg1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</c:v>
                </c:pt>
                <c:pt idx="8">
                  <c:v>Оригинално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43.3</c:v>
                </c:pt>
                <c:pt idx="1">
                  <c:v>37.300000000000004</c:v>
                </c:pt>
                <c:pt idx="2">
                  <c:v>35.800000000000004</c:v>
                </c:pt>
                <c:pt idx="3">
                  <c:v>41.2</c:v>
                </c:pt>
                <c:pt idx="4">
                  <c:v>28.8</c:v>
                </c:pt>
                <c:pt idx="5">
                  <c:v>33.200000000000003</c:v>
                </c:pt>
                <c:pt idx="6">
                  <c:v>28.4</c:v>
                </c:pt>
                <c:pt idx="7">
                  <c:v>23.4</c:v>
                </c:pt>
                <c:pt idx="8">
                  <c:v>28.4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дестинация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</c:v>
                </c:pt>
                <c:pt idx="8">
                  <c:v>Оригинално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31.5</c:v>
                </c:pt>
                <c:pt idx="1">
                  <c:v>25.1</c:v>
                </c:pt>
                <c:pt idx="2">
                  <c:v>28.2</c:v>
                </c:pt>
                <c:pt idx="3">
                  <c:v>28.8</c:v>
                </c:pt>
                <c:pt idx="4">
                  <c:v>20</c:v>
                </c:pt>
                <c:pt idx="5">
                  <c:v>25.2</c:v>
                </c:pt>
                <c:pt idx="6">
                  <c:v>22.8</c:v>
                </c:pt>
                <c:pt idx="7">
                  <c:v>19.399999999999999</c:v>
                </c:pt>
                <c:pt idx="8">
                  <c:v>20.7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</c:v>
                </c:pt>
                <c:pt idx="8">
                  <c:v>Оригинално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20</c:v>
                </c:pt>
                <c:pt idx="1">
                  <c:v>30</c:v>
                </c:pt>
                <c:pt idx="2">
                  <c:v>20</c:v>
                </c:pt>
                <c:pt idx="3">
                  <c:v>20</c:v>
                </c:pt>
                <c:pt idx="4">
                  <c:v>30</c:v>
                </c:pt>
                <c:pt idx="5">
                  <c:v>20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</c:numCache>
            </c:numRef>
          </c:val>
        </c:ser>
        <c:dLbls>
          <c:showVal val="1"/>
        </c:dLbls>
        <c:axId val="103463936"/>
        <c:axId val="103551744"/>
      </c:barChart>
      <c:catAx>
        <c:axId val="103463936"/>
        <c:scaling>
          <c:orientation val="minMax"/>
        </c:scaling>
        <c:delete val="1"/>
        <c:axPos val="l"/>
        <c:numFmt formatCode="General" sourceLinked="1"/>
        <c:tickLblPos val="none"/>
        <c:crossAx val="103551744"/>
        <c:crosses val="autoZero"/>
        <c:auto val="1"/>
        <c:lblAlgn val="ctr"/>
        <c:lblOffset val="100"/>
      </c:catAx>
      <c:valAx>
        <c:axId val="103551744"/>
        <c:scaling>
          <c:orientation val="minMax"/>
          <c:max val="100"/>
        </c:scaling>
        <c:delete val="1"/>
        <c:axPos val="b"/>
        <c:numFmt formatCode="General" sourceLinked="1"/>
        <c:tickLblPos val="none"/>
        <c:crossAx val="103463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000"/>
      </a:pPr>
      <a:endParaRPr lang="en-US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autoTitleDeleted val="1"/>
    <c:plotArea>
      <c:layout>
        <c:manualLayout>
          <c:layoutTarget val="inner"/>
          <c:xMode val="edge"/>
          <c:yMode val="edge"/>
          <c:x val="0.24831143534142849"/>
          <c:y val="0.16614217076801341"/>
          <c:w val="0.70676635835980872"/>
          <c:h val="0.712441370707580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туроператори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 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 </c:v>
                </c:pt>
                <c:pt idx="8">
                  <c:v>Оригинално 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3.5</c:v>
                </c:pt>
                <c:pt idx="1">
                  <c:v>4.5</c:v>
                </c:pt>
                <c:pt idx="2">
                  <c:v>6</c:v>
                </c:pt>
                <c:pt idx="3">
                  <c:v>5</c:v>
                </c:pt>
                <c:pt idx="4">
                  <c:v>19</c:v>
                </c:pt>
                <c:pt idx="5">
                  <c:v>11</c:v>
                </c:pt>
                <c:pt idx="6">
                  <c:v>5.5</c:v>
                </c:pt>
                <c:pt idx="7">
                  <c:v>10.5</c:v>
                </c:pt>
                <c:pt idx="8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Български туроператори</c:v>
                </c:pt>
              </c:strCache>
            </c:strRef>
          </c:tx>
          <c:spPr>
            <a:solidFill>
              <a:srgbClr val="AFCAFF"/>
            </a:solidFill>
          </c:spPr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 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 </c:v>
                </c:pt>
                <c:pt idx="8">
                  <c:v>Оригинално 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2.7</c:v>
                </c:pt>
                <c:pt idx="1">
                  <c:v>1.8</c:v>
                </c:pt>
                <c:pt idx="2">
                  <c:v>5.5</c:v>
                </c:pt>
                <c:pt idx="3">
                  <c:v>0.9</c:v>
                </c:pt>
                <c:pt idx="4">
                  <c:v>8.2000000000000011</c:v>
                </c:pt>
                <c:pt idx="5">
                  <c:v>2.7</c:v>
                </c:pt>
                <c:pt idx="6">
                  <c:v>2.7</c:v>
                </c:pt>
                <c:pt idx="7">
                  <c:v>4.5</c:v>
                </c:pt>
                <c:pt idx="8">
                  <c:v>4.5</c:v>
                </c:pt>
              </c:numCache>
            </c:numRef>
          </c:val>
        </c:ser>
        <c:dLbls>
          <c:showVal val="1"/>
        </c:dLbls>
        <c:axId val="103684736"/>
        <c:axId val="103694720"/>
      </c:barChart>
      <c:catAx>
        <c:axId val="103684736"/>
        <c:scaling>
          <c:orientation val="minMax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tickLblPos val="nextTo"/>
        <c:crossAx val="103694720"/>
        <c:crosses val="autoZero"/>
        <c:auto val="1"/>
        <c:lblAlgn val="ctr"/>
        <c:lblOffset val="100"/>
      </c:catAx>
      <c:valAx>
        <c:axId val="103694720"/>
        <c:scaling>
          <c:orientation val="minMax"/>
          <c:max val="100"/>
        </c:scaling>
        <c:delete val="1"/>
        <c:axPos val="b"/>
        <c:numFmt formatCode="0.0" sourceLinked="1"/>
        <c:tickLblPos val="none"/>
        <c:crossAx val="103684736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4050720229628419"/>
          <c:y val="0.43071375927681754"/>
          <c:w val="0.22768849909208638"/>
          <c:h val="0.14841203354423593"/>
        </c:manualLayout>
      </c:layout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autoTitleDeleted val="1"/>
    <c:plotArea>
      <c:layout>
        <c:manualLayout>
          <c:layoutTarget val="inner"/>
          <c:xMode val="edge"/>
          <c:yMode val="edge"/>
          <c:x val="0.24831143534142849"/>
          <c:y val="0.16614217076801341"/>
          <c:w val="0.70676635835980872"/>
          <c:h val="0.712441370707580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туроператори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Sheet1!$A$2:$A$10</c:f>
              <c:strCache>
                <c:ptCount val="9"/>
                <c:pt idx="1">
                  <c:v>Безразлично</c:v>
                </c:pt>
                <c:pt idx="2">
                  <c:v>Кичозно</c:v>
                </c:pt>
                <c:pt idx="3">
                  <c:v>Неразбираемо</c:v>
                </c:pt>
                <c:pt idx="4">
                  <c:v>Старомодно</c:v>
                </c:pt>
                <c:pt idx="5">
                  <c:v>Дразнещо</c:v>
                </c:pt>
                <c:pt idx="6">
                  <c:v>Грозно</c:v>
                </c:pt>
                <c:pt idx="7">
                  <c:v>Стандартно</c:v>
                </c:pt>
                <c:pt idx="8">
                  <c:v>Изтъркано 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1">
                  <c:v>-29.5</c:v>
                </c:pt>
                <c:pt idx="2">
                  <c:v>-9.5</c:v>
                </c:pt>
                <c:pt idx="3">
                  <c:v>-34.5</c:v>
                </c:pt>
                <c:pt idx="4">
                  <c:v>-6.5</c:v>
                </c:pt>
                <c:pt idx="5">
                  <c:v>-15</c:v>
                </c:pt>
                <c:pt idx="6">
                  <c:v>-18.5</c:v>
                </c:pt>
                <c:pt idx="7">
                  <c:v>-18.5</c:v>
                </c:pt>
                <c:pt idx="8">
                  <c:v>-13.5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Български туроператори</c:v>
                </c:pt>
              </c:strCache>
            </c:strRef>
          </c:tx>
          <c:spPr>
            <a:solidFill>
              <a:srgbClr val="AFCAFF"/>
            </a:solidFill>
          </c:spPr>
          <c:cat>
            <c:strRef>
              <c:f>Sheet1!$A$2:$A$10</c:f>
              <c:strCache>
                <c:ptCount val="9"/>
                <c:pt idx="1">
                  <c:v>Безразлично</c:v>
                </c:pt>
                <c:pt idx="2">
                  <c:v>Кичозно</c:v>
                </c:pt>
                <c:pt idx="3">
                  <c:v>Неразбираемо</c:v>
                </c:pt>
                <c:pt idx="4">
                  <c:v>Старомодно</c:v>
                </c:pt>
                <c:pt idx="5">
                  <c:v>Дразнещо</c:v>
                </c:pt>
                <c:pt idx="6">
                  <c:v>Грозно</c:v>
                </c:pt>
                <c:pt idx="7">
                  <c:v>Стандартно</c:v>
                </c:pt>
                <c:pt idx="8">
                  <c:v>Изтъркано 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1">
                  <c:v>-37.300000000000004</c:v>
                </c:pt>
                <c:pt idx="2">
                  <c:v>-2.7</c:v>
                </c:pt>
                <c:pt idx="3">
                  <c:v>-60.9</c:v>
                </c:pt>
                <c:pt idx="4">
                  <c:v>-2.7</c:v>
                </c:pt>
                <c:pt idx="5">
                  <c:v>-17.3</c:v>
                </c:pt>
                <c:pt idx="6">
                  <c:v>-24.5</c:v>
                </c:pt>
                <c:pt idx="7">
                  <c:v>-7.3</c:v>
                </c:pt>
                <c:pt idx="8">
                  <c:v>-1.8</c:v>
                </c:pt>
              </c:numCache>
            </c:numRef>
          </c:val>
        </c:ser>
        <c:dLbls>
          <c:showVal val="1"/>
        </c:dLbls>
        <c:axId val="103880192"/>
        <c:axId val="103881728"/>
      </c:barChart>
      <c:catAx>
        <c:axId val="103880192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tickLblPos val="none"/>
        <c:crossAx val="103881728"/>
        <c:crosses val="autoZero"/>
        <c:auto val="1"/>
        <c:lblAlgn val="ctr"/>
        <c:lblOffset val="100"/>
      </c:catAx>
      <c:valAx>
        <c:axId val="103881728"/>
        <c:scaling>
          <c:orientation val="minMax"/>
          <c:max val="0"/>
          <c:min val="-100"/>
        </c:scaling>
        <c:delete val="1"/>
        <c:axPos val="b"/>
        <c:numFmt formatCode="General" sourceLinked="1"/>
        <c:tickLblPos val="none"/>
        <c:crossAx val="103880192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bg-BG" sz="1200" b="1" i="0" u="none" strike="noStrike" baseline="0" dirty="0" smtClean="0">
                <a:effectLst/>
              </a:rPr>
              <a:t>Кои от следните внушения носи всяко от тези </a:t>
            </a:r>
            <a:r>
              <a:rPr lang="bg-BG" sz="1200" b="1" i="0" u="none" strike="noStrike" baseline="0" dirty="0" err="1" smtClean="0">
                <a:effectLst/>
              </a:rPr>
              <a:t>лога</a:t>
            </a:r>
            <a:r>
              <a:rPr lang="bg-BG" sz="1200" b="1" i="0" u="none" strike="noStrike" baseline="0" dirty="0" smtClean="0">
                <a:effectLst/>
              </a:rPr>
              <a:t>?  </a:t>
            </a:r>
            <a:r>
              <a:rPr lang="bg-BG" dirty="0" smtClean="0"/>
              <a:t> </a:t>
            </a:r>
            <a:r>
              <a:rPr lang="bg-BG" dirty="0"/>
              <a:t>(в %)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6565932450082574"/>
          <c:y val="0.13662299446924728"/>
          <c:w val="0.70676635835980872"/>
          <c:h val="0.7321209558046097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Sheet1!$A$2:$A$17</c:f>
              <c:strCache>
                <c:ptCount val="16"/>
                <c:pt idx="0">
                  <c:v>НИТО ЕДНО ОТ ПОСОЧЕНИТЕ</c:v>
                </c:pt>
                <c:pt idx="1">
                  <c:v>Носи духа на България</c:v>
                </c:pt>
                <c:pt idx="2">
                  <c:v>Подсказва за красотата на страната</c:v>
                </c:pt>
                <c:pt idx="3">
                  <c:v>Привлекателна дестинация</c:v>
                </c:pt>
                <c:pt idx="4">
                  <c:v>Създава добро настроение </c:v>
                </c:pt>
                <c:pt idx="5">
                  <c:v>Красива дестинация</c:v>
                </c:pt>
                <c:pt idx="6">
                  <c:v>Вдъхва доверие</c:v>
                </c:pt>
                <c:pt idx="7">
                  <c:v>Носи идеята за споделяне</c:v>
                </c:pt>
                <c:pt idx="8">
                  <c:v>Напомня ми за друга дестинация</c:v>
                </c:pt>
                <c:pt idx="9">
                  <c:v>Създава очакване за изненада</c:v>
                </c:pt>
                <c:pt idx="10">
                  <c:v>Говори за достъпна дестинация</c:v>
                </c:pt>
                <c:pt idx="11">
                  <c:v>Носи идеята за туризъм</c:v>
                </c:pt>
                <c:pt idx="12">
                  <c:v>Интригуваща дестинация</c:v>
                </c:pt>
                <c:pt idx="13">
                  <c:v>Подсказва за открития, които мога да направя в тази страна</c:v>
                </c:pt>
                <c:pt idx="14">
                  <c:v>Предизвиква любопитство</c:v>
                </c:pt>
                <c:pt idx="15">
                  <c:v>Създава желание за пътуване</c:v>
                </c:pt>
              </c:strCache>
            </c:strRef>
          </c:cat>
          <c:val>
            <c:numRef>
              <c:f>Sheet1!$B$2:$B$17</c:f>
              <c:numCache>
                <c:formatCode>0.0</c:formatCode>
                <c:ptCount val="16"/>
                <c:pt idx="0">
                  <c:v>35</c:v>
                </c:pt>
                <c:pt idx="1">
                  <c:v>8.5</c:v>
                </c:pt>
                <c:pt idx="2">
                  <c:v>9.6666666666666714</c:v>
                </c:pt>
                <c:pt idx="3">
                  <c:v>10.166666666666671</c:v>
                </c:pt>
                <c:pt idx="4">
                  <c:v>8.3333333333333357</c:v>
                </c:pt>
                <c:pt idx="5">
                  <c:v>9.5</c:v>
                </c:pt>
                <c:pt idx="6">
                  <c:v>10.833333333333334</c:v>
                </c:pt>
                <c:pt idx="7">
                  <c:v>11.666666666666671</c:v>
                </c:pt>
                <c:pt idx="8">
                  <c:v>12.333333333333334</c:v>
                </c:pt>
                <c:pt idx="9">
                  <c:v>12.833333333333334</c:v>
                </c:pt>
                <c:pt idx="10">
                  <c:v>12</c:v>
                </c:pt>
                <c:pt idx="11">
                  <c:v>13.166666666666671</c:v>
                </c:pt>
                <c:pt idx="12">
                  <c:v>13.666666666666671</c:v>
                </c:pt>
                <c:pt idx="13">
                  <c:v>15.666666666666671</c:v>
                </c:pt>
                <c:pt idx="14">
                  <c:v>16.666666666666668</c:v>
                </c:pt>
                <c:pt idx="15">
                  <c:v>13.833333333333334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Sheet1!$A$2:$A$17</c:f>
              <c:strCache>
                <c:ptCount val="16"/>
                <c:pt idx="0">
                  <c:v>НИТО ЕДНО ОТ ПОСОЧЕНИТЕ</c:v>
                </c:pt>
                <c:pt idx="1">
                  <c:v>Носи духа на България</c:v>
                </c:pt>
                <c:pt idx="2">
                  <c:v>Подсказва за красотата на страната</c:v>
                </c:pt>
                <c:pt idx="3">
                  <c:v>Привлекателна дестинация</c:v>
                </c:pt>
                <c:pt idx="4">
                  <c:v>Създава добро настроение </c:v>
                </c:pt>
                <c:pt idx="5">
                  <c:v>Красива дестинация</c:v>
                </c:pt>
                <c:pt idx="6">
                  <c:v>Вдъхва доверие</c:v>
                </c:pt>
                <c:pt idx="7">
                  <c:v>Носи идеята за споделяне</c:v>
                </c:pt>
                <c:pt idx="8">
                  <c:v>Напомня ми за друга дестинация</c:v>
                </c:pt>
                <c:pt idx="9">
                  <c:v>Създава очакване за изненада</c:v>
                </c:pt>
                <c:pt idx="10">
                  <c:v>Говори за достъпна дестинация</c:v>
                </c:pt>
                <c:pt idx="11">
                  <c:v>Носи идеята за туризъм</c:v>
                </c:pt>
                <c:pt idx="12">
                  <c:v>Интригуваща дестинация</c:v>
                </c:pt>
                <c:pt idx="13">
                  <c:v>Подсказва за открития, които мога да направя в тази страна</c:v>
                </c:pt>
                <c:pt idx="14">
                  <c:v>Предизвиква любопитство</c:v>
                </c:pt>
                <c:pt idx="15">
                  <c:v>Създава желание за пътуване</c:v>
                </c:pt>
              </c:strCache>
            </c:strRef>
          </c:cat>
          <c:val>
            <c:numRef>
              <c:f>Sheet1!$C$2:$C$17</c:f>
              <c:numCache>
                <c:formatCode>0.0</c:formatCode>
                <c:ptCount val="16"/>
                <c:pt idx="0">
                  <c:v>37</c:v>
                </c:pt>
                <c:pt idx="1">
                  <c:v>7.666666666666667</c:v>
                </c:pt>
                <c:pt idx="2">
                  <c:v>5.666666666666667</c:v>
                </c:pt>
                <c:pt idx="3">
                  <c:v>6.666666666666667</c:v>
                </c:pt>
                <c:pt idx="4">
                  <c:v>7</c:v>
                </c:pt>
                <c:pt idx="5">
                  <c:v>6.3333333333333348</c:v>
                </c:pt>
                <c:pt idx="6">
                  <c:v>9.1666666666666714</c:v>
                </c:pt>
                <c:pt idx="7">
                  <c:v>10.333333333333334</c:v>
                </c:pt>
                <c:pt idx="8">
                  <c:v>7.666666666666667</c:v>
                </c:pt>
                <c:pt idx="9">
                  <c:v>9.8333333333333357</c:v>
                </c:pt>
                <c:pt idx="10">
                  <c:v>9</c:v>
                </c:pt>
                <c:pt idx="11">
                  <c:v>10.833333333333334</c:v>
                </c:pt>
                <c:pt idx="12">
                  <c:v>12.833333333333334</c:v>
                </c:pt>
                <c:pt idx="13">
                  <c:v>13.5</c:v>
                </c:pt>
                <c:pt idx="14">
                  <c:v>13.666666666666671</c:v>
                </c:pt>
                <c:pt idx="15">
                  <c:v>9.1666666666666714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C47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Sheet1!$A$2:$A$17</c:f>
              <c:strCache>
                <c:ptCount val="16"/>
                <c:pt idx="0">
                  <c:v>НИТО ЕДНО ОТ ПОСОЧЕНИТЕ</c:v>
                </c:pt>
                <c:pt idx="1">
                  <c:v>Носи духа на България</c:v>
                </c:pt>
                <c:pt idx="2">
                  <c:v>Подсказва за красотата на страната</c:v>
                </c:pt>
                <c:pt idx="3">
                  <c:v>Привлекателна дестинация</c:v>
                </c:pt>
                <c:pt idx="4">
                  <c:v>Създава добро настроение </c:v>
                </c:pt>
                <c:pt idx="5">
                  <c:v>Красива дестинация</c:v>
                </c:pt>
                <c:pt idx="6">
                  <c:v>Вдъхва доверие</c:v>
                </c:pt>
                <c:pt idx="7">
                  <c:v>Носи идеята за споделяне</c:v>
                </c:pt>
                <c:pt idx="8">
                  <c:v>Напомня ми за друга дестинация</c:v>
                </c:pt>
                <c:pt idx="9">
                  <c:v>Създава очакване за изненада</c:v>
                </c:pt>
                <c:pt idx="10">
                  <c:v>Говори за достъпна дестинация</c:v>
                </c:pt>
                <c:pt idx="11">
                  <c:v>Носи идеята за туризъм</c:v>
                </c:pt>
                <c:pt idx="12">
                  <c:v>Интригуваща дестинация</c:v>
                </c:pt>
                <c:pt idx="13">
                  <c:v>Подсказва за открития, които мога да направя в тази страна</c:v>
                </c:pt>
                <c:pt idx="14">
                  <c:v>Предизвиква любопитство</c:v>
                </c:pt>
                <c:pt idx="15">
                  <c:v>Създава желание за пътуване</c:v>
                </c:pt>
              </c:strCache>
            </c:strRef>
          </c:cat>
          <c:val>
            <c:numRef>
              <c:f>Sheet1!$D$2:$D$17</c:f>
              <c:numCache>
                <c:formatCode>0.0</c:formatCode>
                <c:ptCount val="16"/>
                <c:pt idx="0">
                  <c:v>41.25</c:v>
                </c:pt>
                <c:pt idx="1">
                  <c:v>3.1666666666666661</c:v>
                </c:pt>
                <c:pt idx="2">
                  <c:v>5</c:v>
                </c:pt>
                <c:pt idx="3">
                  <c:v>5.3333333333333348</c:v>
                </c:pt>
                <c:pt idx="4">
                  <c:v>5.3333333333333348</c:v>
                </c:pt>
                <c:pt idx="5">
                  <c:v>5.666666666666667</c:v>
                </c:pt>
                <c:pt idx="6">
                  <c:v>5.75</c:v>
                </c:pt>
                <c:pt idx="7">
                  <c:v>6.5</c:v>
                </c:pt>
                <c:pt idx="8">
                  <c:v>8.25</c:v>
                </c:pt>
                <c:pt idx="9">
                  <c:v>10.333333333333334</c:v>
                </c:pt>
                <c:pt idx="10">
                  <c:v>10.75</c:v>
                </c:pt>
                <c:pt idx="11">
                  <c:v>10.833333333333334</c:v>
                </c:pt>
                <c:pt idx="12">
                  <c:v>11</c:v>
                </c:pt>
                <c:pt idx="13">
                  <c:v>11.583333333333334</c:v>
                </c:pt>
                <c:pt idx="14">
                  <c:v>14.25</c:v>
                </c:pt>
                <c:pt idx="15">
                  <c:v>18</c:v>
                </c:pt>
              </c:numCache>
            </c:numRef>
          </c:val>
        </c:ser>
        <c:dLbls>
          <c:showVal val="1"/>
        </c:dLbls>
        <c:axId val="104073472"/>
        <c:axId val="104099840"/>
      </c:barChart>
      <c:catAx>
        <c:axId val="10407347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04099840"/>
        <c:crosses val="autoZero"/>
        <c:auto val="1"/>
        <c:lblAlgn val="ctr"/>
        <c:lblOffset val="100"/>
      </c:catAx>
      <c:valAx>
        <c:axId val="104099840"/>
        <c:scaling>
          <c:orientation val="minMax"/>
          <c:max val="100"/>
        </c:scaling>
        <c:axPos val="b"/>
        <c:majorGridlines/>
        <c:numFmt formatCode="0.0" sourceLinked="1"/>
        <c:tickLblPos val="nextTo"/>
        <c:crossAx val="104073472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5480994642051971"/>
          <c:y val="0.49753126769050682"/>
          <c:w val="0.31865787088082664"/>
          <c:h val="0.37121289965116416"/>
        </c:manualLayout>
      </c:layout>
      <c:overlay val="1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bg-BG" sz="1200" b="1" i="0" u="none" strike="noStrike" kern="1200" baseline="0" dirty="0" smtClean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rPr>
              <a:t>Доколко всяко от тези лога подхожда на България като туристическа дестинация?  (в%) </a:t>
            </a:r>
            <a:endParaRPr lang="bg-BG" sz="1200" b="1" i="0" u="none" strike="noStrike" kern="1200" baseline="0" dirty="0">
              <a:solidFill>
                <a:prstClr val="black"/>
              </a:solidFill>
              <a:effectLst/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7448898334044532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5.2455177316517394E-2"/>
          <c:y val="0.18229740962623026"/>
          <c:w val="0.93282241258116005"/>
          <c:h val="0.47355785187720945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Изобщо не подхожда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Sheet1!$B$1:$P$1</c:f>
              <c:strCache>
                <c:ptCount val="15"/>
                <c:pt idx="0">
                  <c:v>Българи</c:v>
                </c:pt>
                <c:pt idx="1">
                  <c:v>Чужденци, посетили в Б-я последните 2 г.</c:v>
                </c:pt>
                <c:pt idx="2">
                  <c:v>Чужденци, посетили конкурентна дестинация последните 2 г.</c:v>
                </c:pt>
                <c:pt idx="3">
                  <c:v>Column1</c:v>
                </c:pt>
                <c:pt idx="4">
                  <c:v>Българи2</c:v>
                </c:pt>
                <c:pt idx="5">
                  <c:v>Чужденци, посетили в Б-я последните 2 г.3</c:v>
                </c:pt>
                <c:pt idx="6">
                  <c:v>Чужденци, посетили конкурентна дестинация последните 2 г.4</c:v>
                </c:pt>
                <c:pt idx="7">
                  <c:v>Column2</c:v>
                </c:pt>
                <c:pt idx="8">
                  <c:v>Българи3</c:v>
                </c:pt>
                <c:pt idx="9">
                  <c:v>Чужденци, посетили в Б-я последните 2 г.4</c:v>
                </c:pt>
                <c:pt idx="10">
                  <c:v>Чужденци, посетили конкурентна дестинация последните 2 г.5</c:v>
                </c:pt>
                <c:pt idx="11">
                  <c:v>Column3</c:v>
                </c:pt>
                <c:pt idx="12">
                  <c:v>Българи4</c:v>
                </c:pt>
                <c:pt idx="13">
                  <c:v>Чужденци, посетили в Б-я последните 2 г.5</c:v>
                </c:pt>
                <c:pt idx="14">
                  <c:v>Чужденци, посетили конкурентна дестинация последните 2 г.6</c:v>
                </c:pt>
              </c:strCache>
            </c:strRef>
          </c:cat>
          <c:val>
            <c:numRef>
              <c:f>Sheet1!$B$2:$P$2</c:f>
              <c:numCache>
                <c:formatCode>0.0</c:formatCode>
                <c:ptCount val="15"/>
                <c:pt idx="0">
                  <c:v>12</c:v>
                </c:pt>
                <c:pt idx="1">
                  <c:v>20.8</c:v>
                </c:pt>
                <c:pt idx="2">
                  <c:v>26.8</c:v>
                </c:pt>
                <c:pt idx="4">
                  <c:v>2.2999999999999998</c:v>
                </c:pt>
                <c:pt idx="5">
                  <c:v>6.2</c:v>
                </c:pt>
                <c:pt idx="6">
                  <c:v>10.7</c:v>
                </c:pt>
                <c:pt idx="8">
                  <c:v>14.3</c:v>
                </c:pt>
                <c:pt idx="9">
                  <c:v>13</c:v>
                </c:pt>
                <c:pt idx="10">
                  <c:v>14.2</c:v>
                </c:pt>
                <c:pt idx="12">
                  <c:v>36</c:v>
                </c:pt>
                <c:pt idx="13">
                  <c:v>31.7</c:v>
                </c:pt>
                <c:pt idx="14">
                  <c:v>35.300000000000004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По-скоро не подхожда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strRef>
              <c:f>Sheet1!$B$1:$P$1</c:f>
              <c:strCache>
                <c:ptCount val="15"/>
                <c:pt idx="0">
                  <c:v>Българи</c:v>
                </c:pt>
                <c:pt idx="1">
                  <c:v>Чужденци, посетили в Б-я последните 2 г.</c:v>
                </c:pt>
                <c:pt idx="2">
                  <c:v>Чужденци, посетили конкурентна дестинация последните 2 г.</c:v>
                </c:pt>
                <c:pt idx="3">
                  <c:v>Column1</c:v>
                </c:pt>
                <c:pt idx="4">
                  <c:v>Българи2</c:v>
                </c:pt>
                <c:pt idx="5">
                  <c:v>Чужденци, посетили в Б-я последните 2 г.3</c:v>
                </c:pt>
                <c:pt idx="6">
                  <c:v>Чужденци, посетили конкурентна дестинация последните 2 г.4</c:v>
                </c:pt>
                <c:pt idx="7">
                  <c:v>Column2</c:v>
                </c:pt>
                <c:pt idx="8">
                  <c:v>Българи3</c:v>
                </c:pt>
                <c:pt idx="9">
                  <c:v>Чужденци, посетили в Б-я последните 2 г.4</c:v>
                </c:pt>
                <c:pt idx="10">
                  <c:v>Чужденци, посетили конкурентна дестинация последните 2 г.5</c:v>
                </c:pt>
                <c:pt idx="11">
                  <c:v>Column3</c:v>
                </c:pt>
                <c:pt idx="12">
                  <c:v>Българи4</c:v>
                </c:pt>
                <c:pt idx="13">
                  <c:v>Чужденци, посетили в Б-я последните 2 г.5</c:v>
                </c:pt>
                <c:pt idx="14">
                  <c:v>Чужденци, посетили конкурентна дестинация последните 2 г.6</c:v>
                </c:pt>
              </c:strCache>
            </c:strRef>
          </c:cat>
          <c:val>
            <c:numRef>
              <c:f>Sheet1!$B$3:$P$3</c:f>
              <c:numCache>
                <c:formatCode>0.0</c:formatCode>
                <c:ptCount val="15"/>
                <c:pt idx="0">
                  <c:v>20.7</c:v>
                </c:pt>
                <c:pt idx="1">
                  <c:v>23.7</c:v>
                </c:pt>
                <c:pt idx="2">
                  <c:v>25</c:v>
                </c:pt>
                <c:pt idx="4">
                  <c:v>6.2</c:v>
                </c:pt>
                <c:pt idx="5">
                  <c:v>10.3</c:v>
                </c:pt>
                <c:pt idx="6">
                  <c:v>13</c:v>
                </c:pt>
                <c:pt idx="8">
                  <c:v>23.5</c:v>
                </c:pt>
                <c:pt idx="9">
                  <c:v>16.7</c:v>
                </c:pt>
                <c:pt idx="10">
                  <c:v>23</c:v>
                </c:pt>
                <c:pt idx="12">
                  <c:v>31.3</c:v>
                </c:pt>
                <c:pt idx="13">
                  <c:v>31.5</c:v>
                </c:pt>
                <c:pt idx="14">
                  <c:v>30.5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По-скоро подхожда 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cat>
            <c:strRef>
              <c:f>Sheet1!$B$1:$P$1</c:f>
              <c:strCache>
                <c:ptCount val="15"/>
                <c:pt idx="0">
                  <c:v>Българи</c:v>
                </c:pt>
                <c:pt idx="1">
                  <c:v>Чужденци, посетили в Б-я последните 2 г.</c:v>
                </c:pt>
                <c:pt idx="2">
                  <c:v>Чужденци, посетили конкурентна дестинация последните 2 г.</c:v>
                </c:pt>
                <c:pt idx="3">
                  <c:v>Column1</c:v>
                </c:pt>
                <c:pt idx="4">
                  <c:v>Българи2</c:v>
                </c:pt>
                <c:pt idx="5">
                  <c:v>Чужденци, посетили в Б-я последните 2 г.3</c:v>
                </c:pt>
                <c:pt idx="6">
                  <c:v>Чужденци, посетили конкурентна дестинация последните 2 г.4</c:v>
                </c:pt>
                <c:pt idx="7">
                  <c:v>Column2</c:v>
                </c:pt>
                <c:pt idx="8">
                  <c:v>Българи3</c:v>
                </c:pt>
                <c:pt idx="9">
                  <c:v>Чужденци, посетили в Б-я последните 2 г.4</c:v>
                </c:pt>
                <c:pt idx="10">
                  <c:v>Чужденци, посетили конкурентна дестинация последните 2 г.5</c:v>
                </c:pt>
                <c:pt idx="11">
                  <c:v>Column3</c:v>
                </c:pt>
                <c:pt idx="12">
                  <c:v>Българи4</c:v>
                </c:pt>
                <c:pt idx="13">
                  <c:v>Чужденци, посетили в Б-я последните 2 г.5</c:v>
                </c:pt>
                <c:pt idx="14">
                  <c:v>Чужденци, посетили конкурентна дестинация последните 2 г.6</c:v>
                </c:pt>
              </c:strCache>
            </c:strRef>
          </c:cat>
          <c:val>
            <c:numRef>
              <c:f>Sheet1!$B$4:$P$4</c:f>
              <c:numCache>
                <c:formatCode>0.0</c:formatCode>
                <c:ptCount val="15"/>
                <c:pt idx="0">
                  <c:v>44.8</c:v>
                </c:pt>
                <c:pt idx="1">
                  <c:v>29.2</c:v>
                </c:pt>
                <c:pt idx="2">
                  <c:v>29.8</c:v>
                </c:pt>
                <c:pt idx="4">
                  <c:v>28.9</c:v>
                </c:pt>
                <c:pt idx="5">
                  <c:v>32.5</c:v>
                </c:pt>
                <c:pt idx="6">
                  <c:v>36.5</c:v>
                </c:pt>
                <c:pt idx="8">
                  <c:v>38.6</c:v>
                </c:pt>
                <c:pt idx="9">
                  <c:v>37.5</c:v>
                </c:pt>
                <c:pt idx="10">
                  <c:v>38.300000000000004</c:v>
                </c:pt>
                <c:pt idx="12">
                  <c:v>22.3</c:v>
                </c:pt>
                <c:pt idx="13">
                  <c:v>23.7</c:v>
                </c:pt>
                <c:pt idx="14">
                  <c:v>24.3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Напълно подхожда</c:v>
                </c:pt>
              </c:strCache>
            </c:strRef>
          </c:tx>
          <c:spPr>
            <a:solidFill>
              <a:srgbClr val="0039AC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Sheet1!$B$1:$P$1</c:f>
              <c:strCache>
                <c:ptCount val="15"/>
                <c:pt idx="0">
                  <c:v>Българи</c:v>
                </c:pt>
                <c:pt idx="1">
                  <c:v>Чужденци, посетили в Б-я последните 2 г.</c:v>
                </c:pt>
                <c:pt idx="2">
                  <c:v>Чужденци, посетили конкурентна дестинация последните 2 г.</c:v>
                </c:pt>
                <c:pt idx="3">
                  <c:v>Column1</c:v>
                </c:pt>
                <c:pt idx="4">
                  <c:v>Българи2</c:v>
                </c:pt>
                <c:pt idx="5">
                  <c:v>Чужденци, посетили в Б-я последните 2 г.3</c:v>
                </c:pt>
                <c:pt idx="6">
                  <c:v>Чужденци, посетили конкурентна дестинация последните 2 г.4</c:v>
                </c:pt>
                <c:pt idx="7">
                  <c:v>Column2</c:v>
                </c:pt>
                <c:pt idx="8">
                  <c:v>Българи3</c:v>
                </c:pt>
                <c:pt idx="9">
                  <c:v>Чужденци, посетили в Б-я последните 2 г.4</c:v>
                </c:pt>
                <c:pt idx="10">
                  <c:v>Чужденци, посетили конкурентна дестинация последните 2 г.5</c:v>
                </c:pt>
                <c:pt idx="11">
                  <c:v>Column3</c:v>
                </c:pt>
                <c:pt idx="12">
                  <c:v>Българи4</c:v>
                </c:pt>
                <c:pt idx="13">
                  <c:v>Чужденци, посетили в Б-я последните 2 г.5</c:v>
                </c:pt>
                <c:pt idx="14">
                  <c:v>Чужденци, посетили конкурентна дестинация последните 2 г.6</c:v>
                </c:pt>
              </c:strCache>
            </c:strRef>
          </c:cat>
          <c:val>
            <c:numRef>
              <c:f>Sheet1!$B$5:$P$5</c:f>
              <c:numCache>
                <c:formatCode>0.0</c:formatCode>
                <c:ptCount val="15"/>
                <c:pt idx="0">
                  <c:v>22.6</c:v>
                </c:pt>
                <c:pt idx="1">
                  <c:v>26.3</c:v>
                </c:pt>
                <c:pt idx="2">
                  <c:v>18.3</c:v>
                </c:pt>
                <c:pt idx="4">
                  <c:v>62.7</c:v>
                </c:pt>
                <c:pt idx="5">
                  <c:v>51</c:v>
                </c:pt>
                <c:pt idx="6">
                  <c:v>39.800000000000004</c:v>
                </c:pt>
                <c:pt idx="8">
                  <c:v>23.6</c:v>
                </c:pt>
                <c:pt idx="9">
                  <c:v>32.800000000000004</c:v>
                </c:pt>
                <c:pt idx="10">
                  <c:v>24.5</c:v>
                </c:pt>
                <c:pt idx="12">
                  <c:v>10.5</c:v>
                </c:pt>
                <c:pt idx="13">
                  <c:v>13.2</c:v>
                </c:pt>
                <c:pt idx="14">
                  <c:v>9.8000000000000007</c:v>
                </c:pt>
              </c:numCache>
            </c:numRef>
          </c:val>
        </c:ser>
        <c:dLbls>
          <c:showVal val="1"/>
        </c:dLbls>
        <c:overlap val="100"/>
        <c:axId val="105404288"/>
        <c:axId val="105405824"/>
      </c:barChart>
      <c:catAx>
        <c:axId val="105404288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05405824"/>
        <c:crosses val="autoZero"/>
        <c:auto val="1"/>
        <c:lblAlgn val="ctr"/>
        <c:lblOffset val="100"/>
      </c:catAx>
      <c:valAx>
        <c:axId val="105405824"/>
        <c:scaling>
          <c:orientation val="minMax"/>
        </c:scaling>
        <c:axPos val="l"/>
        <c:majorGridlines/>
        <c:numFmt formatCode="0%" sourceLinked="1"/>
        <c:tickLblPos val="nextTo"/>
        <c:crossAx val="105404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1127875229513706E-2"/>
          <c:y val="8.9977116141732288E-2"/>
          <c:w val="0.98160359944828168"/>
          <c:h val="7.3170521653543319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Доколко всяко от тези лога подхожда на България като туристическа дестинация? (%)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5.2455177316517394E-2"/>
          <c:y val="0.18229740962623056"/>
          <c:w val="0.93282241258116083"/>
          <c:h val="0.47355785187720972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Изобщо не ми харесва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Sheet1!$B$1:$L$1</c:f>
              <c:strCache>
                <c:ptCount val="11"/>
                <c:pt idx="0">
                  <c:v>Български туроператори</c:v>
                </c:pt>
                <c:pt idx="1">
                  <c:v>Чуждестранни туроператори</c:v>
                </c:pt>
                <c:pt idx="2">
                  <c:v>Column1</c:v>
                </c:pt>
                <c:pt idx="3">
                  <c:v>Български туроператори2</c:v>
                </c:pt>
                <c:pt idx="4">
                  <c:v>Чуждестранни туроператори3</c:v>
                </c:pt>
                <c:pt idx="5">
                  <c:v>Column2</c:v>
                </c:pt>
                <c:pt idx="6">
                  <c:v>Български туроператори22</c:v>
                </c:pt>
                <c:pt idx="7">
                  <c:v>Чуждестранни туроператори33</c:v>
                </c:pt>
                <c:pt idx="8">
                  <c:v>Column3</c:v>
                </c:pt>
                <c:pt idx="9">
                  <c:v>Български туроператори222</c:v>
                </c:pt>
                <c:pt idx="10">
                  <c:v>Чуждестранни туроператори333</c:v>
                </c:pt>
              </c:strCache>
            </c:strRef>
          </c:cat>
          <c:val>
            <c:numRef>
              <c:f>Sheet1!$B$2:$L$2</c:f>
              <c:numCache>
                <c:formatCode>0.0</c:formatCode>
                <c:ptCount val="11"/>
                <c:pt idx="0" formatCode="####.0">
                  <c:v>40.909090909090907</c:v>
                </c:pt>
                <c:pt idx="1">
                  <c:v>25</c:v>
                </c:pt>
                <c:pt idx="3" formatCode="####.0">
                  <c:v>20.90909090909091</c:v>
                </c:pt>
                <c:pt idx="4">
                  <c:v>6</c:v>
                </c:pt>
                <c:pt idx="6" formatCode="####.0">
                  <c:v>32.727272727272741</c:v>
                </c:pt>
                <c:pt idx="7">
                  <c:v>15</c:v>
                </c:pt>
                <c:pt idx="9" formatCode="####.0">
                  <c:v>71.818181818181756</c:v>
                </c:pt>
                <c:pt idx="10">
                  <c:v>34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По-скоро не ми харесва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strRef>
              <c:f>Sheet1!$B$1:$L$1</c:f>
              <c:strCache>
                <c:ptCount val="11"/>
                <c:pt idx="0">
                  <c:v>Български туроператори</c:v>
                </c:pt>
                <c:pt idx="1">
                  <c:v>Чуждестранни туроператори</c:v>
                </c:pt>
                <c:pt idx="2">
                  <c:v>Column1</c:v>
                </c:pt>
                <c:pt idx="3">
                  <c:v>Български туроператори2</c:v>
                </c:pt>
                <c:pt idx="4">
                  <c:v>Чуждестранни туроператори3</c:v>
                </c:pt>
                <c:pt idx="5">
                  <c:v>Column2</c:v>
                </c:pt>
                <c:pt idx="6">
                  <c:v>Български туроператори22</c:v>
                </c:pt>
                <c:pt idx="7">
                  <c:v>Чуждестранни туроператори33</c:v>
                </c:pt>
                <c:pt idx="8">
                  <c:v>Column3</c:v>
                </c:pt>
                <c:pt idx="9">
                  <c:v>Български туроператори222</c:v>
                </c:pt>
                <c:pt idx="10">
                  <c:v>Чуждестранни туроператори333</c:v>
                </c:pt>
              </c:strCache>
            </c:strRef>
          </c:cat>
          <c:val>
            <c:numRef>
              <c:f>Sheet1!$B$3:$L$3</c:f>
              <c:numCache>
                <c:formatCode>0.0</c:formatCode>
                <c:ptCount val="11"/>
                <c:pt idx="0" formatCode="####.0">
                  <c:v>29.090909090909086</c:v>
                </c:pt>
                <c:pt idx="1">
                  <c:v>27.5</c:v>
                </c:pt>
                <c:pt idx="3" formatCode="####.0">
                  <c:v>17.272727272727252</c:v>
                </c:pt>
                <c:pt idx="4">
                  <c:v>15.5</c:v>
                </c:pt>
                <c:pt idx="6" formatCode="####.0">
                  <c:v>25.454545454545453</c:v>
                </c:pt>
                <c:pt idx="7">
                  <c:v>20</c:v>
                </c:pt>
                <c:pt idx="9" formatCode="####.0">
                  <c:v>23.63636363636363</c:v>
                </c:pt>
                <c:pt idx="10">
                  <c:v>35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По-скоро ми харесва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cat>
            <c:strRef>
              <c:f>Sheet1!$B$1:$L$1</c:f>
              <c:strCache>
                <c:ptCount val="11"/>
                <c:pt idx="0">
                  <c:v>Български туроператори</c:v>
                </c:pt>
                <c:pt idx="1">
                  <c:v>Чуждестранни туроператори</c:v>
                </c:pt>
                <c:pt idx="2">
                  <c:v>Column1</c:v>
                </c:pt>
                <c:pt idx="3">
                  <c:v>Български туроператори2</c:v>
                </c:pt>
                <c:pt idx="4">
                  <c:v>Чуждестранни туроператори3</c:v>
                </c:pt>
                <c:pt idx="5">
                  <c:v>Column2</c:v>
                </c:pt>
                <c:pt idx="6">
                  <c:v>Български туроператори22</c:v>
                </c:pt>
                <c:pt idx="7">
                  <c:v>Чуждестранни туроператори33</c:v>
                </c:pt>
                <c:pt idx="8">
                  <c:v>Column3</c:v>
                </c:pt>
                <c:pt idx="9">
                  <c:v>Български туроператори222</c:v>
                </c:pt>
                <c:pt idx="10">
                  <c:v>Чуждестранни туроператори333</c:v>
                </c:pt>
              </c:strCache>
            </c:strRef>
          </c:cat>
          <c:val>
            <c:numRef>
              <c:f>Sheet1!$B$4:$L$4</c:f>
              <c:numCache>
                <c:formatCode>0.0</c:formatCode>
                <c:ptCount val="11"/>
                <c:pt idx="0" formatCode="####.0">
                  <c:v>26.363636363636356</c:v>
                </c:pt>
                <c:pt idx="1">
                  <c:v>27</c:v>
                </c:pt>
                <c:pt idx="3" formatCode="####.0">
                  <c:v>42.727272727272741</c:v>
                </c:pt>
                <c:pt idx="4">
                  <c:v>37.5</c:v>
                </c:pt>
                <c:pt idx="6" formatCode="####.0">
                  <c:v>33.636363636363626</c:v>
                </c:pt>
                <c:pt idx="7">
                  <c:v>38.5</c:v>
                </c:pt>
                <c:pt idx="9" formatCode="####.0">
                  <c:v>2.727272727272728</c:v>
                </c:pt>
                <c:pt idx="10">
                  <c:v>22.5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Много ми харесва</c:v>
                </c:pt>
              </c:strCache>
            </c:strRef>
          </c:tx>
          <c:spPr>
            <a:solidFill>
              <a:srgbClr val="004FB8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Sheet1!$B$1:$L$1</c:f>
              <c:strCache>
                <c:ptCount val="11"/>
                <c:pt idx="0">
                  <c:v>Български туроператори</c:v>
                </c:pt>
                <c:pt idx="1">
                  <c:v>Чуждестранни туроператори</c:v>
                </c:pt>
                <c:pt idx="2">
                  <c:v>Column1</c:v>
                </c:pt>
                <c:pt idx="3">
                  <c:v>Български туроператори2</c:v>
                </c:pt>
                <c:pt idx="4">
                  <c:v>Чуждестранни туроператори3</c:v>
                </c:pt>
                <c:pt idx="5">
                  <c:v>Column2</c:v>
                </c:pt>
                <c:pt idx="6">
                  <c:v>Български туроператори22</c:v>
                </c:pt>
                <c:pt idx="7">
                  <c:v>Чуждестранни туроператори33</c:v>
                </c:pt>
                <c:pt idx="8">
                  <c:v>Column3</c:v>
                </c:pt>
                <c:pt idx="9">
                  <c:v>Български туроператори222</c:v>
                </c:pt>
                <c:pt idx="10">
                  <c:v>Чуждестранни туроператори333</c:v>
                </c:pt>
              </c:strCache>
            </c:strRef>
          </c:cat>
          <c:val>
            <c:numRef>
              <c:f>Sheet1!$B$5:$L$5</c:f>
              <c:numCache>
                <c:formatCode>0.0</c:formatCode>
                <c:ptCount val="11"/>
                <c:pt idx="0" formatCode="####.0">
                  <c:v>3.6363636363636354</c:v>
                </c:pt>
                <c:pt idx="1">
                  <c:v>20.5</c:v>
                </c:pt>
                <c:pt idx="3" formatCode="####.0">
                  <c:v>19.090909090909086</c:v>
                </c:pt>
                <c:pt idx="4">
                  <c:v>41</c:v>
                </c:pt>
                <c:pt idx="6" formatCode="####.0">
                  <c:v>8.1818181818181746</c:v>
                </c:pt>
                <c:pt idx="7">
                  <c:v>26.5</c:v>
                </c:pt>
                <c:pt idx="9" formatCode="####.0">
                  <c:v>1.8181818181818181</c:v>
                </c:pt>
                <c:pt idx="10">
                  <c:v>8.5</c:v>
                </c:pt>
              </c:numCache>
            </c:numRef>
          </c:val>
        </c:ser>
        <c:dLbls>
          <c:showVal val="1"/>
        </c:dLbls>
        <c:overlap val="100"/>
        <c:axId val="105711104"/>
        <c:axId val="105712640"/>
      </c:barChart>
      <c:catAx>
        <c:axId val="105711104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05712640"/>
        <c:crosses val="autoZero"/>
        <c:auto val="1"/>
        <c:lblAlgn val="ctr"/>
        <c:lblOffset val="100"/>
      </c:catAx>
      <c:valAx>
        <c:axId val="105712640"/>
        <c:scaling>
          <c:orientation val="minMax"/>
        </c:scaling>
        <c:axPos val="l"/>
        <c:majorGridlines/>
        <c:numFmt formatCode="0%" sourceLinked="1"/>
        <c:tickLblPos val="nextTo"/>
        <c:crossAx val="105711104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1.6749523266540504E-2"/>
          <c:y val="9.2854445222035217E-2"/>
          <c:w val="0.98160359944828168"/>
          <c:h val="7.3170521653543388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ru-RU" sz="1200" b="1" i="0" u="none" strike="noStrike" baseline="0" dirty="0" smtClean="0">
                <a:effectLst/>
              </a:rPr>
              <a:t>Какъв ОБРАЗ (символ, картина) остана в съзнанието ви накрая на това изследване?</a:t>
            </a:r>
            <a:r>
              <a:rPr lang="bg-BG" dirty="0" smtClean="0"/>
              <a:t>(в %)</a:t>
            </a:r>
            <a:endParaRPr lang="bg-BG" dirty="0"/>
          </a:p>
        </c:rich>
      </c:tx>
      <c:layout>
        <c:manualLayout>
          <c:xMode val="edge"/>
          <c:yMode val="edge"/>
          <c:x val="0.15650595312005489"/>
          <c:y val="4.0194308359340084E-2"/>
        </c:manualLayout>
      </c:layout>
    </c:title>
    <c:plotArea>
      <c:layout>
        <c:manualLayout>
          <c:layoutTarget val="inner"/>
          <c:xMode val="edge"/>
          <c:yMode val="edge"/>
          <c:x val="0.3027116968329383"/>
          <c:y val="0.14734157376436266"/>
          <c:w val="0.59412714647018683"/>
          <c:h val="0.75623744982832497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Sheet1!$A$2:$A$19</c:f>
              <c:strCache>
                <c:ptCount val="18"/>
                <c:pt idx="0">
                  <c:v>Не е посочил</c:v>
                </c:pt>
                <c:pt idx="1">
                  <c:v>Друго</c:v>
                </c:pt>
                <c:pt idx="2">
                  <c:v>Послание</c:v>
                </c:pt>
                <c:pt idx="3">
                  <c:v>Снежинка</c:v>
                </c:pt>
                <c:pt idx="4">
                  <c:v>Звезда, триъгълник</c:v>
                </c:pt>
                <c:pt idx="5">
                  <c:v>Природа</c:v>
                </c:pt>
                <c:pt idx="6">
                  <c:v>Отдих, почивка, ваканция</c:v>
                </c:pt>
                <c:pt idx="7">
                  <c:v>Шевици</c:v>
                </c:pt>
                <c:pt idx="8">
                  <c:v>Планина</c:v>
                </c:pt>
                <c:pt idx="9">
                  <c:v>Красота</c:v>
                </c:pt>
                <c:pt idx="10">
                  <c:v>Нищо не запомних</c:v>
                </c:pt>
                <c:pt idx="11">
                  <c:v>Разнообразие</c:v>
                </c:pt>
                <c:pt idx="12">
                  <c:v>Лого</c:v>
                </c:pt>
                <c:pt idx="13">
                  <c:v>Цвете</c:v>
                </c:pt>
                <c:pt idx="14">
                  <c:v>Роза</c:v>
                </c:pt>
                <c:pt idx="15">
                  <c:v>Слънце</c:v>
                </c:pt>
                <c:pt idx="16">
                  <c:v>Море, пясък</c:v>
                </c:pt>
                <c:pt idx="17">
                  <c:v>България</c:v>
                </c:pt>
              </c:strCache>
            </c:strRef>
          </c:cat>
          <c:val>
            <c:numRef>
              <c:f>Sheet1!$B$2:$B$19</c:f>
              <c:numCache>
                <c:formatCode>###0.0</c:formatCode>
                <c:ptCount val="18"/>
                <c:pt idx="0">
                  <c:v>5.5</c:v>
                </c:pt>
                <c:pt idx="1">
                  <c:v>23.5</c:v>
                </c:pt>
                <c:pt idx="2">
                  <c:v>1.1666666666666667</c:v>
                </c:pt>
                <c:pt idx="3">
                  <c:v>3</c:v>
                </c:pt>
                <c:pt idx="4">
                  <c:v>3.8</c:v>
                </c:pt>
                <c:pt idx="5">
                  <c:v>2.166666666666667</c:v>
                </c:pt>
                <c:pt idx="6">
                  <c:v>4</c:v>
                </c:pt>
                <c:pt idx="7">
                  <c:v>4</c:v>
                </c:pt>
                <c:pt idx="8">
                  <c:v>5.166666666666667</c:v>
                </c:pt>
                <c:pt idx="9">
                  <c:v>4.3333333333333366</c:v>
                </c:pt>
                <c:pt idx="10">
                  <c:v>8</c:v>
                </c:pt>
                <c:pt idx="11">
                  <c:v>11</c:v>
                </c:pt>
                <c:pt idx="12">
                  <c:v>11.166666666666671</c:v>
                </c:pt>
                <c:pt idx="13">
                  <c:v>10.666666666666673</c:v>
                </c:pt>
                <c:pt idx="14">
                  <c:v>6.666666666666667</c:v>
                </c:pt>
                <c:pt idx="15">
                  <c:v>12.833333333333332</c:v>
                </c:pt>
                <c:pt idx="16">
                  <c:v>13.333333333333334</c:v>
                </c:pt>
                <c:pt idx="17">
                  <c:v>15.833333333333332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Sheet1!$A$2:$A$19</c:f>
              <c:strCache>
                <c:ptCount val="18"/>
                <c:pt idx="0">
                  <c:v>Не е посочил</c:v>
                </c:pt>
                <c:pt idx="1">
                  <c:v>Друго</c:v>
                </c:pt>
                <c:pt idx="2">
                  <c:v>Послание</c:v>
                </c:pt>
                <c:pt idx="3">
                  <c:v>Снежинка</c:v>
                </c:pt>
                <c:pt idx="4">
                  <c:v>Звезда, триъгълник</c:v>
                </c:pt>
                <c:pt idx="5">
                  <c:v>Природа</c:v>
                </c:pt>
                <c:pt idx="6">
                  <c:v>Отдих, почивка, ваканция</c:v>
                </c:pt>
                <c:pt idx="7">
                  <c:v>Шевици</c:v>
                </c:pt>
                <c:pt idx="8">
                  <c:v>Планина</c:v>
                </c:pt>
                <c:pt idx="9">
                  <c:v>Красота</c:v>
                </c:pt>
                <c:pt idx="10">
                  <c:v>Нищо не запомних</c:v>
                </c:pt>
                <c:pt idx="11">
                  <c:v>Разнообразие</c:v>
                </c:pt>
                <c:pt idx="12">
                  <c:v>Лого</c:v>
                </c:pt>
                <c:pt idx="13">
                  <c:v>Цвете</c:v>
                </c:pt>
                <c:pt idx="14">
                  <c:v>Роза</c:v>
                </c:pt>
                <c:pt idx="15">
                  <c:v>Слънце</c:v>
                </c:pt>
                <c:pt idx="16">
                  <c:v>Море, пясък</c:v>
                </c:pt>
                <c:pt idx="17">
                  <c:v>България</c:v>
                </c:pt>
              </c:strCache>
            </c:strRef>
          </c:cat>
          <c:val>
            <c:numRef>
              <c:f>Sheet1!$C$2:$C$19</c:f>
              <c:numCache>
                <c:formatCode>###0.0</c:formatCode>
                <c:ptCount val="18"/>
                <c:pt idx="0" formatCode="0.0">
                  <c:v>3.8</c:v>
                </c:pt>
                <c:pt idx="1">
                  <c:v>23.2</c:v>
                </c:pt>
                <c:pt idx="2">
                  <c:v>2.166666666666667</c:v>
                </c:pt>
                <c:pt idx="3">
                  <c:v>2</c:v>
                </c:pt>
                <c:pt idx="4">
                  <c:v>3.2</c:v>
                </c:pt>
                <c:pt idx="5">
                  <c:v>1</c:v>
                </c:pt>
                <c:pt idx="6">
                  <c:v>3.6666666666666665</c:v>
                </c:pt>
                <c:pt idx="7">
                  <c:v>4.3333333333333366</c:v>
                </c:pt>
                <c:pt idx="8">
                  <c:v>3.5000000000000004</c:v>
                </c:pt>
                <c:pt idx="9">
                  <c:v>4.1666666666666661</c:v>
                </c:pt>
                <c:pt idx="10">
                  <c:v>8.6666666666666732</c:v>
                </c:pt>
                <c:pt idx="11">
                  <c:v>9.6666666666666714</c:v>
                </c:pt>
                <c:pt idx="12">
                  <c:v>8.8333333333333357</c:v>
                </c:pt>
                <c:pt idx="13">
                  <c:v>12.333333333333334</c:v>
                </c:pt>
                <c:pt idx="14">
                  <c:v>5.8333333333333348</c:v>
                </c:pt>
                <c:pt idx="15">
                  <c:v>12.166666666666673</c:v>
                </c:pt>
                <c:pt idx="16">
                  <c:v>10.666666666666673</c:v>
                </c:pt>
                <c:pt idx="17">
                  <c:v>14.666666666666671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C47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Sheet1!$A$2:$A$19</c:f>
              <c:strCache>
                <c:ptCount val="18"/>
                <c:pt idx="0">
                  <c:v>Не е посочил</c:v>
                </c:pt>
                <c:pt idx="1">
                  <c:v>Друго</c:v>
                </c:pt>
                <c:pt idx="2">
                  <c:v>Послание</c:v>
                </c:pt>
                <c:pt idx="3">
                  <c:v>Снежинка</c:v>
                </c:pt>
                <c:pt idx="4">
                  <c:v>Звезда, триъгълник</c:v>
                </c:pt>
                <c:pt idx="5">
                  <c:v>Природа</c:v>
                </c:pt>
                <c:pt idx="6">
                  <c:v>Отдих, почивка, ваканция</c:v>
                </c:pt>
                <c:pt idx="7">
                  <c:v>Шевици</c:v>
                </c:pt>
                <c:pt idx="8">
                  <c:v>Планина</c:v>
                </c:pt>
                <c:pt idx="9">
                  <c:v>Красота</c:v>
                </c:pt>
                <c:pt idx="10">
                  <c:v>Нищо не запомних</c:v>
                </c:pt>
                <c:pt idx="11">
                  <c:v>Разнообразие</c:v>
                </c:pt>
                <c:pt idx="12">
                  <c:v>Лого</c:v>
                </c:pt>
                <c:pt idx="13">
                  <c:v>Цвете</c:v>
                </c:pt>
                <c:pt idx="14">
                  <c:v>Роза</c:v>
                </c:pt>
                <c:pt idx="15">
                  <c:v>Слънце</c:v>
                </c:pt>
                <c:pt idx="16">
                  <c:v>Море, пясък</c:v>
                </c:pt>
                <c:pt idx="17">
                  <c:v>България</c:v>
                </c:pt>
              </c:strCache>
            </c:strRef>
          </c:cat>
          <c:val>
            <c:numRef>
              <c:f>Sheet1!$D$2:$D$19</c:f>
              <c:numCache>
                <c:formatCode>0.0</c:formatCode>
                <c:ptCount val="18"/>
                <c:pt idx="0">
                  <c:v>0</c:v>
                </c:pt>
                <c:pt idx="1">
                  <c:v>17.899999999999999</c:v>
                </c:pt>
                <c:pt idx="2">
                  <c:v>1.8050541516245486</c:v>
                </c:pt>
                <c:pt idx="3">
                  <c:v>0.27075812274368233</c:v>
                </c:pt>
                <c:pt idx="4">
                  <c:v>0.27075812274368233</c:v>
                </c:pt>
                <c:pt idx="5">
                  <c:v>5.9566787003610129</c:v>
                </c:pt>
                <c:pt idx="6">
                  <c:v>3.9711191335740064</c:v>
                </c:pt>
                <c:pt idx="7">
                  <c:v>4.2418772563176885</c:v>
                </c:pt>
                <c:pt idx="8">
                  <c:v>6.4079422382671476</c:v>
                </c:pt>
                <c:pt idx="9">
                  <c:v>8.2129963898916962</c:v>
                </c:pt>
                <c:pt idx="10">
                  <c:v>4.1516245487364607</c:v>
                </c:pt>
                <c:pt idx="11">
                  <c:v>2.3465703971119143</c:v>
                </c:pt>
                <c:pt idx="12">
                  <c:v>4.9638989169675085</c:v>
                </c:pt>
                <c:pt idx="13">
                  <c:v>6.1371841155234659</c:v>
                </c:pt>
                <c:pt idx="14">
                  <c:v>20.216606498194942</c:v>
                </c:pt>
                <c:pt idx="15">
                  <c:v>15.3</c:v>
                </c:pt>
                <c:pt idx="16">
                  <c:v>16.60649819494585</c:v>
                </c:pt>
                <c:pt idx="17">
                  <c:v>14.801444043321304</c:v>
                </c:pt>
              </c:numCache>
            </c:numRef>
          </c:val>
        </c:ser>
        <c:dLbls>
          <c:showVal val="1"/>
        </c:dLbls>
        <c:axId val="105858560"/>
        <c:axId val="105860096"/>
      </c:barChart>
      <c:catAx>
        <c:axId val="10585856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05860096"/>
        <c:crosses val="autoZero"/>
        <c:auto val="1"/>
        <c:lblAlgn val="ctr"/>
        <c:lblOffset val="100"/>
      </c:catAx>
      <c:valAx>
        <c:axId val="105860096"/>
        <c:scaling>
          <c:orientation val="minMax"/>
          <c:max val="100"/>
        </c:scaling>
        <c:axPos val="b"/>
        <c:majorGridlines/>
        <c:numFmt formatCode="###0.0" sourceLinked="1"/>
        <c:tickLblPos val="nextTo"/>
        <c:crossAx val="105858560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55402749367717352"/>
          <c:y val="0.61811419276852719"/>
          <c:w val="0.33653858721579977"/>
          <c:h val="0.24249890863485571"/>
        </c:manualLayout>
      </c:layout>
      <c:overlay val="1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ru-RU" sz="1200" b="1" i="0" u="none" strike="noStrike" baseline="0" dirty="0" smtClean="0">
                <a:effectLst/>
              </a:rPr>
              <a:t>Какви асоциации предизвиква във Вас този вариант за лого на България като туристическа дестинация? (в %)</a:t>
            </a:r>
          </a:p>
        </c:rich>
      </c:tx>
      <c:layout>
        <c:manualLayout>
          <c:xMode val="edge"/>
          <c:yMode val="edge"/>
          <c:x val="0.14252979827638199"/>
          <c:y val="2.1436964458314719E-2"/>
        </c:manualLayout>
      </c:layout>
    </c:title>
    <c:plotArea>
      <c:layout>
        <c:manualLayout>
          <c:layoutTarget val="inner"/>
          <c:xMode val="edge"/>
          <c:yMode val="edge"/>
          <c:x val="0.44202861680168132"/>
          <c:y val="0.10282475961582503"/>
          <c:w val="0.52298659159253069"/>
          <c:h val="0.8168320731820772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Sheet1!$A$2:$A$21</c:f>
              <c:strCache>
                <c:ptCount val="20"/>
                <c:pt idx="0">
                  <c:v>Не е посочил</c:v>
                </c:pt>
                <c:pt idx="1">
                  <c:v>Друго</c:v>
                </c:pt>
                <c:pt idx="2">
                  <c:v>Приятна и гостоприемна страна</c:v>
                </c:pt>
                <c:pt idx="3">
                  <c:v>Планина</c:v>
                </c:pt>
                <c:pt idx="4">
                  <c:v>България</c:v>
                </c:pt>
                <c:pt idx="5">
                  <c:v>Ваканция</c:v>
                </c:pt>
                <c:pt idx="6">
                  <c:v>Радост</c:v>
                </c:pt>
                <c:pt idx="7">
                  <c:v>Красота</c:v>
                </c:pt>
                <c:pt idx="8">
                  <c:v>Релакс, спокойствие, отдих</c:v>
                </c:pt>
                <c:pt idx="9">
                  <c:v>Природа</c:v>
                </c:pt>
                <c:pt idx="10">
                  <c:v>Пътешествия, пътувания</c:v>
                </c:pt>
                <c:pt idx="11">
                  <c:v>Пазаруване</c:v>
                </c:pt>
                <c:pt idx="12">
                  <c:v>Цвете</c:v>
                </c:pt>
                <c:pt idx="13">
                  <c:v>Негативни асоциации -неприятно, не добре измислено</c:v>
                </c:pt>
                <c:pt idx="14">
                  <c:v>Забавление, приключения</c:v>
                </c:pt>
                <c:pt idx="15">
                  <c:v>Разноцветност, разнообразие, пъстрота</c:v>
                </c:pt>
                <c:pt idx="16">
                  <c:v>Неразбираемо, неясно</c:v>
                </c:pt>
                <c:pt idx="17">
                  <c:v>Позитивни асоциации -приятно,приятелско,хубаво</c:v>
                </c:pt>
                <c:pt idx="18">
                  <c:v>Слънце</c:v>
                </c:pt>
                <c:pt idx="19">
                  <c:v>Море, пясък, плажове</c:v>
                </c:pt>
              </c:strCache>
            </c:strRef>
          </c:cat>
          <c:val>
            <c:numRef>
              <c:f>Sheet1!$B$2:$B$21</c:f>
              <c:numCache>
                <c:formatCode>###0.0</c:formatCode>
                <c:ptCount val="20"/>
                <c:pt idx="0">
                  <c:v>3.833333333333333</c:v>
                </c:pt>
                <c:pt idx="1">
                  <c:v>23.5</c:v>
                </c:pt>
                <c:pt idx="2">
                  <c:v>2.166666666666667</c:v>
                </c:pt>
                <c:pt idx="3">
                  <c:v>1.6666666666666667</c:v>
                </c:pt>
                <c:pt idx="4">
                  <c:v>3</c:v>
                </c:pt>
                <c:pt idx="5">
                  <c:v>2</c:v>
                </c:pt>
                <c:pt idx="6">
                  <c:v>2.833333333333333</c:v>
                </c:pt>
                <c:pt idx="7">
                  <c:v>2.666666666666667</c:v>
                </c:pt>
                <c:pt idx="8">
                  <c:v>2.666666666666667</c:v>
                </c:pt>
                <c:pt idx="9">
                  <c:v>2.166666666666667</c:v>
                </c:pt>
                <c:pt idx="10">
                  <c:v>2.666666666666667</c:v>
                </c:pt>
                <c:pt idx="11">
                  <c:v>4.8333333333333339</c:v>
                </c:pt>
                <c:pt idx="12">
                  <c:v>2</c:v>
                </c:pt>
                <c:pt idx="13">
                  <c:v>6.5</c:v>
                </c:pt>
                <c:pt idx="14">
                  <c:v>7.0000000000000009</c:v>
                </c:pt>
                <c:pt idx="15">
                  <c:v>5.6666666666666661</c:v>
                </c:pt>
                <c:pt idx="16">
                  <c:v>8.5</c:v>
                </c:pt>
                <c:pt idx="17">
                  <c:v>17.333333333333329</c:v>
                </c:pt>
                <c:pt idx="18">
                  <c:v>13.833333333333334</c:v>
                </c:pt>
                <c:pt idx="19">
                  <c:v>13.166666666666668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Sheet1!$A$2:$A$21</c:f>
              <c:strCache>
                <c:ptCount val="20"/>
                <c:pt idx="0">
                  <c:v>Не е посочил</c:v>
                </c:pt>
                <c:pt idx="1">
                  <c:v>Друго</c:v>
                </c:pt>
                <c:pt idx="2">
                  <c:v>Приятна и гостоприемна страна</c:v>
                </c:pt>
                <c:pt idx="3">
                  <c:v>Планина</c:v>
                </c:pt>
                <c:pt idx="4">
                  <c:v>България</c:v>
                </c:pt>
                <c:pt idx="5">
                  <c:v>Ваканция</c:v>
                </c:pt>
                <c:pt idx="6">
                  <c:v>Радост</c:v>
                </c:pt>
                <c:pt idx="7">
                  <c:v>Красота</c:v>
                </c:pt>
                <c:pt idx="8">
                  <c:v>Релакс, спокойствие, отдих</c:v>
                </c:pt>
                <c:pt idx="9">
                  <c:v>Природа</c:v>
                </c:pt>
                <c:pt idx="10">
                  <c:v>Пътешествия, пътувания</c:v>
                </c:pt>
                <c:pt idx="11">
                  <c:v>Пазаруване</c:v>
                </c:pt>
                <c:pt idx="12">
                  <c:v>Цвете</c:v>
                </c:pt>
                <c:pt idx="13">
                  <c:v>Негативни асоциации -неприятно, не добре измислено</c:v>
                </c:pt>
                <c:pt idx="14">
                  <c:v>Забавление, приключения</c:v>
                </c:pt>
                <c:pt idx="15">
                  <c:v>Разноцветност, разнообразие, пъстрота</c:v>
                </c:pt>
                <c:pt idx="16">
                  <c:v>Неразбираемо, неясно</c:v>
                </c:pt>
                <c:pt idx="17">
                  <c:v>Позитивни асоциации -приятно,приятелско,хубаво</c:v>
                </c:pt>
                <c:pt idx="18">
                  <c:v>Слънце</c:v>
                </c:pt>
                <c:pt idx="19">
                  <c:v>Море, пясък, плажове</c:v>
                </c:pt>
              </c:strCache>
            </c:strRef>
          </c:cat>
          <c:val>
            <c:numRef>
              <c:f>Sheet1!$C$2:$C$21</c:f>
              <c:numCache>
                <c:formatCode>###0.0</c:formatCode>
                <c:ptCount val="20"/>
                <c:pt idx="0">
                  <c:v>4.8333333333333339</c:v>
                </c:pt>
                <c:pt idx="1">
                  <c:v>18.7</c:v>
                </c:pt>
                <c:pt idx="2">
                  <c:v>2.5</c:v>
                </c:pt>
                <c:pt idx="3">
                  <c:v>0.83333333333333348</c:v>
                </c:pt>
                <c:pt idx="4">
                  <c:v>1</c:v>
                </c:pt>
                <c:pt idx="5">
                  <c:v>3</c:v>
                </c:pt>
                <c:pt idx="6">
                  <c:v>4.1666666666666661</c:v>
                </c:pt>
                <c:pt idx="7">
                  <c:v>2.666666666666667</c:v>
                </c:pt>
                <c:pt idx="8">
                  <c:v>3.3333333333333335</c:v>
                </c:pt>
                <c:pt idx="9">
                  <c:v>2.5</c:v>
                </c:pt>
                <c:pt idx="10">
                  <c:v>2.5</c:v>
                </c:pt>
                <c:pt idx="11">
                  <c:v>3.3333333333333335</c:v>
                </c:pt>
                <c:pt idx="12">
                  <c:v>1</c:v>
                </c:pt>
                <c:pt idx="13">
                  <c:v>8.6666666666666714</c:v>
                </c:pt>
                <c:pt idx="14">
                  <c:v>6</c:v>
                </c:pt>
                <c:pt idx="15">
                  <c:v>5.3333333333333348</c:v>
                </c:pt>
                <c:pt idx="16">
                  <c:v>10</c:v>
                </c:pt>
                <c:pt idx="17">
                  <c:v>17.333333333333329</c:v>
                </c:pt>
                <c:pt idx="18">
                  <c:v>12.166666666666671</c:v>
                </c:pt>
                <c:pt idx="19">
                  <c:v>13.333333333333334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C47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Sheet1!$A$2:$A$21</c:f>
              <c:strCache>
                <c:ptCount val="20"/>
                <c:pt idx="0">
                  <c:v>Не е посочил</c:v>
                </c:pt>
                <c:pt idx="1">
                  <c:v>Друго</c:v>
                </c:pt>
                <c:pt idx="2">
                  <c:v>Приятна и гостоприемна страна</c:v>
                </c:pt>
                <c:pt idx="3">
                  <c:v>Планина</c:v>
                </c:pt>
                <c:pt idx="4">
                  <c:v>България</c:v>
                </c:pt>
                <c:pt idx="5">
                  <c:v>Ваканция</c:v>
                </c:pt>
                <c:pt idx="6">
                  <c:v>Радост</c:v>
                </c:pt>
                <c:pt idx="7">
                  <c:v>Красота</c:v>
                </c:pt>
                <c:pt idx="8">
                  <c:v>Релакс, спокойствие, отдих</c:v>
                </c:pt>
                <c:pt idx="9">
                  <c:v>Природа</c:v>
                </c:pt>
                <c:pt idx="10">
                  <c:v>Пътешествия, пътувания</c:v>
                </c:pt>
                <c:pt idx="11">
                  <c:v>Пазаруване</c:v>
                </c:pt>
                <c:pt idx="12">
                  <c:v>Цвете</c:v>
                </c:pt>
                <c:pt idx="13">
                  <c:v>Негативни асоциации -неприятно, не добре измислено</c:v>
                </c:pt>
                <c:pt idx="14">
                  <c:v>Забавление, приключения</c:v>
                </c:pt>
                <c:pt idx="15">
                  <c:v>Разноцветност, разнообразие, пъстрота</c:v>
                </c:pt>
                <c:pt idx="16">
                  <c:v>Неразбираемо, неясно</c:v>
                </c:pt>
                <c:pt idx="17">
                  <c:v>Позитивни асоциации -приятно,приятелско,хубаво</c:v>
                </c:pt>
                <c:pt idx="18">
                  <c:v>Слънце</c:v>
                </c:pt>
                <c:pt idx="19">
                  <c:v>Море, пясък, плажове</c:v>
                </c:pt>
              </c:strCache>
            </c:strRef>
          </c:cat>
          <c:val>
            <c:numRef>
              <c:f>Sheet1!$D$2:$D$21</c:f>
              <c:numCache>
                <c:formatCode>0.0</c:formatCode>
                <c:ptCount val="20"/>
                <c:pt idx="0">
                  <c:v>2.1</c:v>
                </c:pt>
                <c:pt idx="1">
                  <c:v>29</c:v>
                </c:pt>
                <c:pt idx="2">
                  <c:v>0.93617021276595758</c:v>
                </c:pt>
                <c:pt idx="3">
                  <c:v>3.2340425531914887</c:v>
                </c:pt>
                <c:pt idx="4">
                  <c:v>2.978723404255319</c:v>
                </c:pt>
                <c:pt idx="5">
                  <c:v>2.0425531914893611</c:v>
                </c:pt>
                <c:pt idx="6">
                  <c:v>1.7021276595744677</c:v>
                </c:pt>
                <c:pt idx="7">
                  <c:v>3.4042553191489358</c:v>
                </c:pt>
                <c:pt idx="8">
                  <c:v>3.1489361702127665</c:v>
                </c:pt>
                <c:pt idx="9">
                  <c:v>4.5106382978723403</c:v>
                </c:pt>
                <c:pt idx="10">
                  <c:v>4.1702127659574471</c:v>
                </c:pt>
                <c:pt idx="11">
                  <c:v>1.3617021276595744</c:v>
                </c:pt>
                <c:pt idx="12">
                  <c:v>8</c:v>
                </c:pt>
                <c:pt idx="13">
                  <c:v>1.9574468085106382</c:v>
                </c:pt>
                <c:pt idx="14">
                  <c:v>4.5106382978723403</c:v>
                </c:pt>
                <c:pt idx="15">
                  <c:v>10.808510638297872</c:v>
                </c:pt>
                <c:pt idx="16">
                  <c:v>6.8936170212765955</c:v>
                </c:pt>
                <c:pt idx="17">
                  <c:v>7.7446808510638299</c:v>
                </c:pt>
                <c:pt idx="18">
                  <c:v>22.553191489361698</c:v>
                </c:pt>
                <c:pt idx="19">
                  <c:v>24</c:v>
                </c:pt>
              </c:numCache>
            </c:numRef>
          </c:val>
        </c:ser>
        <c:dLbls>
          <c:showVal val="1"/>
        </c:dLbls>
        <c:axId val="93700480"/>
        <c:axId val="93702016"/>
      </c:barChart>
      <c:catAx>
        <c:axId val="93700480"/>
        <c:scaling>
          <c:orientation val="minMax"/>
        </c:scaling>
        <c:axPos val="l"/>
        <c:numFmt formatCode="General" sourceLinked="1"/>
        <c:tickLblPos val="nextTo"/>
        <c:crossAx val="93702016"/>
        <c:crosses val="autoZero"/>
        <c:auto val="1"/>
        <c:lblAlgn val="ctr"/>
        <c:lblOffset val="100"/>
      </c:catAx>
      <c:valAx>
        <c:axId val="93702016"/>
        <c:scaling>
          <c:orientation val="minMax"/>
          <c:max val="100"/>
        </c:scaling>
        <c:axPos val="b"/>
        <c:majorGridlines/>
        <c:numFmt formatCode="###0.0" sourceLinked="1"/>
        <c:tickLblPos val="nextTo"/>
        <c:crossAx val="93700480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5480994642051971"/>
          <c:y val="0.49753126769050682"/>
          <c:w val="0.33653858721579977"/>
          <c:h val="0.23397019812342276"/>
        </c:manualLayout>
      </c:layout>
      <c:overlay val="1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bg-BG" sz="1200" b="1" dirty="0" smtClean="0">
                <a:effectLst/>
              </a:rPr>
              <a:t>Доколко ви харесват/не ви харесват  цветовете на всяко от тези </a:t>
            </a:r>
            <a:r>
              <a:rPr lang="bg-BG" sz="1200" b="1" dirty="0" err="1" smtClean="0">
                <a:effectLst/>
              </a:rPr>
              <a:t>лога</a:t>
            </a:r>
            <a:r>
              <a:rPr lang="bg-BG" sz="1200" b="1" dirty="0" smtClean="0">
                <a:effectLst/>
              </a:rPr>
              <a:t>? </a:t>
            </a:r>
            <a:endParaRPr lang="bg-BG" sz="1200" dirty="0">
              <a:effectLst/>
            </a:endParaRPr>
          </a:p>
        </c:rich>
      </c:tx>
      <c:layout>
        <c:manualLayout>
          <c:xMode val="edge"/>
          <c:yMode val="edge"/>
          <c:x val="0.23405388548835743"/>
          <c:y val="1.4386308403031411E-2"/>
        </c:manualLayout>
      </c:layout>
      <c:overlay val="1"/>
    </c:title>
    <c:plotArea>
      <c:layout>
        <c:manualLayout>
          <c:layoutTarget val="inner"/>
          <c:xMode val="edge"/>
          <c:yMode val="edge"/>
          <c:x val="5.2455177316517394E-2"/>
          <c:y val="0.18229740962623026"/>
          <c:w val="0.93282241258116005"/>
          <c:h val="0.47355785187720945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Изобщо не ми харесват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Sheet1!$B$1:$P$1</c:f>
              <c:strCache>
                <c:ptCount val="15"/>
                <c:pt idx="0">
                  <c:v>Българи</c:v>
                </c:pt>
                <c:pt idx="1">
                  <c:v>Чужденци, посетили Б-я последните 2 г.</c:v>
                </c:pt>
                <c:pt idx="2">
                  <c:v>Чужденци, посетили конкурентна дестинация последните 2 г.</c:v>
                </c:pt>
                <c:pt idx="3">
                  <c:v>Column1</c:v>
                </c:pt>
                <c:pt idx="4">
                  <c:v>Българи2</c:v>
                </c:pt>
                <c:pt idx="5">
                  <c:v>Чужденци, посетили Б-я последните 2 г.2</c:v>
                </c:pt>
                <c:pt idx="6">
                  <c:v>Чужденци, посетили конкурентна дестинация последните 2 г.2</c:v>
                </c:pt>
                <c:pt idx="7">
                  <c:v>Column2</c:v>
                </c:pt>
                <c:pt idx="8">
                  <c:v>Българи3</c:v>
                </c:pt>
                <c:pt idx="9">
                  <c:v>Чужденци, посетили в Б-я последните 2 г.4</c:v>
                </c:pt>
                <c:pt idx="10">
                  <c:v>Чужденци, посетили конкурентна дестинация последните 2 г.4</c:v>
                </c:pt>
                <c:pt idx="11">
                  <c:v>Column3</c:v>
                </c:pt>
                <c:pt idx="12">
                  <c:v>Българи4</c:v>
                </c:pt>
                <c:pt idx="13">
                  <c:v>Чужденци, посетили  Б-я последните 2 г.</c:v>
                </c:pt>
                <c:pt idx="14">
                  <c:v>Чужденци, посетили конкурентна дестинация последните 2 г.3</c:v>
                </c:pt>
              </c:strCache>
            </c:strRef>
          </c:cat>
          <c:val>
            <c:numRef>
              <c:f>Sheet1!$B$2:$P$2</c:f>
              <c:numCache>
                <c:formatCode>0.0</c:formatCode>
                <c:ptCount val="15"/>
                <c:pt idx="0">
                  <c:v>8.9166666666666714</c:v>
                </c:pt>
                <c:pt idx="1">
                  <c:v>24.666666666666668</c:v>
                </c:pt>
                <c:pt idx="2">
                  <c:v>28.666666666666668</c:v>
                </c:pt>
                <c:pt idx="4">
                  <c:v>1.1666666666666667</c:v>
                </c:pt>
                <c:pt idx="5">
                  <c:v>7</c:v>
                </c:pt>
                <c:pt idx="6">
                  <c:v>10.833333333333334</c:v>
                </c:pt>
                <c:pt idx="8">
                  <c:v>7.0833333333333348</c:v>
                </c:pt>
                <c:pt idx="9">
                  <c:v>9</c:v>
                </c:pt>
                <c:pt idx="10">
                  <c:v>9</c:v>
                </c:pt>
                <c:pt idx="12">
                  <c:v>25.583333333333311</c:v>
                </c:pt>
                <c:pt idx="13">
                  <c:v>31.166666666666668</c:v>
                </c:pt>
                <c:pt idx="14">
                  <c:v>31.666666666666668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По-скоро не ми харесват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strRef>
              <c:f>Sheet1!$B$1:$P$1</c:f>
              <c:strCache>
                <c:ptCount val="15"/>
                <c:pt idx="0">
                  <c:v>Българи</c:v>
                </c:pt>
                <c:pt idx="1">
                  <c:v>Чужденци, посетили Б-я последните 2 г.</c:v>
                </c:pt>
                <c:pt idx="2">
                  <c:v>Чужденци, посетили конкурентна дестинация последните 2 г.</c:v>
                </c:pt>
                <c:pt idx="3">
                  <c:v>Column1</c:v>
                </c:pt>
                <c:pt idx="4">
                  <c:v>Българи2</c:v>
                </c:pt>
                <c:pt idx="5">
                  <c:v>Чужденци, посетили Б-я последните 2 г.2</c:v>
                </c:pt>
                <c:pt idx="6">
                  <c:v>Чужденци, посетили конкурентна дестинация последните 2 г.2</c:v>
                </c:pt>
                <c:pt idx="7">
                  <c:v>Column2</c:v>
                </c:pt>
                <c:pt idx="8">
                  <c:v>Българи3</c:v>
                </c:pt>
                <c:pt idx="9">
                  <c:v>Чужденци, посетили в Б-я последните 2 г.4</c:v>
                </c:pt>
                <c:pt idx="10">
                  <c:v>Чужденци, посетили конкурентна дестинация последните 2 г.4</c:v>
                </c:pt>
                <c:pt idx="11">
                  <c:v>Column3</c:v>
                </c:pt>
                <c:pt idx="12">
                  <c:v>Българи4</c:v>
                </c:pt>
                <c:pt idx="13">
                  <c:v>Чужденци, посетили  Б-я последните 2 г.</c:v>
                </c:pt>
                <c:pt idx="14">
                  <c:v>Чужденци, посетили конкурентна дестинация последните 2 г.3</c:v>
                </c:pt>
              </c:strCache>
            </c:strRef>
          </c:cat>
          <c:val>
            <c:numRef>
              <c:f>Sheet1!$B$3:$P$3</c:f>
              <c:numCache>
                <c:formatCode>0.0</c:formatCode>
                <c:ptCount val="15"/>
                <c:pt idx="0">
                  <c:v>21.333333333333318</c:v>
                </c:pt>
                <c:pt idx="1">
                  <c:v>26.666666666666668</c:v>
                </c:pt>
                <c:pt idx="2">
                  <c:v>28.666666666666668</c:v>
                </c:pt>
                <c:pt idx="4">
                  <c:v>4.5</c:v>
                </c:pt>
                <c:pt idx="5">
                  <c:v>12.5</c:v>
                </c:pt>
                <c:pt idx="6">
                  <c:v>10</c:v>
                </c:pt>
                <c:pt idx="8">
                  <c:v>15.25</c:v>
                </c:pt>
                <c:pt idx="9">
                  <c:v>15.166666666666671</c:v>
                </c:pt>
                <c:pt idx="10">
                  <c:v>19.333333333333318</c:v>
                </c:pt>
                <c:pt idx="12">
                  <c:v>29.583333333333311</c:v>
                </c:pt>
                <c:pt idx="13">
                  <c:v>29.5</c:v>
                </c:pt>
                <c:pt idx="14">
                  <c:v>31.333333333333318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По-скоро ми харесват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cat>
            <c:strRef>
              <c:f>Sheet1!$B$1:$P$1</c:f>
              <c:strCache>
                <c:ptCount val="15"/>
                <c:pt idx="0">
                  <c:v>Българи</c:v>
                </c:pt>
                <c:pt idx="1">
                  <c:v>Чужденци, посетили Б-я последните 2 г.</c:v>
                </c:pt>
                <c:pt idx="2">
                  <c:v>Чужденци, посетили конкурентна дестинация последните 2 г.</c:v>
                </c:pt>
                <c:pt idx="3">
                  <c:v>Column1</c:v>
                </c:pt>
                <c:pt idx="4">
                  <c:v>Българи2</c:v>
                </c:pt>
                <c:pt idx="5">
                  <c:v>Чужденци, посетили Б-я последните 2 г.2</c:v>
                </c:pt>
                <c:pt idx="6">
                  <c:v>Чужденци, посетили конкурентна дестинация последните 2 г.2</c:v>
                </c:pt>
                <c:pt idx="7">
                  <c:v>Column2</c:v>
                </c:pt>
                <c:pt idx="8">
                  <c:v>Българи3</c:v>
                </c:pt>
                <c:pt idx="9">
                  <c:v>Чужденци, посетили в Б-я последните 2 г.4</c:v>
                </c:pt>
                <c:pt idx="10">
                  <c:v>Чужденци, посетили конкурентна дестинация последните 2 г.4</c:v>
                </c:pt>
                <c:pt idx="11">
                  <c:v>Column3</c:v>
                </c:pt>
                <c:pt idx="12">
                  <c:v>Българи4</c:v>
                </c:pt>
                <c:pt idx="13">
                  <c:v>Чужденци, посетили  Б-я последните 2 г.</c:v>
                </c:pt>
                <c:pt idx="14">
                  <c:v>Чужденци, посетили конкурентна дестинация последните 2 г.3</c:v>
                </c:pt>
              </c:strCache>
            </c:strRef>
          </c:cat>
          <c:val>
            <c:numRef>
              <c:f>Sheet1!$B$4:$P$4</c:f>
              <c:numCache>
                <c:formatCode>0.0</c:formatCode>
                <c:ptCount val="15"/>
                <c:pt idx="0">
                  <c:v>45.25</c:v>
                </c:pt>
                <c:pt idx="1">
                  <c:v>28.833333333333318</c:v>
                </c:pt>
                <c:pt idx="2">
                  <c:v>27.5</c:v>
                </c:pt>
                <c:pt idx="4">
                  <c:v>33.75</c:v>
                </c:pt>
                <c:pt idx="5">
                  <c:v>33</c:v>
                </c:pt>
                <c:pt idx="6">
                  <c:v>36.333333333333336</c:v>
                </c:pt>
                <c:pt idx="8">
                  <c:v>41.75</c:v>
                </c:pt>
                <c:pt idx="9">
                  <c:v>33.166666666666636</c:v>
                </c:pt>
                <c:pt idx="10">
                  <c:v>33.833333333333336</c:v>
                </c:pt>
                <c:pt idx="12">
                  <c:v>31.916666666666668</c:v>
                </c:pt>
                <c:pt idx="13">
                  <c:v>25.166666666666668</c:v>
                </c:pt>
                <c:pt idx="14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Много ми харесват</c:v>
                </c:pt>
              </c:strCache>
            </c:strRef>
          </c:tx>
          <c:spPr>
            <a:solidFill>
              <a:srgbClr val="004FB8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Sheet1!$B$1:$P$1</c:f>
              <c:strCache>
                <c:ptCount val="15"/>
                <c:pt idx="0">
                  <c:v>Българи</c:v>
                </c:pt>
                <c:pt idx="1">
                  <c:v>Чужденци, посетили Б-я последните 2 г.</c:v>
                </c:pt>
                <c:pt idx="2">
                  <c:v>Чужденци, посетили конкурентна дестинация последните 2 г.</c:v>
                </c:pt>
                <c:pt idx="3">
                  <c:v>Column1</c:v>
                </c:pt>
                <c:pt idx="4">
                  <c:v>Българи2</c:v>
                </c:pt>
                <c:pt idx="5">
                  <c:v>Чужденци, посетили Б-я последните 2 г.2</c:v>
                </c:pt>
                <c:pt idx="6">
                  <c:v>Чужденци, посетили конкурентна дестинация последните 2 г.2</c:v>
                </c:pt>
                <c:pt idx="7">
                  <c:v>Column2</c:v>
                </c:pt>
                <c:pt idx="8">
                  <c:v>Българи3</c:v>
                </c:pt>
                <c:pt idx="9">
                  <c:v>Чужденци, посетили в Б-я последните 2 г.4</c:v>
                </c:pt>
                <c:pt idx="10">
                  <c:v>Чужденци, посетили конкурентна дестинация последните 2 г.4</c:v>
                </c:pt>
                <c:pt idx="11">
                  <c:v>Column3</c:v>
                </c:pt>
                <c:pt idx="12">
                  <c:v>Българи4</c:v>
                </c:pt>
                <c:pt idx="13">
                  <c:v>Чужденци, посетили  Б-я последните 2 г.</c:v>
                </c:pt>
                <c:pt idx="14">
                  <c:v>Чужденци, посетили конкурентна дестинация последните 2 г.3</c:v>
                </c:pt>
              </c:strCache>
            </c:strRef>
          </c:cat>
          <c:val>
            <c:numRef>
              <c:f>Sheet1!$B$5:$P$5</c:f>
              <c:numCache>
                <c:formatCode>0.0</c:formatCode>
                <c:ptCount val="15"/>
                <c:pt idx="0">
                  <c:v>24.5</c:v>
                </c:pt>
                <c:pt idx="1">
                  <c:v>19.833333333333318</c:v>
                </c:pt>
                <c:pt idx="2">
                  <c:v>18</c:v>
                </c:pt>
                <c:pt idx="4">
                  <c:v>60.583333333333336</c:v>
                </c:pt>
                <c:pt idx="5">
                  <c:v>47.5</c:v>
                </c:pt>
                <c:pt idx="6">
                  <c:v>42.833333333333336</c:v>
                </c:pt>
                <c:pt idx="8">
                  <c:v>35.916666666666622</c:v>
                </c:pt>
                <c:pt idx="9">
                  <c:v>42.666666666666636</c:v>
                </c:pt>
                <c:pt idx="10">
                  <c:v>37.833333333333336</c:v>
                </c:pt>
                <c:pt idx="12">
                  <c:v>12.916666666666671</c:v>
                </c:pt>
                <c:pt idx="13">
                  <c:v>14.166666666666671</c:v>
                </c:pt>
                <c:pt idx="14">
                  <c:v>10</c:v>
                </c:pt>
              </c:numCache>
            </c:numRef>
          </c:val>
        </c:ser>
        <c:dLbls>
          <c:showVal val="1"/>
        </c:dLbls>
        <c:overlap val="100"/>
        <c:axId val="106207872"/>
        <c:axId val="106226048"/>
      </c:barChart>
      <c:catAx>
        <c:axId val="10620787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06226048"/>
        <c:crosses val="autoZero"/>
        <c:auto val="1"/>
        <c:lblAlgn val="ctr"/>
        <c:lblOffset val="100"/>
      </c:catAx>
      <c:valAx>
        <c:axId val="106226048"/>
        <c:scaling>
          <c:orientation val="minMax"/>
        </c:scaling>
        <c:axPos val="l"/>
        <c:majorGridlines/>
        <c:numFmt formatCode="0%" sourceLinked="1"/>
        <c:tickLblPos val="nextTo"/>
        <c:crossAx val="106207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1127875229513706E-2"/>
          <c:y val="8.9977116141732288E-2"/>
          <c:w val="0.98160359944828168"/>
          <c:h val="7.3170521653543319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Доколко ви харесват/не ви харесват  цветовете на всяко от тези лога? (%)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5.2455177316517394E-2"/>
          <c:y val="0.18229740962623056"/>
          <c:w val="0.93282241258116083"/>
          <c:h val="0.47355785187720972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Изобщо не ми харесва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Sheet1!$B$1:$L$1</c:f>
              <c:strCache>
                <c:ptCount val="11"/>
                <c:pt idx="0">
                  <c:v>Български туроператори</c:v>
                </c:pt>
                <c:pt idx="1">
                  <c:v>Чуждестранни туроператори</c:v>
                </c:pt>
                <c:pt idx="2">
                  <c:v>Column1</c:v>
                </c:pt>
                <c:pt idx="3">
                  <c:v>Български туроператори2</c:v>
                </c:pt>
                <c:pt idx="4">
                  <c:v>Чуждестранни туроператори3</c:v>
                </c:pt>
                <c:pt idx="5">
                  <c:v>Column2</c:v>
                </c:pt>
                <c:pt idx="6">
                  <c:v>Български туроператори22</c:v>
                </c:pt>
                <c:pt idx="7">
                  <c:v>Чуждестранни туроператори33</c:v>
                </c:pt>
                <c:pt idx="8">
                  <c:v>Column3</c:v>
                </c:pt>
                <c:pt idx="9">
                  <c:v>Български туроператори222</c:v>
                </c:pt>
                <c:pt idx="10">
                  <c:v>Чуждестранни туроператори333</c:v>
                </c:pt>
              </c:strCache>
            </c:strRef>
          </c:cat>
          <c:val>
            <c:numRef>
              <c:f>Sheet1!$B$2:$L$2</c:f>
              <c:numCache>
                <c:formatCode>0.0</c:formatCode>
                <c:ptCount val="11"/>
                <c:pt idx="0" formatCode="####.0">
                  <c:v>50.909090909090907</c:v>
                </c:pt>
                <c:pt idx="1">
                  <c:v>24</c:v>
                </c:pt>
                <c:pt idx="3" formatCode="####.0">
                  <c:v>22.72727272727273</c:v>
                </c:pt>
                <c:pt idx="4">
                  <c:v>5.5</c:v>
                </c:pt>
                <c:pt idx="6" formatCode="####.0">
                  <c:v>18.181818181818194</c:v>
                </c:pt>
                <c:pt idx="7">
                  <c:v>12.5</c:v>
                </c:pt>
                <c:pt idx="9" formatCode="####.0">
                  <c:v>60</c:v>
                </c:pt>
                <c:pt idx="10">
                  <c:v>29.5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По-скоро не ми харесва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strRef>
              <c:f>Sheet1!$B$1:$L$1</c:f>
              <c:strCache>
                <c:ptCount val="11"/>
                <c:pt idx="0">
                  <c:v>Български туроператори</c:v>
                </c:pt>
                <c:pt idx="1">
                  <c:v>Чуждестранни туроператори</c:v>
                </c:pt>
                <c:pt idx="2">
                  <c:v>Column1</c:v>
                </c:pt>
                <c:pt idx="3">
                  <c:v>Български туроператори2</c:v>
                </c:pt>
                <c:pt idx="4">
                  <c:v>Чуждестранни туроператори3</c:v>
                </c:pt>
                <c:pt idx="5">
                  <c:v>Column2</c:v>
                </c:pt>
                <c:pt idx="6">
                  <c:v>Български туроператори22</c:v>
                </c:pt>
                <c:pt idx="7">
                  <c:v>Чуждестранни туроператори33</c:v>
                </c:pt>
                <c:pt idx="8">
                  <c:v>Column3</c:v>
                </c:pt>
                <c:pt idx="9">
                  <c:v>Български туроператори222</c:v>
                </c:pt>
                <c:pt idx="10">
                  <c:v>Чуждестранни туроператори333</c:v>
                </c:pt>
              </c:strCache>
            </c:strRef>
          </c:cat>
          <c:val>
            <c:numRef>
              <c:f>Sheet1!$B$3:$L$3</c:f>
              <c:numCache>
                <c:formatCode>0.0</c:formatCode>
                <c:ptCount val="11"/>
                <c:pt idx="0" formatCode="####.0">
                  <c:v>23.63636363636363</c:v>
                </c:pt>
                <c:pt idx="1">
                  <c:v>27.5</c:v>
                </c:pt>
                <c:pt idx="3" formatCode="####.0">
                  <c:v>21.818181818181817</c:v>
                </c:pt>
                <c:pt idx="4">
                  <c:v>12.5</c:v>
                </c:pt>
                <c:pt idx="6" formatCode="####.0">
                  <c:v>17.272727272727252</c:v>
                </c:pt>
                <c:pt idx="7">
                  <c:v>11</c:v>
                </c:pt>
                <c:pt idx="9" formatCode="####.0">
                  <c:v>26.363636363636356</c:v>
                </c:pt>
                <c:pt idx="10">
                  <c:v>27.5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По-скоро ми харесва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cat>
            <c:strRef>
              <c:f>Sheet1!$B$1:$L$1</c:f>
              <c:strCache>
                <c:ptCount val="11"/>
                <c:pt idx="0">
                  <c:v>Български туроператори</c:v>
                </c:pt>
                <c:pt idx="1">
                  <c:v>Чуждестранни туроператори</c:v>
                </c:pt>
                <c:pt idx="2">
                  <c:v>Column1</c:v>
                </c:pt>
                <c:pt idx="3">
                  <c:v>Български туроператори2</c:v>
                </c:pt>
                <c:pt idx="4">
                  <c:v>Чуждестранни туроператори3</c:v>
                </c:pt>
                <c:pt idx="5">
                  <c:v>Column2</c:v>
                </c:pt>
                <c:pt idx="6">
                  <c:v>Български туроператори22</c:v>
                </c:pt>
                <c:pt idx="7">
                  <c:v>Чуждестранни туроператори33</c:v>
                </c:pt>
                <c:pt idx="8">
                  <c:v>Column3</c:v>
                </c:pt>
                <c:pt idx="9">
                  <c:v>Български туроператори222</c:v>
                </c:pt>
                <c:pt idx="10">
                  <c:v>Чуждестранни туроператори333</c:v>
                </c:pt>
              </c:strCache>
            </c:strRef>
          </c:cat>
          <c:val>
            <c:numRef>
              <c:f>Sheet1!$B$4:$L$4</c:f>
              <c:numCache>
                <c:formatCode>0.0</c:formatCode>
                <c:ptCount val="11"/>
                <c:pt idx="0" formatCode="####.0">
                  <c:v>20</c:v>
                </c:pt>
                <c:pt idx="1">
                  <c:v>25.5</c:v>
                </c:pt>
                <c:pt idx="3" formatCode="####.0">
                  <c:v>41.818181818181834</c:v>
                </c:pt>
                <c:pt idx="4">
                  <c:v>41.5</c:v>
                </c:pt>
                <c:pt idx="6" formatCode="####.0">
                  <c:v>43.636363636363626</c:v>
                </c:pt>
                <c:pt idx="7">
                  <c:v>34.5</c:v>
                </c:pt>
                <c:pt idx="9" formatCode="####.0">
                  <c:v>10.909090909090912</c:v>
                </c:pt>
                <c:pt idx="10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Много ми харесва</c:v>
                </c:pt>
              </c:strCache>
            </c:strRef>
          </c:tx>
          <c:spPr>
            <a:solidFill>
              <a:srgbClr val="004FB8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Sheet1!$B$1:$L$1</c:f>
              <c:strCache>
                <c:ptCount val="11"/>
                <c:pt idx="0">
                  <c:v>Български туроператори</c:v>
                </c:pt>
                <c:pt idx="1">
                  <c:v>Чуждестранни туроператори</c:v>
                </c:pt>
                <c:pt idx="2">
                  <c:v>Column1</c:v>
                </c:pt>
                <c:pt idx="3">
                  <c:v>Български туроператори2</c:v>
                </c:pt>
                <c:pt idx="4">
                  <c:v>Чуждестранни туроператори3</c:v>
                </c:pt>
                <c:pt idx="5">
                  <c:v>Column2</c:v>
                </c:pt>
                <c:pt idx="6">
                  <c:v>Български туроператори22</c:v>
                </c:pt>
                <c:pt idx="7">
                  <c:v>Чуждестранни туроператори33</c:v>
                </c:pt>
                <c:pt idx="8">
                  <c:v>Column3</c:v>
                </c:pt>
                <c:pt idx="9">
                  <c:v>Български туроператори222</c:v>
                </c:pt>
                <c:pt idx="10">
                  <c:v>Чуждестранни туроператори333</c:v>
                </c:pt>
              </c:strCache>
            </c:strRef>
          </c:cat>
          <c:val>
            <c:numRef>
              <c:f>Sheet1!$B$5:$L$5</c:f>
              <c:numCache>
                <c:formatCode>0.0</c:formatCode>
                <c:ptCount val="11"/>
                <c:pt idx="0" formatCode="####.0">
                  <c:v>5.4545454545454515</c:v>
                </c:pt>
                <c:pt idx="1">
                  <c:v>23</c:v>
                </c:pt>
                <c:pt idx="3" formatCode="####.0">
                  <c:v>13.636363636363637</c:v>
                </c:pt>
                <c:pt idx="4">
                  <c:v>40.5</c:v>
                </c:pt>
                <c:pt idx="6" formatCode="####.0">
                  <c:v>20.90909090909091</c:v>
                </c:pt>
                <c:pt idx="7">
                  <c:v>42</c:v>
                </c:pt>
                <c:pt idx="9" formatCode="####.0">
                  <c:v>2.727272727272728</c:v>
                </c:pt>
                <c:pt idx="10">
                  <c:v>22</c:v>
                </c:pt>
              </c:numCache>
            </c:numRef>
          </c:val>
        </c:ser>
        <c:dLbls>
          <c:showVal val="1"/>
        </c:dLbls>
        <c:overlap val="100"/>
        <c:axId val="106369792"/>
        <c:axId val="106371328"/>
      </c:barChart>
      <c:catAx>
        <c:axId val="10636979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06371328"/>
        <c:crosses val="autoZero"/>
        <c:auto val="1"/>
        <c:lblAlgn val="ctr"/>
        <c:lblOffset val="100"/>
      </c:catAx>
      <c:valAx>
        <c:axId val="106371328"/>
        <c:scaling>
          <c:orientation val="minMax"/>
        </c:scaling>
        <c:axPos val="l"/>
        <c:majorGridlines/>
        <c:numFmt formatCode="0%" sourceLinked="1"/>
        <c:tickLblPos val="nextTo"/>
        <c:crossAx val="106369792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1.6749523266540504E-2"/>
          <c:y val="9.2854445222035217E-2"/>
          <c:w val="0.98160359944828168"/>
          <c:h val="7.3170521653543388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bg-BG" sz="1200" b="1" i="0" u="none" strike="noStrike" kern="1200" baseline="0" dirty="0" smtClean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rPr>
              <a:t>Какво мислите за предложения списък?   </a:t>
            </a:r>
            <a:r>
              <a:rPr lang="bg-BG" sz="1200" b="1" i="0" u="none" strike="noStrike" kern="1200" baseline="0" dirty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rPr>
              <a:t>(в %)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46799198237232897"/>
          <c:y val="0.36559363774395437"/>
          <c:w val="0.70676635835980872"/>
          <c:h val="0.5340922158746493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Sheet1!$A$2:$A$4</c:f>
              <c:strCache>
                <c:ptCount val="3"/>
                <c:pt idx="0">
                  <c:v>Не мога да преценя</c:v>
                </c:pt>
                <c:pt idx="1">
                  <c:v>Бих променил/а предложения списък </c:v>
                </c:pt>
                <c:pt idx="2">
                  <c:v>Смятам, че предложеният списък е подходящ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8.1666666666666714</c:v>
                </c:pt>
                <c:pt idx="1">
                  <c:v>11.5</c:v>
                </c:pt>
                <c:pt idx="2">
                  <c:v>80.3333333333333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cat>
            <c:strRef>
              <c:f>Sheet1!$A$2:$A$4</c:f>
              <c:strCache>
                <c:ptCount val="3"/>
                <c:pt idx="0">
                  <c:v>Не мога да преценя</c:v>
                </c:pt>
                <c:pt idx="1">
                  <c:v>Бих променил/а предложения списък </c:v>
                </c:pt>
                <c:pt idx="2">
                  <c:v>Смятам, че предложеният списък е подходящ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9</c:v>
                </c:pt>
                <c:pt idx="1">
                  <c:v>8.8333333333333357</c:v>
                </c:pt>
                <c:pt idx="2">
                  <c:v>82.166666666666671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C47"/>
            </a:solidFill>
          </c:spPr>
          <c:cat>
            <c:strRef>
              <c:f>Sheet1!$A$2:$A$4</c:f>
              <c:strCache>
                <c:ptCount val="3"/>
                <c:pt idx="0">
                  <c:v>Не мога да преценя</c:v>
                </c:pt>
                <c:pt idx="1">
                  <c:v>Бих променил/а предложения списък </c:v>
                </c:pt>
                <c:pt idx="2">
                  <c:v>Смятам, че предложеният списък е подходящ</c:v>
                </c:pt>
              </c:strCache>
            </c:strRef>
          </c:cat>
          <c:val>
            <c:numRef>
              <c:f>Sheet1!$D$2:$D$4</c:f>
              <c:numCache>
                <c:formatCode>####.0</c:formatCode>
                <c:ptCount val="3"/>
                <c:pt idx="0">
                  <c:v>8.3333333333333357</c:v>
                </c:pt>
                <c:pt idx="1">
                  <c:v>5.5833333333333348</c:v>
                </c:pt>
                <c:pt idx="2">
                  <c:v>86.0833333333333</c:v>
                </c:pt>
              </c:numCache>
            </c:numRef>
          </c:val>
        </c:ser>
        <c:dLbls>
          <c:showVal val="1"/>
        </c:dLbls>
        <c:axId val="106100992"/>
        <c:axId val="106831872"/>
      </c:barChart>
      <c:catAx>
        <c:axId val="106100992"/>
        <c:scaling>
          <c:orientation val="minMax"/>
        </c:scaling>
        <c:axPos val="l"/>
        <c:numFmt formatCode="General" sourceLinked="1"/>
        <c:tickLblPos val="nextTo"/>
        <c:crossAx val="106831872"/>
        <c:crosses val="autoZero"/>
        <c:auto val="1"/>
        <c:lblAlgn val="ctr"/>
        <c:lblOffset val="100"/>
      </c:catAx>
      <c:valAx>
        <c:axId val="106831872"/>
        <c:scaling>
          <c:orientation val="minMax"/>
          <c:max val="100"/>
        </c:scaling>
        <c:axPos val="b"/>
        <c:majorGridlines/>
        <c:numFmt formatCode="0.0" sourceLinked="1"/>
        <c:tickLblPos val="nextTo"/>
        <c:crossAx val="106100992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9327891630274693"/>
          <c:y val="0.10520273575840507"/>
          <c:w val="0.80672108369725304"/>
          <c:h val="0.23798890766523026"/>
        </c:manualLayout>
      </c:layout>
      <c:spPr>
        <a:solidFill>
          <a:schemeClr val="bg1"/>
        </a:solidFill>
        <a:ln>
          <a:noFill/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ru-RU" sz="1200" b="1" i="0" u="none" strike="noStrike" baseline="0" dirty="0" smtClean="0">
                <a:effectLst/>
              </a:rPr>
              <a:t>Какво бихте променили в този списък – кой вид туризъм бихте отстранили  от списъка и кой бихте добавили на негово </a:t>
            </a:r>
            <a:r>
              <a:rPr lang="ru-RU" sz="1200" b="1" i="0" u="none" strike="noStrike" baseline="0" dirty="0" err="1" smtClean="0">
                <a:effectLst/>
              </a:rPr>
              <a:t>място</a:t>
            </a:r>
            <a:r>
              <a:rPr lang="ru-RU" sz="1200" b="1" i="0" u="none" strike="noStrike" baseline="0" dirty="0" smtClean="0">
                <a:effectLst/>
              </a:rPr>
              <a:t> ? </a:t>
            </a:r>
          </a:p>
          <a:p>
            <a:pPr>
              <a:defRPr/>
            </a:pPr>
            <a:r>
              <a:rPr lang="ru-RU" sz="1200" b="1" i="0" u="none" strike="noStrike" baseline="0" dirty="0" err="1" smtClean="0">
                <a:effectLst/>
              </a:rPr>
              <a:t>Свободни</a:t>
            </a:r>
            <a:r>
              <a:rPr lang="ru-RU" sz="1200" b="1" i="0" u="none" strike="noStrike" baseline="0" dirty="0" smtClean="0">
                <a:effectLst/>
              </a:rPr>
              <a:t> отговори </a:t>
            </a:r>
            <a:r>
              <a:rPr lang="bg-BG" dirty="0" smtClean="0"/>
              <a:t>(в %)</a:t>
            </a:r>
            <a:endParaRPr lang="bg-BG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37088806192402562"/>
          <c:y val="0.15002119432165195"/>
          <c:w val="0.59412714647018683"/>
          <c:h val="0.6972857975679595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Sheet1!$A$2:$A$14</c:f>
              <c:strCache>
                <c:ptCount val="13"/>
                <c:pt idx="0">
                  <c:v>Не е посочил</c:v>
                </c:pt>
                <c:pt idx="1">
                  <c:v>Друго</c:v>
                </c:pt>
                <c:pt idx="2">
                  <c:v>Добавяне на религиозен туризъм</c:v>
                </c:pt>
                <c:pt idx="3">
                  <c:v>Добавяне на исторически туризъм (археологияески)</c:v>
                </c:pt>
                <c:pt idx="4">
                  <c:v>Премахване на балнео и спа туризъм</c:v>
                </c:pt>
                <c:pt idx="5">
                  <c:v>Премахване на културен туризъм</c:v>
                </c:pt>
                <c:pt idx="6">
                  <c:v>Премахване на винен и гурме туризъм</c:v>
                </c:pt>
                <c:pt idx="7">
                  <c:v>Премахване на приключенски туризъм</c:v>
                </c:pt>
                <c:pt idx="8">
                  <c:v>Добавяне на туризъм с цел лов и риболов</c:v>
                </c:pt>
                <c:pt idx="9">
                  <c:v>Да се обединят няколко форми на туризъм</c:v>
                </c:pt>
                <c:pt idx="10">
                  <c:v>Премахване на спортен и голф туризъм</c:v>
                </c:pt>
                <c:pt idx="11">
                  <c:v>Премахване на градски, уикендов и шопинг тутизъм</c:v>
                </c:pt>
                <c:pt idx="12">
                  <c:v>Премахване на делови пътувания и събитиен туризъм</c:v>
                </c:pt>
              </c:strCache>
            </c:strRef>
          </c:cat>
          <c:val>
            <c:numRef>
              <c:f>Sheet1!$B$2:$B$14</c:f>
              <c:numCache>
                <c:formatCode>###0.0</c:formatCode>
                <c:ptCount val="13"/>
                <c:pt idx="0">
                  <c:v>10.144927536231881</c:v>
                </c:pt>
                <c:pt idx="1">
                  <c:v>36.1</c:v>
                </c:pt>
                <c:pt idx="2">
                  <c:v>1.4492753623188406</c:v>
                </c:pt>
                <c:pt idx="3">
                  <c:v>1.4492753623188406</c:v>
                </c:pt>
                <c:pt idx="4">
                  <c:v>1.4492753623188406</c:v>
                </c:pt>
                <c:pt idx="5">
                  <c:v>4.3478260869565215</c:v>
                </c:pt>
                <c:pt idx="6">
                  <c:v>2.8985507246376807</c:v>
                </c:pt>
                <c:pt idx="7">
                  <c:v>5.7971014492753605</c:v>
                </c:pt>
                <c:pt idx="8">
                  <c:v>11.594202898550725</c:v>
                </c:pt>
                <c:pt idx="9">
                  <c:v>17.39130434782609</c:v>
                </c:pt>
                <c:pt idx="10">
                  <c:v>8.6956521739130448</c:v>
                </c:pt>
                <c:pt idx="11">
                  <c:v>5.7971014492753605</c:v>
                </c:pt>
                <c:pt idx="12">
                  <c:v>7.2463768115942031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Sheet1!$A$2:$A$14</c:f>
              <c:strCache>
                <c:ptCount val="13"/>
                <c:pt idx="0">
                  <c:v>Не е посочил</c:v>
                </c:pt>
                <c:pt idx="1">
                  <c:v>Друго</c:v>
                </c:pt>
                <c:pt idx="2">
                  <c:v>Добавяне на религиозен туризъм</c:v>
                </c:pt>
                <c:pt idx="3">
                  <c:v>Добавяне на исторически туризъм (археологияески)</c:v>
                </c:pt>
                <c:pt idx="4">
                  <c:v>Премахване на балнео и спа туризъм</c:v>
                </c:pt>
                <c:pt idx="5">
                  <c:v>Премахване на културен туризъм</c:v>
                </c:pt>
                <c:pt idx="6">
                  <c:v>Премахване на винен и гурме туризъм</c:v>
                </c:pt>
                <c:pt idx="7">
                  <c:v>Премахване на приключенски туризъм</c:v>
                </c:pt>
                <c:pt idx="8">
                  <c:v>Добавяне на туризъм с цел лов и риболов</c:v>
                </c:pt>
                <c:pt idx="9">
                  <c:v>Да се обединят няколко форми на туризъм</c:v>
                </c:pt>
                <c:pt idx="10">
                  <c:v>Премахване на спортен и голф туризъм</c:v>
                </c:pt>
                <c:pt idx="11">
                  <c:v>Премахване на градски, уикендов и шопинг тутизъм</c:v>
                </c:pt>
                <c:pt idx="12">
                  <c:v>Премахване на делови пътувания и събитиен туризъм</c:v>
                </c:pt>
              </c:strCache>
            </c:strRef>
          </c:cat>
          <c:val>
            <c:numRef>
              <c:f>Sheet1!$C$2:$C$14</c:f>
              <c:numCache>
                <c:formatCode>###0.0</c:formatCode>
                <c:ptCount val="13"/>
                <c:pt idx="0" formatCode="0.0">
                  <c:v>15.1</c:v>
                </c:pt>
                <c:pt idx="1">
                  <c:v>41.5</c:v>
                </c:pt>
                <c:pt idx="2">
                  <c:v>1.8867924528301883</c:v>
                </c:pt>
                <c:pt idx="3">
                  <c:v>3.7735849056603792</c:v>
                </c:pt>
                <c:pt idx="4">
                  <c:v>1.8867924528301883</c:v>
                </c:pt>
                <c:pt idx="5" formatCode="0.0">
                  <c:v>0</c:v>
                </c:pt>
                <c:pt idx="6" formatCode="0.0">
                  <c:v>0</c:v>
                </c:pt>
                <c:pt idx="7">
                  <c:v>3.7735849056603792</c:v>
                </c:pt>
                <c:pt idx="8">
                  <c:v>7.5471698113207548</c:v>
                </c:pt>
                <c:pt idx="9">
                  <c:v>13.207547169811319</c:v>
                </c:pt>
                <c:pt idx="10">
                  <c:v>3.7735849056603792</c:v>
                </c:pt>
                <c:pt idx="11">
                  <c:v>7.5471698113207548</c:v>
                </c:pt>
                <c:pt idx="12">
                  <c:v>9.433962264150944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C47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Sheet1!$A$2:$A$14</c:f>
              <c:strCache>
                <c:ptCount val="13"/>
                <c:pt idx="0">
                  <c:v>Не е посочил</c:v>
                </c:pt>
                <c:pt idx="1">
                  <c:v>Друго</c:v>
                </c:pt>
                <c:pt idx="2">
                  <c:v>Добавяне на религиозен туризъм</c:v>
                </c:pt>
                <c:pt idx="3">
                  <c:v>Добавяне на исторически туризъм (археологияески)</c:v>
                </c:pt>
                <c:pt idx="4">
                  <c:v>Премахване на балнео и спа туризъм</c:v>
                </c:pt>
                <c:pt idx="5">
                  <c:v>Премахване на културен туризъм</c:v>
                </c:pt>
                <c:pt idx="6">
                  <c:v>Премахване на винен и гурме туризъм</c:v>
                </c:pt>
                <c:pt idx="7">
                  <c:v>Премахване на приключенски туризъм</c:v>
                </c:pt>
                <c:pt idx="8">
                  <c:v>Добавяне на туризъм с цел лов и риболов</c:v>
                </c:pt>
                <c:pt idx="9">
                  <c:v>Да се обединят няколко форми на туризъм</c:v>
                </c:pt>
                <c:pt idx="10">
                  <c:v>Премахване на спортен и голф туризъм</c:v>
                </c:pt>
                <c:pt idx="11">
                  <c:v>Премахване на градски, уикендов и шопинг тутизъм</c:v>
                </c:pt>
                <c:pt idx="12">
                  <c:v>Премахване на делови пътувания и събитиен туризъм</c:v>
                </c:pt>
              </c:strCache>
            </c:strRef>
          </c:cat>
          <c:val>
            <c:numRef>
              <c:f>Sheet1!$D$2:$D$14</c:f>
              <c:numCache>
                <c:formatCode>0.0</c:formatCode>
                <c:ptCount val="13"/>
                <c:pt idx="0">
                  <c:v>10.4</c:v>
                </c:pt>
                <c:pt idx="1">
                  <c:v>21.7</c:v>
                </c:pt>
                <c:pt idx="2">
                  <c:v>3.3333333333333335</c:v>
                </c:pt>
                <c:pt idx="3">
                  <c:v>5</c:v>
                </c:pt>
                <c:pt idx="4">
                  <c:v>8.3333333333333357</c:v>
                </c:pt>
                <c:pt idx="5">
                  <c:v>11.666666666666671</c:v>
                </c:pt>
                <c:pt idx="6">
                  <c:v>16.666666666666668</c:v>
                </c:pt>
                <c:pt idx="7">
                  <c:v>15</c:v>
                </c:pt>
                <c:pt idx="8">
                  <c:v>8.3333333333333357</c:v>
                </c:pt>
                <c:pt idx="9">
                  <c:v>5</c:v>
                </c:pt>
                <c:pt idx="10">
                  <c:v>25</c:v>
                </c:pt>
                <c:pt idx="11">
                  <c:v>30</c:v>
                </c:pt>
                <c:pt idx="12">
                  <c:v>43.333333333333336</c:v>
                </c:pt>
              </c:numCache>
            </c:numRef>
          </c:val>
        </c:ser>
        <c:dLbls>
          <c:showVal val="1"/>
        </c:dLbls>
        <c:axId val="107180416"/>
        <c:axId val="107181952"/>
      </c:barChart>
      <c:catAx>
        <c:axId val="10718041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07181952"/>
        <c:crosses val="autoZero"/>
        <c:auto val="1"/>
        <c:lblAlgn val="ctr"/>
        <c:lblOffset val="100"/>
      </c:catAx>
      <c:valAx>
        <c:axId val="107181952"/>
        <c:scaling>
          <c:orientation val="minMax"/>
          <c:max val="100"/>
        </c:scaling>
        <c:axPos val="b"/>
        <c:majorGridlines/>
        <c:numFmt formatCode="###0.0" sourceLinked="1"/>
        <c:tickLblPos val="nextTo"/>
        <c:crossAx val="107180416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5480994642051971"/>
          <c:y val="0.58863836663834423"/>
          <c:w val="0.3128250689232478"/>
          <c:h val="0.24249890863485571"/>
        </c:manualLayout>
      </c:layout>
      <c:overlay val="1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ru-RU" sz="1200" b="1" i="0" u="none" strike="noStrike" baseline="0" dirty="0" smtClean="0">
                <a:effectLst/>
              </a:rPr>
              <a:t>Какво мислите за предложения списък? </a:t>
            </a:r>
            <a:r>
              <a:rPr lang="bg-BG" dirty="0" smtClean="0"/>
              <a:t>(</a:t>
            </a:r>
            <a:r>
              <a:rPr lang="bg-BG" dirty="0"/>
              <a:t>в %)</a:t>
            </a:r>
          </a:p>
        </c:rich>
      </c:tx>
      <c:layout>
        <c:manualLayout>
          <c:xMode val="edge"/>
          <c:yMode val="edge"/>
          <c:x val="0.29437701366514846"/>
          <c:y val="7.1166556542450451E-2"/>
        </c:manualLayout>
      </c:layout>
      <c:overlay val="1"/>
    </c:title>
    <c:plotArea>
      <c:layout>
        <c:manualLayout>
          <c:layoutTarget val="inner"/>
          <c:xMode val="edge"/>
          <c:yMode val="edge"/>
          <c:x val="0.26565932450082574"/>
          <c:y val="0.33465165663854118"/>
          <c:w val="0.70676635835980872"/>
          <c:h val="0.5340922158746493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туроператори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Sheet1!$A$2:$A$4</c:f>
              <c:strCache>
                <c:ptCount val="3"/>
                <c:pt idx="0">
                  <c:v>Не мога да преценя</c:v>
                </c:pt>
                <c:pt idx="1">
                  <c:v>Бих променил/а предложения списък</c:v>
                </c:pt>
                <c:pt idx="2">
                  <c:v>Смятам, че предложеният списък е подходящ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9.5</c:v>
                </c:pt>
                <c:pt idx="1">
                  <c:v>13</c:v>
                </c:pt>
                <c:pt idx="2">
                  <c:v>77.5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Български туроператори</c:v>
                </c:pt>
              </c:strCache>
            </c:strRef>
          </c:tx>
          <c:spPr>
            <a:solidFill>
              <a:srgbClr val="AFCAFF"/>
            </a:solidFill>
          </c:spPr>
          <c:cat>
            <c:strRef>
              <c:f>Sheet1!$A$2:$A$4</c:f>
              <c:strCache>
                <c:ptCount val="3"/>
                <c:pt idx="0">
                  <c:v>Не мога да преценя</c:v>
                </c:pt>
                <c:pt idx="1">
                  <c:v>Бих променил/а предложения списък</c:v>
                </c:pt>
                <c:pt idx="2">
                  <c:v>Смятам, че предложеният списък е подходящ</c:v>
                </c:pt>
              </c:strCache>
            </c:strRef>
          </c:cat>
          <c:val>
            <c:numRef>
              <c:f>Sheet1!$C$2:$C$4</c:f>
              <c:numCache>
                <c:formatCode>####.0</c:formatCode>
                <c:ptCount val="3"/>
                <c:pt idx="0">
                  <c:v>1.8</c:v>
                </c:pt>
                <c:pt idx="1">
                  <c:v>22.7</c:v>
                </c:pt>
                <c:pt idx="2">
                  <c:v>75.5</c:v>
                </c:pt>
              </c:numCache>
            </c:numRef>
          </c:val>
        </c:ser>
        <c:dLbls>
          <c:showVal val="1"/>
        </c:dLbls>
        <c:axId val="107302912"/>
        <c:axId val="107304448"/>
      </c:barChart>
      <c:catAx>
        <c:axId val="107302912"/>
        <c:scaling>
          <c:orientation val="minMax"/>
        </c:scaling>
        <c:axPos val="l"/>
        <c:numFmt formatCode="General" sourceLinked="1"/>
        <c:tickLblPos val="nextTo"/>
        <c:crossAx val="107304448"/>
        <c:crosses val="autoZero"/>
        <c:auto val="1"/>
        <c:lblAlgn val="ctr"/>
        <c:lblOffset val="100"/>
      </c:catAx>
      <c:valAx>
        <c:axId val="107304448"/>
        <c:scaling>
          <c:orientation val="minMax"/>
          <c:max val="100"/>
        </c:scaling>
        <c:axPos val="b"/>
        <c:majorGridlines/>
        <c:numFmt formatCode="#,##0" sourceLinked="0"/>
        <c:tickLblPos val="nextTo"/>
        <c:crossAx val="107302912"/>
        <c:crosses val="autoZero"/>
        <c:crossBetween val="between"/>
        <c:majorUnit val="20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26789669381464759"/>
          <c:y val="0.16089830174814884"/>
          <c:w val="0.67774360541136491"/>
          <c:h val="5.5952116431507624E-2"/>
        </c:manualLayout>
      </c:layout>
      <c:spPr>
        <a:solidFill>
          <a:schemeClr val="bg1"/>
        </a:solidFill>
        <a:ln>
          <a:noFill/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 sz="1100"/>
            </a:pPr>
            <a:r>
              <a:rPr lang="bg-BG" sz="1100" b="1" i="0" u="none" strike="noStrike" baseline="0" dirty="0" smtClean="0">
                <a:effectLst/>
              </a:rPr>
              <a:t>Към всяко от тези основни лога има разработена група от допълнителни лога, касаещи различни форми на туризъм(напр. морски туризъм, планински и ски, гурме и винен). Коя от тези комбинации от основно и допълнителни лога ви допада най-много?</a:t>
            </a:r>
          </a:p>
        </c:rich>
      </c:tx>
      <c:layout>
        <c:manualLayout>
          <c:xMode val="edge"/>
          <c:yMode val="edge"/>
          <c:x val="0.11322498665022886"/>
          <c:y val="8.6033042441228148E-3"/>
        </c:manualLayout>
      </c:layout>
      <c:overlay val="1"/>
    </c:title>
    <c:plotArea>
      <c:layout>
        <c:manualLayout>
          <c:layoutTarget val="inner"/>
          <c:xMode val="edge"/>
          <c:yMode val="edge"/>
          <c:x val="4.0440623084890229E-2"/>
          <c:y val="0.3807768747458436"/>
          <c:w val="0.95955937691510984"/>
          <c:h val="0.3328574017766097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Sheet1!$A$2:$A$6</c:f>
              <c:strCache>
                <c:ptCount val="5"/>
                <c:pt idx="0">
                  <c:v>Концепция K</c:v>
                </c:pt>
                <c:pt idx="1">
                  <c:v>Концепция  P</c:v>
                </c:pt>
                <c:pt idx="2">
                  <c:v>Концепция R</c:v>
                </c:pt>
                <c:pt idx="3">
                  <c:v>Концепция V</c:v>
                </c:pt>
                <c:pt idx="4">
                  <c:v>Нито едно от посочените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18.2</c:v>
                </c:pt>
                <c:pt idx="1">
                  <c:v>44</c:v>
                </c:pt>
                <c:pt idx="2">
                  <c:v>28.2</c:v>
                </c:pt>
                <c:pt idx="3">
                  <c:v>4.8</c:v>
                </c:pt>
                <c:pt idx="4">
                  <c:v>4.8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cat>
            <c:strRef>
              <c:f>Sheet1!$A$2:$A$6</c:f>
              <c:strCache>
                <c:ptCount val="5"/>
                <c:pt idx="0">
                  <c:v>Концепция K</c:v>
                </c:pt>
                <c:pt idx="1">
                  <c:v>Концепция  P</c:v>
                </c:pt>
                <c:pt idx="2">
                  <c:v>Концепция R</c:v>
                </c:pt>
                <c:pt idx="3">
                  <c:v>Концепция V</c:v>
                </c:pt>
                <c:pt idx="4">
                  <c:v>Нито едно от посочените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15.8</c:v>
                </c:pt>
                <c:pt idx="1">
                  <c:v>46.2</c:v>
                </c:pt>
                <c:pt idx="2">
                  <c:v>26.2</c:v>
                </c:pt>
                <c:pt idx="3">
                  <c:v>5.8</c:v>
                </c:pt>
                <c:pt idx="4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C47"/>
            </a:solidFill>
          </c:spPr>
          <c:cat>
            <c:strRef>
              <c:f>Sheet1!$A$2:$A$6</c:f>
              <c:strCache>
                <c:ptCount val="5"/>
                <c:pt idx="0">
                  <c:v>Концепция K</c:v>
                </c:pt>
                <c:pt idx="1">
                  <c:v>Концепция  P</c:v>
                </c:pt>
                <c:pt idx="2">
                  <c:v>Концепция R</c:v>
                </c:pt>
                <c:pt idx="3">
                  <c:v>Концепция V</c:v>
                </c:pt>
                <c:pt idx="4">
                  <c:v>Нито едно от посочените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12.4</c:v>
                </c:pt>
                <c:pt idx="1">
                  <c:v>65.400000000000006</c:v>
                </c:pt>
                <c:pt idx="2">
                  <c:v>14.4</c:v>
                </c:pt>
                <c:pt idx="3">
                  <c:v>4.8</c:v>
                </c:pt>
                <c:pt idx="4">
                  <c:v>2.9</c:v>
                </c:pt>
              </c:numCache>
            </c:numRef>
          </c:val>
        </c:ser>
        <c:dLbls>
          <c:showVal val="1"/>
        </c:dLbls>
        <c:axId val="107483904"/>
        <c:axId val="107485440"/>
      </c:barChart>
      <c:catAx>
        <c:axId val="107483904"/>
        <c:scaling>
          <c:orientation val="minMax"/>
        </c:scaling>
        <c:delete val="1"/>
        <c:axPos val="b"/>
        <c:numFmt formatCode="General" sourceLinked="1"/>
        <c:tickLblPos val="none"/>
        <c:crossAx val="107485440"/>
        <c:crosses val="autoZero"/>
        <c:auto val="1"/>
        <c:lblAlgn val="ctr"/>
        <c:lblOffset val="100"/>
      </c:catAx>
      <c:valAx>
        <c:axId val="107485440"/>
        <c:scaling>
          <c:orientation val="minMax"/>
          <c:max val="100"/>
        </c:scaling>
        <c:delete val="1"/>
        <c:axPos val="l"/>
        <c:numFmt formatCode="General" sourceLinked="1"/>
        <c:tickLblPos val="none"/>
        <c:crossAx val="1074839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3.1352251183560248E-2"/>
          <c:y val="0.22707848486641946"/>
          <c:w val="0.92591672161874461"/>
          <c:h val="0.20109859067149727"/>
        </c:manualLayout>
      </c:layout>
      <c:spPr>
        <a:solidFill>
          <a:schemeClr val="bg1"/>
        </a:solidFill>
        <a:ln>
          <a:noFill/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ru-RU" sz="1200" b="1" i="0" u="none" strike="noStrike" baseline="0" dirty="0" smtClean="0">
                <a:effectLst/>
              </a:rPr>
              <a:t>Коя от тези комбинациия от основно и примерни допълнителни лога  Ви допада най-много?  (в %)</a:t>
            </a:r>
            <a:endParaRPr lang="bg-BG" dirty="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4.0440623084890229E-2"/>
          <c:y val="0.36461260401960782"/>
          <c:w val="0.95955937691510984"/>
          <c:h val="0.3328574017766097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Български туроператори</c:v>
                </c:pt>
              </c:strCache>
            </c:strRef>
          </c:tx>
          <c:spPr>
            <a:solidFill>
              <a:srgbClr val="AFCAFF"/>
            </a:solidFill>
          </c:spPr>
          <c:cat>
            <c:strRef>
              <c:f>Sheet1!$A$2:$A$6</c:f>
              <c:strCache>
                <c:ptCount val="5"/>
                <c:pt idx="0">
                  <c:v>Концепция K</c:v>
                </c:pt>
                <c:pt idx="1">
                  <c:v>Концепция  P</c:v>
                </c:pt>
                <c:pt idx="2">
                  <c:v>Концепция R</c:v>
                </c:pt>
                <c:pt idx="3">
                  <c:v>Концепция V</c:v>
                </c:pt>
                <c:pt idx="4">
                  <c:v>Нито едно от посочените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12.7</c:v>
                </c:pt>
                <c:pt idx="1">
                  <c:v>32.700000000000003</c:v>
                </c:pt>
                <c:pt idx="2">
                  <c:v>31.8</c:v>
                </c:pt>
                <c:pt idx="3">
                  <c:v>1.8</c:v>
                </c:pt>
                <c:pt idx="4">
                  <c:v>20.9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туроператори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Sheet1!$A$2:$A$6</c:f>
              <c:strCache>
                <c:ptCount val="5"/>
                <c:pt idx="0">
                  <c:v>Концепция K</c:v>
                </c:pt>
                <c:pt idx="1">
                  <c:v>Концепция  P</c:v>
                </c:pt>
                <c:pt idx="2">
                  <c:v>Концепция R</c:v>
                </c:pt>
                <c:pt idx="3">
                  <c:v>Концепция V</c:v>
                </c:pt>
                <c:pt idx="4">
                  <c:v>Нито едно от посочените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17</c:v>
                </c:pt>
                <c:pt idx="1">
                  <c:v>49</c:v>
                </c:pt>
                <c:pt idx="2">
                  <c:v>27.5</c:v>
                </c:pt>
                <c:pt idx="3">
                  <c:v>3.5</c:v>
                </c:pt>
                <c:pt idx="4">
                  <c:v>3</c:v>
                </c:pt>
              </c:numCache>
            </c:numRef>
          </c:val>
        </c:ser>
        <c:dLbls>
          <c:showVal val="1"/>
        </c:dLbls>
        <c:axId val="107524864"/>
        <c:axId val="107526400"/>
      </c:barChart>
      <c:catAx>
        <c:axId val="107524864"/>
        <c:scaling>
          <c:orientation val="minMax"/>
        </c:scaling>
        <c:delete val="1"/>
        <c:axPos val="b"/>
        <c:numFmt formatCode="General" sourceLinked="1"/>
        <c:tickLblPos val="none"/>
        <c:crossAx val="107526400"/>
        <c:crosses val="autoZero"/>
        <c:auto val="1"/>
        <c:lblAlgn val="ctr"/>
        <c:lblOffset val="100"/>
      </c:catAx>
      <c:valAx>
        <c:axId val="107526400"/>
        <c:scaling>
          <c:orientation val="minMax"/>
          <c:max val="100"/>
        </c:scaling>
        <c:delete val="1"/>
        <c:axPos val="l"/>
        <c:numFmt formatCode="General" sourceLinked="1"/>
        <c:tickLblPos val="none"/>
        <c:crossAx val="10752486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1440167042371642"/>
          <c:y val="0.16776591218861861"/>
          <c:w val="0.42632259050069726"/>
          <c:h val="7.7787088697461829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bg-BG" sz="1200" b="1" i="0" u="none" strike="noStrike" baseline="0" dirty="0" smtClean="0">
                <a:effectLst/>
              </a:rPr>
              <a:t>Това са четири варианта за лого на един от регионите в България – „Тракия“. Кой от тези варианти ви допада най много?   </a:t>
            </a:r>
            <a:r>
              <a:rPr lang="bg-BG" dirty="0" smtClean="0"/>
              <a:t> </a:t>
            </a:r>
            <a:r>
              <a:rPr lang="bg-BG" dirty="0"/>
              <a:t>(в %)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4.0440623084890229E-2"/>
          <c:y val="0.36461260401960782"/>
          <c:w val="0.95955937691510984"/>
          <c:h val="0.3328574017766097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Sheet1!$A$2:$A$6</c:f>
              <c:strCache>
                <c:ptCount val="5"/>
                <c:pt idx="0">
                  <c:v>Концепция K</c:v>
                </c:pt>
                <c:pt idx="1">
                  <c:v>Концепция  P</c:v>
                </c:pt>
                <c:pt idx="2">
                  <c:v>Концепция R</c:v>
                </c:pt>
                <c:pt idx="3">
                  <c:v>Концепция V</c:v>
                </c:pt>
                <c:pt idx="4">
                  <c:v>Нито едно от посочените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18.7</c:v>
                </c:pt>
                <c:pt idx="1">
                  <c:v>45.7</c:v>
                </c:pt>
                <c:pt idx="2">
                  <c:v>25.2</c:v>
                </c:pt>
                <c:pt idx="3">
                  <c:v>4.8</c:v>
                </c:pt>
                <c:pt idx="4">
                  <c:v>5.7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cat>
            <c:strRef>
              <c:f>Sheet1!$A$2:$A$6</c:f>
              <c:strCache>
                <c:ptCount val="5"/>
                <c:pt idx="0">
                  <c:v>Концепция K</c:v>
                </c:pt>
                <c:pt idx="1">
                  <c:v>Концепция  P</c:v>
                </c:pt>
                <c:pt idx="2">
                  <c:v>Концепция R</c:v>
                </c:pt>
                <c:pt idx="3">
                  <c:v>Концепция V</c:v>
                </c:pt>
                <c:pt idx="4">
                  <c:v>Нито едно от посочените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 formatCode="0.0">
                  <c:v>14.333333333333334</c:v>
                </c:pt>
                <c:pt idx="1">
                  <c:v>43.3</c:v>
                </c:pt>
                <c:pt idx="2">
                  <c:v>29.5</c:v>
                </c:pt>
                <c:pt idx="3">
                  <c:v>4.8</c:v>
                </c:pt>
                <c:pt idx="4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C47"/>
            </a:solidFill>
          </c:spPr>
          <c:cat>
            <c:strRef>
              <c:f>Sheet1!$A$2:$A$6</c:f>
              <c:strCache>
                <c:ptCount val="5"/>
                <c:pt idx="0">
                  <c:v>Концепция K</c:v>
                </c:pt>
                <c:pt idx="1">
                  <c:v>Концепция  P</c:v>
                </c:pt>
                <c:pt idx="2">
                  <c:v>Концепция R</c:v>
                </c:pt>
                <c:pt idx="3">
                  <c:v>Концепция V</c:v>
                </c:pt>
                <c:pt idx="4">
                  <c:v>Нито едно от посочените</c:v>
                </c:pt>
              </c:strCache>
            </c:strRef>
          </c:cat>
          <c:val>
            <c:numRef>
              <c:f>Sheet1!$D$2:$D$6</c:f>
              <c:numCache>
                <c:formatCode>####.0</c:formatCode>
                <c:ptCount val="5"/>
                <c:pt idx="0">
                  <c:v>14.25</c:v>
                </c:pt>
                <c:pt idx="1">
                  <c:v>31.5</c:v>
                </c:pt>
                <c:pt idx="2">
                  <c:v>48.16666666666665</c:v>
                </c:pt>
                <c:pt idx="3">
                  <c:v>3.4166666666666661</c:v>
                </c:pt>
                <c:pt idx="4">
                  <c:v>2.6666666666666665</c:v>
                </c:pt>
              </c:numCache>
            </c:numRef>
          </c:val>
        </c:ser>
        <c:dLbls>
          <c:showVal val="1"/>
        </c:dLbls>
        <c:axId val="107824256"/>
        <c:axId val="107825792"/>
      </c:barChart>
      <c:catAx>
        <c:axId val="107824256"/>
        <c:scaling>
          <c:orientation val="minMax"/>
        </c:scaling>
        <c:delete val="1"/>
        <c:axPos val="b"/>
        <c:numFmt formatCode="General" sourceLinked="1"/>
        <c:tickLblPos val="none"/>
        <c:crossAx val="107825792"/>
        <c:crosses val="autoZero"/>
        <c:auto val="1"/>
        <c:lblAlgn val="ctr"/>
        <c:lblOffset val="100"/>
      </c:catAx>
      <c:valAx>
        <c:axId val="107825792"/>
        <c:scaling>
          <c:orientation val="minMax"/>
          <c:max val="100"/>
        </c:scaling>
        <c:delete val="1"/>
        <c:axPos val="l"/>
        <c:numFmt formatCode="General" sourceLinked="1"/>
        <c:tickLblPos val="none"/>
        <c:crossAx val="1078242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3.1352251183560262E-2"/>
          <c:y val="0.14625746190802649"/>
          <c:w val="0.92591672161874461"/>
          <c:h val="0.20109859067149727"/>
        </c:manualLayout>
      </c:layout>
      <c:spPr>
        <a:solidFill>
          <a:schemeClr val="bg1"/>
        </a:solidFill>
        <a:ln>
          <a:noFill/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bg-BG" sz="1200" b="1" i="0" u="none" strike="noStrike" baseline="0" dirty="0" smtClean="0">
                <a:effectLst/>
              </a:rPr>
              <a:t>Това са четири варианта за лого на един от регионите в България – „Тракия“. Кой от тези варианти ви допада най много?   </a:t>
            </a:r>
            <a:r>
              <a:rPr lang="bg-BG" dirty="0" smtClean="0"/>
              <a:t> </a:t>
            </a:r>
            <a:r>
              <a:rPr lang="bg-BG" dirty="0"/>
              <a:t>(в %)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4.044062308489027E-2"/>
          <c:y val="0.36461260401960827"/>
          <c:w val="0.95955937691510984"/>
          <c:h val="0.3328574017766102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Български туроператори</c:v>
                </c:pt>
              </c:strCache>
            </c:strRef>
          </c:tx>
          <c:spPr>
            <a:solidFill>
              <a:srgbClr val="AFCAFF"/>
            </a:solidFill>
          </c:spPr>
          <c:cat>
            <c:strRef>
              <c:f>Sheet1!$A$2:$A$6</c:f>
              <c:strCache>
                <c:ptCount val="5"/>
                <c:pt idx="0">
                  <c:v>Концепция K</c:v>
                </c:pt>
                <c:pt idx="1">
                  <c:v>Концепция  P</c:v>
                </c:pt>
                <c:pt idx="2">
                  <c:v>Концепция R</c:v>
                </c:pt>
                <c:pt idx="3">
                  <c:v>Концепция V</c:v>
                </c:pt>
                <c:pt idx="4">
                  <c:v>Нито едно от посочените</c:v>
                </c:pt>
              </c:strCache>
            </c:strRef>
          </c:cat>
          <c:val>
            <c:numRef>
              <c:f>Sheet1!$B$2:$B$6</c:f>
              <c:numCache>
                <c:formatCode>####.0</c:formatCode>
                <c:ptCount val="5"/>
                <c:pt idx="0">
                  <c:v>9.0909090909090935</c:v>
                </c:pt>
                <c:pt idx="1">
                  <c:v>31.818181818181817</c:v>
                </c:pt>
                <c:pt idx="2">
                  <c:v>38.181818181818173</c:v>
                </c:pt>
                <c:pt idx="3">
                  <c:v>2.7272727272727275</c:v>
                </c:pt>
                <c:pt idx="4">
                  <c:v>18.181818181818191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туроператори</c:v>
                </c:pt>
              </c:strCache>
            </c:strRef>
          </c:tx>
          <c:spPr>
            <a:solidFill>
              <a:srgbClr val="004FB8"/>
            </a:solidFill>
          </c:spPr>
          <c:cat>
            <c:strRef>
              <c:f>Sheet1!$A$2:$A$6</c:f>
              <c:strCache>
                <c:ptCount val="5"/>
                <c:pt idx="0">
                  <c:v>Концепция K</c:v>
                </c:pt>
                <c:pt idx="1">
                  <c:v>Концепция  P</c:v>
                </c:pt>
                <c:pt idx="2">
                  <c:v>Концепция R</c:v>
                </c:pt>
                <c:pt idx="3">
                  <c:v>Концепция V</c:v>
                </c:pt>
                <c:pt idx="4">
                  <c:v>Нито едно от посочените</c:v>
                </c:pt>
              </c:strCache>
            </c:strRef>
          </c:cat>
          <c:val>
            <c:numRef>
              <c:f>Sheet1!$C$2:$C$6</c:f>
              <c:numCache>
                <c:formatCode>####.0</c:formatCode>
                <c:ptCount val="5"/>
                <c:pt idx="0">
                  <c:v>28.5</c:v>
                </c:pt>
                <c:pt idx="1">
                  <c:v>36.5</c:v>
                </c:pt>
                <c:pt idx="2">
                  <c:v>29.5</c:v>
                </c:pt>
                <c:pt idx="3">
                  <c:v>2.5</c:v>
                </c:pt>
                <c:pt idx="4">
                  <c:v>3</c:v>
                </c:pt>
              </c:numCache>
            </c:numRef>
          </c:val>
        </c:ser>
        <c:dLbls>
          <c:showVal val="1"/>
        </c:dLbls>
        <c:axId val="106719488"/>
        <c:axId val="106729472"/>
      </c:barChart>
      <c:catAx>
        <c:axId val="106719488"/>
        <c:scaling>
          <c:orientation val="minMax"/>
        </c:scaling>
        <c:delete val="1"/>
        <c:axPos val="b"/>
        <c:numFmt formatCode="General" sourceLinked="1"/>
        <c:tickLblPos val="none"/>
        <c:crossAx val="106729472"/>
        <c:crosses val="autoZero"/>
        <c:auto val="1"/>
        <c:lblAlgn val="ctr"/>
        <c:lblOffset val="100"/>
      </c:catAx>
      <c:valAx>
        <c:axId val="106729472"/>
        <c:scaling>
          <c:orientation val="minMax"/>
          <c:max val="100"/>
        </c:scaling>
        <c:delete val="1"/>
        <c:axPos val="l"/>
        <c:numFmt formatCode="####.0" sourceLinked="1"/>
        <c:tickLblPos val="none"/>
        <c:crossAx val="1067194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3.1352251183560262E-2"/>
          <c:y val="0.14625746190802649"/>
          <c:w val="0.9259167216187445"/>
          <c:h val="0.20109859067149749"/>
        </c:manualLayout>
      </c:layout>
      <c:spPr>
        <a:solidFill>
          <a:schemeClr val="bg1"/>
        </a:solidFill>
        <a:ln>
          <a:noFill/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bg-BG" sz="1200" b="1" i="0" u="none" strike="noStrike" baseline="0" dirty="0" smtClean="0">
                <a:effectLst/>
              </a:rPr>
              <a:t>Какво иска да ви каже България с това послание? </a:t>
            </a:r>
            <a:r>
              <a:rPr lang="bg-BG" dirty="0" smtClean="0"/>
              <a:t>(</a:t>
            </a:r>
            <a:r>
              <a:rPr lang="bg-BG" dirty="0"/>
              <a:t>в %)</a:t>
            </a:r>
          </a:p>
        </c:rich>
      </c:tx>
      <c:layout>
        <c:manualLayout>
          <c:xMode val="edge"/>
          <c:yMode val="edge"/>
          <c:x val="0.27627404144637524"/>
          <c:y val="4.555354947391875E-2"/>
        </c:manualLayout>
      </c:layout>
    </c:title>
    <c:plotArea>
      <c:layout>
        <c:manualLayout>
          <c:layoutTarget val="inner"/>
          <c:xMode val="edge"/>
          <c:yMode val="edge"/>
          <c:x val="0.42424347808226731"/>
          <c:y val="0.13662299446924728"/>
          <c:w val="0.5481822047783671"/>
          <c:h val="0.7321209558046097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Sheet1!$A$2:$A$18</c:f>
              <c:strCache>
                <c:ptCount val="17"/>
                <c:pt idx="0">
                  <c:v>Не мога да преценя</c:v>
                </c:pt>
                <c:pt idx="1">
                  <c:v>Друго</c:v>
                </c:pt>
                <c:pt idx="2">
                  <c:v>„Открийте природата на България“</c:v>
                </c:pt>
                <c:pt idx="3">
                  <c:v>"Не ми харесва посланието"</c:v>
                </c:pt>
                <c:pt idx="4">
                  <c:v>Не е посочил</c:v>
                </c:pt>
                <c:pt idx="5">
                  <c:v>„Открийте историята на България“</c:v>
                </c:pt>
                <c:pt idx="6">
                  <c:v>"Посетете България за да получите релакс и спокойствие"</c:v>
                </c:pt>
                <c:pt idx="7">
                  <c:v>"Хубаво, крако и ясно послание"</c:v>
                </c:pt>
                <c:pt idx="8">
                  <c:v>"България носи радост"</c:v>
                </c:pt>
                <c:pt idx="9">
                  <c:v>"България е страна, която може да ви изненада"</c:v>
                </c:pt>
                <c:pt idx="10">
                  <c:v>"Носи духа на България"</c:v>
                </c:pt>
                <c:pt idx="11">
                  <c:v>„Открийте красотата на България“</c:v>
                </c:pt>
                <c:pt idx="12">
                  <c:v>"Приканва те към пътешествие"</c:v>
                </c:pt>
                <c:pt idx="13">
                  <c:v>"България е разнообразна и пъстра страна"</c:v>
                </c:pt>
                <c:pt idx="14">
                  <c:v>"Посетете страната ни"</c:v>
                </c:pt>
                <c:pt idx="15">
                  <c:v>„Идеята е да споделиш с приятелите  всичко видяно, всички емоции, които си преживял“</c:v>
                </c:pt>
                <c:pt idx="16">
                  <c:v>„Да откриеш нещо ново, нещо неочаквано и да останеш очарован“ </c:v>
                </c:pt>
              </c:strCache>
            </c:strRef>
          </c:cat>
          <c:val>
            <c:numRef>
              <c:f>Sheet1!$B$2:$B$18</c:f>
              <c:numCache>
                <c:formatCode>###0.0</c:formatCode>
                <c:ptCount val="17"/>
                <c:pt idx="0">
                  <c:v>9.3333333333333357</c:v>
                </c:pt>
                <c:pt idx="1">
                  <c:v>13.333333333333334</c:v>
                </c:pt>
                <c:pt idx="2">
                  <c:v>1.8333333333333333</c:v>
                </c:pt>
                <c:pt idx="3">
                  <c:v>1.6666666666666667</c:v>
                </c:pt>
                <c:pt idx="4">
                  <c:v>1.5</c:v>
                </c:pt>
                <c:pt idx="5">
                  <c:v>2.833333333333333</c:v>
                </c:pt>
                <c:pt idx="6">
                  <c:v>2</c:v>
                </c:pt>
                <c:pt idx="7">
                  <c:v>2.666666666666667</c:v>
                </c:pt>
                <c:pt idx="8">
                  <c:v>3.6666666666666665</c:v>
                </c:pt>
                <c:pt idx="9">
                  <c:v>5.6666666666666661</c:v>
                </c:pt>
                <c:pt idx="10">
                  <c:v>6.666666666666667</c:v>
                </c:pt>
                <c:pt idx="11">
                  <c:v>7.166666666666667</c:v>
                </c:pt>
                <c:pt idx="12">
                  <c:v>6.666666666666667</c:v>
                </c:pt>
                <c:pt idx="13">
                  <c:v>11.833333333333334</c:v>
                </c:pt>
                <c:pt idx="14">
                  <c:v>21.5</c:v>
                </c:pt>
                <c:pt idx="15">
                  <c:v>24.666666666666668</c:v>
                </c:pt>
                <c:pt idx="16">
                  <c:v>27.333333333333318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Sheet1!$A$2:$A$18</c:f>
              <c:strCache>
                <c:ptCount val="17"/>
                <c:pt idx="0">
                  <c:v>Не мога да преценя</c:v>
                </c:pt>
                <c:pt idx="1">
                  <c:v>Друго</c:v>
                </c:pt>
                <c:pt idx="2">
                  <c:v>„Открийте природата на България“</c:v>
                </c:pt>
                <c:pt idx="3">
                  <c:v>"Не ми харесва посланието"</c:v>
                </c:pt>
                <c:pt idx="4">
                  <c:v>Не е посочил</c:v>
                </c:pt>
                <c:pt idx="5">
                  <c:v>„Открийте историята на България“</c:v>
                </c:pt>
                <c:pt idx="6">
                  <c:v>"Посетете България за да получите релакс и спокойствие"</c:v>
                </c:pt>
                <c:pt idx="7">
                  <c:v>"Хубаво, крако и ясно послание"</c:v>
                </c:pt>
                <c:pt idx="8">
                  <c:v>"България носи радост"</c:v>
                </c:pt>
                <c:pt idx="9">
                  <c:v>"България е страна, която може да ви изненада"</c:v>
                </c:pt>
                <c:pt idx="10">
                  <c:v>"Носи духа на България"</c:v>
                </c:pt>
                <c:pt idx="11">
                  <c:v>„Открийте красотата на България“</c:v>
                </c:pt>
                <c:pt idx="12">
                  <c:v>"Приканва те към пътешествие"</c:v>
                </c:pt>
                <c:pt idx="13">
                  <c:v>"България е разнообразна и пъстра страна"</c:v>
                </c:pt>
                <c:pt idx="14">
                  <c:v>"Посетете страната ни"</c:v>
                </c:pt>
                <c:pt idx="15">
                  <c:v>„Идеята е да споделиш с приятелите  всичко видяно, всички емоции, които си преживял“</c:v>
                </c:pt>
                <c:pt idx="16">
                  <c:v>„Да откриеш нещо ново, нещо неочаквано и да останеш очарован“ </c:v>
                </c:pt>
              </c:strCache>
            </c:strRef>
          </c:cat>
          <c:val>
            <c:numRef>
              <c:f>Sheet1!$C$2:$C$18</c:f>
              <c:numCache>
                <c:formatCode>###0.0</c:formatCode>
                <c:ptCount val="17"/>
                <c:pt idx="0">
                  <c:v>14.166666666666671</c:v>
                </c:pt>
                <c:pt idx="1">
                  <c:v>11.5</c:v>
                </c:pt>
                <c:pt idx="2">
                  <c:v>1.6666666666666667</c:v>
                </c:pt>
                <c:pt idx="3">
                  <c:v>2</c:v>
                </c:pt>
                <c:pt idx="4">
                  <c:v>2.166666666666667</c:v>
                </c:pt>
                <c:pt idx="5">
                  <c:v>1.1666666666666667</c:v>
                </c:pt>
                <c:pt idx="6">
                  <c:v>2.3333333333333335</c:v>
                </c:pt>
                <c:pt idx="7">
                  <c:v>1.6666666666666667</c:v>
                </c:pt>
                <c:pt idx="8">
                  <c:v>1.3333333333333335</c:v>
                </c:pt>
                <c:pt idx="9">
                  <c:v>3.6666666666666665</c:v>
                </c:pt>
                <c:pt idx="10">
                  <c:v>4.1666666666666661</c:v>
                </c:pt>
                <c:pt idx="11">
                  <c:v>3.6666666666666665</c:v>
                </c:pt>
                <c:pt idx="12">
                  <c:v>9.8333333333333321</c:v>
                </c:pt>
                <c:pt idx="13">
                  <c:v>8</c:v>
                </c:pt>
                <c:pt idx="14">
                  <c:v>20.5</c:v>
                </c:pt>
                <c:pt idx="15">
                  <c:v>26.5</c:v>
                </c:pt>
                <c:pt idx="16">
                  <c:v>28.499999999999989</c:v>
                </c:pt>
              </c:numCache>
            </c:numRef>
          </c:val>
        </c:ser>
        <c:dLbls>
          <c:showVal val="1"/>
        </c:dLbls>
        <c:axId val="108522112"/>
        <c:axId val="108532096"/>
      </c:barChart>
      <c:catAx>
        <c:axId val="10852211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08532096"/>
        <c:crosses val="autoZero"/>
        <c:auto val="1"/>
        <c:lblAlgn val="ctr"/>
        <c:lblOffset val="100"/>
      </c:catAx>
      <c:valAx>
        <c:axId val="108532096"/>
        <c:scaling>
          <c:orientation val="minMax"/>
          <c:max val="100"/>
        </c:scaling>
        <c:axPos val="b"/>
        <c:majorGridlines/>
        <c:numFmt formatCode="###0.0" sourceLinked="1"/>
        <c:tickLblPos val="nextTo"/>
        <c:crossAx val="108522112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3998899748767435"/>
          <c:y val="0.5457644377217149"/>
          <c:w val="0.31865787088082664"/>
          <c:h val="0.30958162683350932"/>
        </c:manualLayout>
      </c:layout>
      <c:overlay val="1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bg-BG" sz="1200" b="1" i="0" u="none" strike="noStrike" baseline="0" dirty="0" smtClean="0">
                <a:effectLst/>
              </a:rPr>
              <a:t>Според Вас, какво иска да ви каже България с това лого?   </a:t>
            </a:r>
            <a:r>
              <a:rPr lang="bg-BG" dirty="0" smtClean="0"/>
              <a:t> </a:t>
            </a:r>
            <a:r>
              <a:rPr lang="bg-BG" dirty="0"/>
              <a:t>(в %)</a:t>
            </a:r>
          </a:p>
        </c:rich>
      </c:tx>
      <c:layout>
        <c:manualLayout>
          <c:xMode val="edge"/>
          <c:yMode val="edge"/>
          <c:x val="0.27268400388937525"/>
          <c:y val="1.579426498216616E-2"/>
        </c:manualLayout>
      </c:layout>
    </c:title>
    <c:plotArea>
      <c:layout>
        <c:manualLayout>
          <c:layoutTarget val="inner"/>
          <c:xMode val="edge"/>
          <c:yMode val="edge"/>
          <c:x val="0.3469677611578515"/>
          <c:y val="8.6607914211853723E-2"/>
          <c:w val="0.61931054951653652"/>
          <c:h val="0.7795037698962133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Sheet1!$A$2:$A$19</c:f>
              <c:strCache>
                <c:ptCount val="18"/>
                <c:pt idx="0">
                  <c:v>Не е посочил</c:v>
                </c:pt>
                <c:pt idx="1">
                  <c:v>Друго</c:v>
                </c:pt>
                <c:pt idx="2">
                  <c:v>„България предлага възможбност за каране на ски“ </c:v>
                </c:pt>
                <c:pt idx="3">
                  <c:v>„България е красива страна“ </c:v>
                </c:pt>
                <c:pt idx="4">
                  <c:v>„Страната е гостоприемна“ </c:v>
                </c:pt>
                <c:pt idx="5">
                  <c:v>„Страна, предлагаща разнообразни възможности за туризъм“ </c:v>
                </c:pt>
                <c:pt idx="6">
                  <c:v>"Сподели емоциите се от преживяното"</c:v>
                </c:pt>
                <c:pt idx="7">
                  <c:v>„Страна, предлагаща разнообразни възможности за забавление“ </c:v>
                </c:pt>
                <c:pt idx="8">
                  <c:v>„България е цветна и   весела“ </c:v>
                </c:pt>
                <c:pt idx="9">
                  <c:v>"Посланието е негативно"</c:v>
                </c:pt>
                <c:pt idx="10">
                  <c:v>„България ме кани на пътешествие“ </c:v>
                </c:pt>
                <c:pt idx="11">
                  <c:v>"Направи своето откритие в България"</c:v>
                </c:pt>
                <c:pt idx="12">
                  <c:v>"Посланието е позитивно"</c:v>
                </c:pt>
                <c:pt idx="13">
                  <c:v>„Носи духа на България“</c:v>
                </c:pt>
                <c:pt idx="14">
                  <c:v>„Подсказва за културата и забележителностите в България“</c:v>
                </c:pt>
                <c:pt idx="15">
                  <c:v>„Не разбирам посланието“ </c:v>
                </c:pt>
                <c:pt idx="16">
                  <c:v>„Говори за българския етнос“ </c:v>
                </c:pt>
                <c:pt idx="17">
                  <c:v>„Запознайте се с традициите на България“</c:v>
                </c:pt>
              </c:strCache>
            </c:strRef>
          </c:cat>
          <c:val>
            <c:numRef>
              <c:f>Sheet1!$B$2:$B$19</c:f>
              <c:numCache>
                <c:formatCode>###0.0</c:formatCode>
                <c:ptCount val="18"/>
                <c:pt idx="0">
                  <c:v>1.1666666666666667</c:v>
                </c:pt>
                <c:pt idx="1">
                  <c:v>23.3</c:v>
                </c:pt>
                <c:pt idx="2">
                  <c:v>0.5</c:v>
                </c:pt>
                <c:pt idx="3">
                  <c:v>1.5</c:v>
                </c:pt>
                <c:pt idx="4">
                  <c:v>2.666666666666667</c:v>
                </c:pt>
                <c:pt idx="5">
                  <c:v>1.5</c:v>
                </c:pt>
                <c:pt idx="6">
                  <c:v>2.3333333333333335</c:v>
                </c:pt>
                <c:pt idx="7">
                  <c:v>1.6666666666666667</c:v>
                </c:pt>
                <c:pt idx="8">
                  <c:v>2</c:v>
                </c:pt>
                <c:pt idx="9">
                  <c:v>2</c:v>
                </c:pt>
                <c:pt idx="10">
                  <c:v>3.3333333333333335</c:v>
                </c:pt>
                <c:pt idx="11">
                  <c:v>4.1666666666666661</c:v>
                </c:pt>
                <c:pt idx="12">
                  <c:v>5.166666666666667</c:v>
                </c:pt>
                <c:pt idx="13">
                  <c:v>4.5</c:v>
                </c:pt>
                <c:pt idx="14">
                  <c:v>5.3333333333333366</c:v>
                </c:pt>
                <c:pt idx="15">
                  <c:v>13.666666666666671</c:v>
                </c:pt>
                <c:pt idx="16">
                  <c:v>10.833333333333334</c:v>
                </c:pt>
                <c:pt idx="17">
                  <c:v>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Sheet1!$A$2:$A$19</c:f>
              <c:strCache>
                <c:ptCount val="18"/>
                <c:pt idx="0">
                  <c:v>Не е посочил</c:v>
                </c:pt>
                <c:pt idx="1">
                  <c:v>Друго</c:v>
                </c:pt>
                <c:pt idx="2">
                  <c:v>„България предлага възможбност за каране на ски“ </c:v>
                </c:pt>
                <c:pt idx="3">
                  <c:v>„България е красива страна“ </c:v>
                </c:pt>
                <c:pt idx="4">
                  <c:v>„Страната е гостоприемна“ </c:v>
                </c:pt>
                <c:pt idx="5">
                  <c:v>„Страна, предлагаща разнообразни възможности за туризъм“ </c:v>
                </c:pt>
                <c:pt idx="6">
                  <c:v>"Сподели емоциите се от преживяното"</c:v>
                </c:pt>
                <c:pt idx="7">
                  <c:v>„Страна, предлагаща разнообразни възможности за забавление“ </c:v>
                </c:pt>
                <c:pt idx="8">
                  <c:v>„България е цветна и   весела“ </c:v>
                </c:pt>
                <c:pt idx="9">
                  <c:v>"Посланието е негативно"</c:v>
                </c:pt>
                <c:pt idx="10">
                  <c:v>„България ме кани на пътешествие“ </c:v>
                </c:pt>
                <c:pt idx="11">
                  <c:v>"Направи своето откритие в България"</c:v>
                </c:pt>
                <c:pt idx="12">
                  <c:v>"Посланието е позитивно"</c:v>
                </c:pt>
                <c:pt idx="13">
                  <c:v>„Носи духа на България“</c:v>
                </c:pt>
                <c:pt idx="14">
                  <c:v>„Подсказва за културата и забележителностите в България“</c:v>
                </c:pt>
                <c:pt idx="15">
                  <c:v>„Не разбирам посланието“ </c:v>
                </c:pt>
                <c:pt idx="16">
                  <c:v>„Говори за българския етнос“ </c:v>
                </c:pt>
                <c:pt idx="17">
                  <c:v>„Запознайте се с традициите на България“</c:v>
                </c:pt>
              </c:strCache>
            </c:strRef>
          </c:cat>
          <c:val>
            <c:numRef>
              <c:f>Sheet1!$C$2:$C$19</c:f>
              <c:numCache>
                <c:formatCode>###0.0</c:formatCode>
                <c:ptCount val="18"/>
                <c:pt idx="0">
                  <c:v>1</c:v>
                </c:pt>
                <c:pt idx="1">
                  <c:v>19.8</c:v>
                </c:pt>
                <c:pt idx="2">
                  <c:v>0.33333333333333337</c:v>
                </c:pt>
                <c:pt idx="3">
                  <c:v>1.8333333333333333</c:v>
                </c:pt>
                <c:pt idx="4">
                  <c:v>2</c:v>
                </c:pt>
                <c:pt idx="5">
                  <c:v>2.166666666666667</c:v>
                </c:pt>
                <c:pt idx="6">
                  <c:v>2.666666666666667</c:v>
                </c:pt>
                <c:pt idx="7">
                  <c:v>3</c:v>
                </c:pt>
                <c:pt idx="8">
                  <c:v>2.5</c:v>
                </c:pt>
                <c:pt idx="9">
                  <c:v>3.166666666666667</c:v>
                </c:pt>
                <c:pt idx="10">
                  <c:v>4</c:v>
                </c:pt>
                <c:pt idx="11">
                  <c:v>5.8333333333333348</c:v>
                </c:pt>
                <c:pt idx="12">
                  <c:v>3.5000000000000004</c:v>
                </c:pt>
                <c:pt idx="13">
                  <c:v>3.833333333333333</c:v>
                </c:pt>
                <c:pt idx="14">
                  <c:v>5.8333333333333348</c:v>
                </c:pt>
                <c:pt idx="15">
                  <c:v>18.666666666666668</c:v>
                </c:pt>
                <c:pt idx="16">
                  <c:v>13</c:v>
                </c:pt>
                <c:pt idx="17">
                  <c:v>26.333333333333318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C47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Sheet1!$A$2:$A$19</c:f>
              <c:strCache>
                <c:ptCount val="18"/>
                <c:pt idx="0">
                  <c:v>Не е посочил</c:v>
                </c:pt>
                <c:pt idx="1">
                  <c:v>Друго</c:v>
                </c:pt>
                <c:pt idx="2">
                  <c:v>„България предлага възможбност за каране на ски“ </c:v>
                </c:pt>
                <c:pt idx="3">
                  <c:v>„България е красива страна“ </c:v>
                </c:pt>
                <c:pt idx="4">
                  <c:v>„Страната е гостоприемна“ </c:v>
                </c:pt>
                <c:pt idx="5">
                  <c:v>„Страна, предлагаща разнообразни възможности за туризъм“ </c:v>
                </c:pt>
                <c:pt idx="6">
                  <c:v>"Сподели емоциите се от преживяното"</c:v>
                </c:pt>
                <c:pt idx="7">
                  <c:v>„Страна, предлагаща разнообразни възможности за забавление“ </c:v>
                </c:pt>
                <c:pt idx="8">
                  <c:v>„България е цветна и   весела“ </c:v>
                </c:pt>
                <c:pt idx="9">
                  <c:v>"Посланието е негативно"</c:v>
                </c:pt>
                <c:pt idx="10">
                  <c:v>„България ме кани на пътешествие“ </c:v>
                </c:pt>
                <c:pt idx="11">
                  <c:v>"Направи своето откритие в България"</c:v>
                </c:pt>
                <c:pt idx="12">
                  <c:v>"Посланието е позитивно"</c:v>
                </c:pt>
                <c:pt idx="13">
                  <c:v>„Носи духа на България“</c:v>
                </c:pt>
                <c:pt idx="14">
                  <c:v>„Подсказва за културата и забележителностите в България“</c:v>
                </c:pt>
                <c:pt idx="15">
                  <c:v>„Не разбирам посланието“ </c:v>
                </c:pt>
                <c:pt idx="16">
                  <c:v>„Говори за българския етнос“ </c:v>
                </c:pt>
                <c:pt idx="17">
                  <c:v>„Запознайте се с традициите на България“</c:v>
                </c:pt>
              </c:strCache>
            </c:strRef>
          </c:cat>
          <c:val>
            <c:numRef>
              <c:f>Sheet1!$D$2:$D$19</c:f>
              <c:numCache>
                <c:formatCode>0.0</c:formatCode>
                <c:ptCount val="18"/>
                <c:pt idx="0">
                  <c:v>2.2000000000000002</c:v>
                </c:pt>
                <c:pt idx="1">
                  <c:v>14.1</c:v>
                </c:pt>
                <c:pt idx="2">
                  <c:v>3.5775127768313473</c:v>
                </c:pt>
                <c:pt idx="3">
                  <c:v>1.3</c:v>
                </c:pt>
                <c:pt idx="4">
                  <c:v>0.17035775127768313</c:v>
                </c:pt>
                <c:pt idx="5">
                  <c:v>1.4480408858603067</c:v>
                </c:pt>
                <c:pt idx="6">
                  <c:v>0.85178875638841611</c:v>
                </c:pt>
                <c:pt idx="7">
                  <c:v>1.5332197614991478</c:v>
                </c:pt>
                <c:pt idx="8">
                  <c:v>1.788756388415673</c:v>
                </c:pt>
                <c:pt idx="9">
                  <c:v>1.2776831345826241</c:v>
                </c:pt>
                <c:pt idx="10">
                  <c:v>1.8739352640545144</c:v>
                </c:pt>
                <c:pt idx="11">
                  <c:v>2.5553662691652468</c:v>
                </c:pt>
                <c:pt idx="12">
                  <c:v>4.0885860306643949</c:v>
                </c:pt>
                <c:pt idx="13">
                  <c:v>4.4293015332197614</c:v>
                </c:pt>
                <c:pt idx="14">
                  <c:v>10.90289608177172</c:v>
                </c:pt>
                <c:pt idx="15">
                  <c:v>9.8807495741056286</c:v>
                </c:pt>
                <c:pt idx="16">
                  <c:v>25.894378194207835</c:v>
                </c:pt>
                <c:pt idx="17">
                  <c:v>35.264054514480407</c:v>
                </c:pt>
              </c:numCache>
            </c:numRef>
          </c:val>
        </c:ser>
        <c:dLbls>
          <c:showVal val="1"/>
        </c:dLbls>
        <c:axId val="94104576"/>
        <c:axId val="94122752"/>
      </c:barChart>
      <c:catAx>
        <c:axId val="9410457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94122752"/>
        <c:crosses val="autoZero"/>
        <c:auto val="1"/>
        <c:lblAlgn val="ctr"/>
        <c:lblOffset val="100"/>
      </c:catAx>
      <c:valAx>
        <c:axId val="94122752"/>
        <c:scaling>
          <c:orientation val="minMax"/>
          <c:max val="100"/>
        </c:scaling>
        <c:axPos val="b"/>
        <c:majorGridlines/>
        <c:numFmt formatCode="###0.0" sourceLinked="1"/>
        <c:tickLblPos val="nextTo"/>
        <c:crossAx val="94104576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5043714151136556"/>
          <c:y val="0.49226661382566139"/>
          <c:w val="0.31865787088082664"/>
          <c:h val="0.37121289965116416"/>
        </c:manualLayout>
      </c:layout>
      <c:overlay val="1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bg-BG" sz="1200" b="1" i="0" u="none" strike="noStrike" baseline="0" dirty="0" smtClean="0">
                <a:effectLst/>
              </a:rPr>
              <a:t>„Открий и разкажи“</a:t>
            </a:r>
          </a:p>
          <a:p>
            <a:pPr>
              <a:defRPr/>
            </a:pPr>
            <a:r>
              <a:rPr lang="bg-BG" dirty="0" smtClean="0"/>
              <a:t>(</a:t>
            </a:r>
            <a:r>
              <a:rPr lang="bg-BG" dirty="0"/>
              <a:t>в %)</a:t>
            </a:r>
          </a:p>
        </c:rich>
      </c:tx>
      <c:layout>
        <c:manualLayout>
          <c:xMode val="edge"/>
          <c:yMode val="edge"/>
          <c:x val="0.40793714365117983"/>
          <c:y val="1.8757343901025358E-2"/>
        </c:manualLayout>
      </c:layout>
    </c:title>
    <c:plotArea>
      <c:layout>
        <c:manualLayout>
          <c:layoutTarget val="inner"/>
          <c:xMode val="edge"/>
          <c:yMode val="edge"/>
          <c:x val="0.46199903821739924"/>
          <c:y val="0.17145815877996673"/>
          <c:w val="0.38064601671406484"/>
          <c:h val="0.65441186865133005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A3B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Sheet1!$A$2:$A$17</c:f>
              <c:strCache>
                <c:ptCount val="16"/>
                <c:pt idx="0">
                  <c:v>Не мога да преценя</c:v>
                </c:pt>
                <c:pt idx="1">
                  <c:v>Друго</c:v>
                </c:pt>
                <c:pt idx="2">
                  <c:v>"Хубаво, крако и ясно послание"</c:v>
                </c:pt>
                <c:pt idx="3">
                  <c:v>"Посетете България за да получите релакс и спокойствие"</c:v>
                </c:pt>
                <c:pt idx="4">
                  <c:v>"България носи радост"</c:v>
                </c:pt>
                <c:pt idx="5">
                  <c:v>"Не ми харесва посланието"</c:v>
                </c:pt>
                <c:pt idx="6">
                  <c:v>„Открийте природата на България“</c:v>
                </c:pt>
                <c:pt idx="7">
                  <c:v>„Открийте историята на България“</c:v>
                </c:pt>
                <c:pt idx="8">
                  <c:v>"България е страна, която може да ви изненада"</c:v>
                </c:pt>
                <c:pt idx="9">
                  <c:v>"България е разнообразна и пъстра страна"</c:v>
                </c:pt>
                <c:pt idx="10">
                  <c:v>„Открийте красотата на България“</c:v>
                </c:pt>
                <c:pt idx="11">
                  <c:v>"Приканва те към пътешествие"</c:v>
                </c:pt>
                <c:pt idx="12">
                  <c:v>"Носи духа на България"</c:v>
                </c:pt>
                <c:pt idx="13">
                  <c:v>"Посетете страната ни"</c:v>
                </c:pt>
                <c:pt idx="14">
                  <c:v>„Идеята е да споделиш с приятелите  всичко видяно, всички емоции, които си преживял“</c:v>
                </c:pt>
                <c:pt idx="15">
                  <c:v>„Да откриеш нещо ново и да останеш очарован“ </c:v>
                </c:pt>
              </c:strCache>
            </c:strRef>
          </c:cat>
          <c:val>
            <c:numRef>
              <c:f>Sheet1!$B$2:$B$17</c:f>
              <c:numCache>
                <c:formatCode>0.0</c:formatCode>
                <c:ptCount val="16"/>
                <c:pt idx="0">
                  <c:v>7.0892410341951662</c:v>
                </c:pt>
                <c:pt idx="1">
                  <c:v>2.9190992493744785</c:v>
                </c:pt>
                <c:pt idx="2">
                  <c:v>0.58381984987489577</c:v>
                </c:pt>
                <c:pt idx="3">
                  <c:v>0.66722268557130959</c:v>
                </c:pt>
                <c:pt idx="4">
                  <c:v>0.75062552126772331</c:v>
                </c:pt>
                <c:pt idx="5">
                  <c:v>0.75062552126772331</c:v>
                </c:pt>
                <c:pt idx="6">
                  <c:v>1.4178482068390319</c:v>
                </c:pt>
                <c:pt idx="7">
                  <c:v>1.5846538782318604</c:v>
                </c:pt>
                <c:pt idx="8">
                  <c:v>1.6680567139282743</c:v>
                </c:pt>
                <c:pt idx="9">
                  <c:v>3.5863219349457878</c:v>
                </c:pt>
                <c:pt idx="10">
                  <c:v>5.5879899916597155</c:v>
                </c:pt>
                <c:pt idx="11">
                  <c:v>9.0075062552126806</c:v>
                </c:pt>
                <c:pt idx="12">
                  <c:v>9.9249374478732282</c:v>
                </c:pt>
                <c:pt idx="13">
                  <c:v>14.261884904086742</c:v>
                </c:pt>
                <c:pt idx="14">
                  <c:v>63.052543786488762</c:v>
                </c:pt>
                <c:pt idx="15">
                  <c:v>66.555462885738109</c:v>
                </c:pt>
              </c:numCache>
            </c:numRef>
          </c:val>
        </c:ser>
        <c:dLbls>
          <c:showVal val="1"/>
        </c:dLbls>
        <c:axId val="108733568"/>
        <c:axId val="108735104"/>
      </c:barChart>
      <c:catAx>
        <c:axId val="10873356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08735104"/>
        <c:crosses val="autoZero"/>
        <c:auto val="1"/>
        <c:lblAlgn val="ctr"/>
        <c:lblOffset val="100"/>
      </c:catAx>
      <c:valAx>
        <c:axId val="108735104"/>
        <c:scaling>
          <c:orientation val="minMax"/>
          <c:max val="100"/>
        </c:scaling>
        <c:axPos val="b"/>
        <c:majorGridlines/>
        <c:numFmt formatCode="0.0" sourceLinked="1"/>
        <c:tickLblPos val="nextTo"/>
        <c:crossAx val="108733568"/>
        <c:crosses val="autoZero"/>
        <c:crossBetween val="between"/>
        <c:majorUnit val="20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44651154475358928"/>
          <c:y val="0.11010877994240446"/>
          <c:w val="0.1369174161174101"/>
          <c:h val="4.8210351833354953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bg-BG" sz="1200" b="1" i="0" u="none" strike="noStrike" baseline="0" dirty="0" smtClean="0">
                <a:effectLst/>
              </a:rPr>
              <a:t>„Разкажи за твоето откритие“</a:t>
            </a:r>
          </a:p>
          <a:p>
            <a:pPr>
              <a:defRPr/>
            </a:pPr>
            <a:r>
              <a:rPr lang="bg-BG" dirty="0" smtClean="0"/>
              <a:t>(</a:t>
            </a:r>
            <a:r>
              <a:rPr lang="bg-BG" dirty="0"/>
              <a:t>в %)</a:t>
            </a:r>
          </a:p>
        </c:rich>
      </c:tx>
      <c:layout>
        <c:manualLayout>
          <c:xMode val="edge"/>
          <c:yMode val="edge"/>
          <c:x val="0.41053077435840485"/>
          <c:y val="3.483506724476141E-2"/>
        </c:manualLayout>
      </c:layout>
    </c:title>
    <c:plotArea>
      <c:layout>
        <c:manualLayout>
          <c:layoutTarget val="inner"/>
          <c:xMode val="edge"/>
          <c:yMode val="edge"/>
          <c:x val="0.47365754295274382"/>
          <c:y val="0.18690796473956942"/>
          <c:w val="0.45852293062289956"/>
          <c:h val="0.6466869656715287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A3B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Sheet1!$A$2:$A$17</c:f>
              <c:strCache>
                <c:ptCount val="16"/>
                <c:pt idx="0">
                  <c:v>Не мога да преценя</c:v>
                </c:pt>
                <c:pt idx="1">
                  <c:v>Друго</c:v>
                </c:pt>
                <c:pt idx="2">
                  <c:v>"България носи радост"</c:v>
                </c:pt>
                <c:pt idx="3">
                  <c:v>"Хубаво, крако и ясно послание"</c:v>
                </c:pt>
                <c:pt idx="4">
                  <c:v>"Посетете България за да получите релакс и спокойствие"</c:v>
                </c:pt>
                <c:pt idx="5">
                  <c:v>"България е страна, която може да ви изненада"</c:v>
                </c:pt>
                <c:pt idx="6">
                  <c:v>„Открийте историята на България“</c:v>
                </c:pt>
                <c:pt idx="7">
                  <c:v>„Открийте природата на България“</c:v>
                </c:pt>
                <c:pt idx="8">
                  <c:v>"България е разнообразна и пъстра страна"</c:v>
                </c:pt>
                <c:pt idx="9">
                  <c:v>"Не ми харесва посланието"</c:v>
                </c:pt>
                <c:pt idx="10">
                  <c:v>„Открийте красотата на България“</c:v>
                </c:pt>
                <c:pt idx="11">
                  <c:v>"Приканва те към пътешествие"</c:v>
                </c:pt>
                <c:pt idx="12">
                  <c:v>"Носи духа на България"</c:v>
                </c:pt>
                <c:pt idx="13">
                  <c:v>"Посетете страната ни"</c:v>
                </c:pt>
                <c:pt idx="14">
                  <c:v>„Да откриеш нещо ново и да останеш очарован“ </c:v>
                </c:pt>
                <c:pt idx="15">
                  <c:v>„Идеята е да споделиш с приятелите  всичко видяно, всички емоции, които си преживял“</c:v>
                </c:pt>
              </c:strCache>
            </c:strRef>
          </c:cat>
          <c:val>
            <c:numRef>
              <c:f>Sheet1!$B$2:$B$17</c:f>
              <c:numCache>
                <c:formatCode>0.0</c:formatCode>
                <c:ptCount val="16"/>
                <c:pt idx="0">
                  <c:v>14.416666666666671</c:v>
                </c:pt>
                <c:pt idx="1">
                  <c:v>3.1666666666666661</c:v>
                </c:pt>
                <c:pt idx="2">
                  <c:v>0.5</c:v>
                </c:pt>
                <c:pt idx="3">
                  <c:v>0.5</c:v>
                </c:pt>
                <c:pt idx="4">
                  <c:v>0.58333333333333337</c:v>
                </c:pt>
                <c:pt idx="5">
                  <c:v>0.66666666666666663</c:v>
                </c:pt>
                <c:pt idx="6">
                  <c:v>0.91666666666666652</c:v>
                </c:pt>
                <c:pt idx="7">
                  <c:v>1.1666666666666667</c:v>
                </c:pt>
                <c:pt idx="8">
                  <c:v>2.75</c:v>
                </c:pt>
                <c:pt idx="9">
                  <c:v>3.5000000000000004</c:v>
                </c:pt>
                <c:pt idx="10">
                  <c:v>3.8333333333333339</c:v>
                </c:pt>
                <c:pt idx="11">
                  <c:v>7.0000000000000009</c:v>
                </c:pt>
                <c:pt idx="12">
                  <c:v>7.8333333333333339</c:v>
                </c:pt>
                <c:pt idx="13">
                  <c:v>8.25</c:v>
                </c:pt>
                <c:pt idx="14">
                  <c:v>52.333333333333329</c:v>
                </c:pt>
                <c:pt idx="15">
                  <c:v>57.916666666666615</c:v>
                </c:pt>
              </c:numCache>
            </c:numRef>
          </c:val>
        </c:ser>
        <c:dLbls>
          <c:showVal val="1"/>
        </c:dLbls>
        <c:axId val="108784640"/>
        <c:axId val="108659456"/>
      </c:barChart>
      <c:catAx>
        <c:axId val="10878464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08659456"/>
        <c:crosses val="autoZero"/>
        <c:auto val="1"/>
        <c:lblAlgn val="ctr"/>
        <c:lblOffset val="100"/>
      </c:catAx>
      <c:valAx>
        <c:axId val="108659456"/>
        <c:scaling>
          <c:orientation val="minMax"/>
          <c:max val="100"/>
        </c:scaling>
        <c:axPos val="b"/>
        <c:majorGridlines/>
        <c:numFmt formatCode="0.0" sourceLinked="1"/>
        <c:tickLblPos val="nextTo"/>
        <c:crossAx val="108784640"/>
        <c:crosses val="autoZero"/>
        <c:crossBetween val="between"/>
        <c:majorUnit val="20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54433004176006539"/>
          <c:y val="0.1267460523597857"/>
          <c:w val="0.14232854846193566"/>
          <c:h val="4.8455346444343968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bg-BG" sz="1200" b="1" i="0" u="none" strike="noStrike" baseline="0" dirty="0" smtClean="0">
                <a:effectLst/>
              </a:rPr>
              <a:t>Доколко ви харесва/не  ви харесва този вариант на послание на България? </a:t>
            </a:r>
            <a:r>
              <a:rPr lang="bg-BG" sz="1200" b="1" i="0" u="sng" strike="noStrike" baseline="0" dirty="0" smtClean="0">
                <a:effectLst/>
              </a:rPr>
              <a:t>„</a:t>
            </a:r>
            <a:r>
              <a:rPr lang="en-US" sz="1200" b="1" i="0" u="sng" strike="noStrike" baseline="0" dirty="0" smtClean="0">
                <a:effectLst/>
              </a:rPr>
              <a:t>A discovery to share</a:t>
            </a:r>
            <a:r>
              <a:rPr lang="bg-BG" sz="1200" b="1" i="0" u="sng" strike="noStrike" baseline="0" dirty="0" smtClean="0">
                <a:effectLst/>
              </a:rPr>
              <a:t>“  </a:t>
            </a:r>
            <a:r>
              <a:rPr lang="bg-BG" u="sng" dirty="0" smtClean="0"/>
              <a:t> </a:t>
            </a:r>
            <a:r>
              <a:rPr lang="bg-BG" dirty="0"/>
              <a:t>(в %)</a:t>
            </a:r>
          </a:p>
        </c:rich>
      </c:tx>
      <c:layout>
        <c:manualLayout>
          <c:xMode val="edge"/>
          <c:yMode val="edge"/>
          <c:x val="0.10747078672170329"/>
          <c:y val="3.0941981105413251E-3"/>
        </c:manualLayout>
      </c:layout>
      <c:overlay val="1"/>
    </c:title>
    <c:plotArea>
      <c:layout>
        <c:manualLayout>
          <c:layoutTarget val="inner"/>
          <c:xMode val="edge"/>
          <c:yMode val="edge"/>
          <c:x val="0.26565932450082574"/>
          <c:y val="0.33465165663854118"/>
          <c:w val="0.70676635835980872"/>
          <c:h val="0.5340922158746493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Sheet1!$A$2:$A$6</c:f>
              <c:strCache>
                <c:ptCount val="5"/>
                <c:pt idx="0">
                  <c:v>Определено не ми харесва</c:v>
                </c:pt>
                <c:pt idx="1">
                  <c:v>По-скоро не ми харесва</c:v>
                </c:pt>
                <c:pt idx="2">
                  <c:v>Нито ми харесва, нито не </c:v>
                </c:pt>
                <c:pt idx="3">
                  <c:v>По-скоро ми харесва</c:v>
                </c:pt>
                <c:pt idx="4">
                  <c:v>Определено ми харесва 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2.8333333333333335</c:v>
                </c:pt>
                <c:pt idx="1">
                  <c:v>6.666666666666667</c:v>
                </c:pt>
                <c:pt idx="2">
                  <c:v>18</c:v>
                </c:pt>
                <c:pt idx="3">
                  <c:v>39.666666666666636</c:v>
                </c:pt>
                <c:pt idx="4">
                  <c:v>32.833333333333336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cat>
            <c:strRef>
              <c:f>Sheet1!$A$2:$A$6</c:f>
              <c:strCache>
                <c:ptCount val="5"/>
                <c:pt idx="0">
                  <c:v>Определено не ми харесва</c:v>
                </c:pt>
                <c:pt idx="1">
                  <c:v>По-скоро не ми харесва</c:v>
                </c:pt>
                <c:pt idx="2">
                  <c:v>Нито ми харесва, нито не </c:v>
                </c:pt>
                <c:pt idx="3">
                  <c:v>По-скоро ми харесва</c:v>
                </c:pt>
                <c:pt idx="4">
                  <c:v>Определено ми харесва 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3.8333333333333335</c:v>
                </c:pt>
                <c:pt idx="1">
                  <c:v>7.666666666666667</c:v>
                </c:pt>
                <c:pt idx="2">
                  <c:v>23.166666666666668</c:v>
                </c:pt>
                <c:pt idx="3">
                  <c:v>41.833333333333336</c:v>
                </c:pt>
                <c:pt idx="4">
                  <c:v>23.5</c:v>
                </c:pt>
              </c:numCache>
            </c:numRef>
          </c:val>
        </c:ser>
        <c:dLbls>
          <c:showVal val="1"/>
        </c:dLbls>
        <c:axId val="108710144"/>
        <c:axId val="108716032"/>
      </c:barChart>
      <c:catAx>
        <c:axId val="108710144"/>
        <c:scaling>
          <c:orientation val="minMax"/>
        </c:scaling>
        <c:axPos val="l"/>
        <c:numFmt formatCode="General" sourceLinked="1"/>
        <c:tickLblPos val="nextTo"/>
        <c:crossAx val="108716032"/>
        <c:crosses val="autoZero"/>
        <c:auto val="1"/>
        <c:lblAlgn val="ctr"/>
        <c:lblOffset val="100"/>
      </c:catAx>
      <c:valAx>
        <c:axId val="108716032"/>
        <c:scaling>
          <c:orientation val="minMax"/>
          <c:max val="100"/>
        </c:scaling>
        <c:axPos val="b"/>
        <c:majorGridlines/>
        <c:numFmt formatCode="0.0" sourceLinked="1"/>
        <c:tickLblPos val="nextTo"/>
        <c:crossAx val="108710144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26789669381464759"/>
          <c:y val="0.13923891497435958"/>
          <c:w val="0.73210330618535269"/>
          <c:h val="0.14464986346546296"/>
        </c:manualLayout>
      </c:layout>
      <c:spPr>
        <a:solidFill>
          <a:schemeClr val="bg1"/>
        </a:solidFill>
        <a:ln>
          <a:noFill/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u="none" strike="noStrike" baseline="0" dirty="0" smtClean="0">
                <a:effectLst/>
              </a:rPr>
              <a:t>Доколко ви харесва/не ви харесва това послание на </a:t>
            </a:r>
            <a:r>
              <a:rPr lang="ru-RU" sz="1200" b="1" i="0" u="none" strike="noStrike" baseline="0" dirty="0" err="1" smtClean="0">
                <a:effectLst/>
              </a:rPr>
              <a:t>България</a:t>
            </a:r>
            <a:r>
              <a:rPr lang="ru-RU" sz="1200" b="1" i="0" u="none" strike="noStrike" baseline="0" dirty="0" smtClean="0">
                <a:effectLst/>
              </a:rPr>
              <a:t>?</a:t>
            </a:r>
            <a:endParaRPr lang="en-US" sz="1200" b="1" i="0" u="none" strike="noStrike" baseline="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u="none" strike="noStrike" baseline="0" dirty="0" smtClean="0">
                <a:effectLst/>
              </a:rPr>
              <a:t> </a:t>
            </a:r>
            <a:r>
              <a:rPr lang="bg-BG" sz="1200" b="1" i="0" u="sng" strike="noStrike" kern="1200" baseline="0" dirty="0" smtClean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en-US" sz="1200" b="1" i="0" u="sng" strike="noStrike" kern="1200" baseline="0" dirty="0" smtClean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rPr>
              <a:t>A discovery to share</a:t>
            </a:r>
            <a:r>
              <a:rPr lang="bg-BG" sz="1200" b="1" i="0" u="sng" strike="noStrike" kern="1200" baseline="0" dirty="0" smtClean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rPr>
              <a:t>“   (в %)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bg-BG" dirty="0" smtClean="0"/>
              <a:t>(</a:t>
            </a:r>
            <a:r>
              <a:rPr lang="bg-BG" dirty="0"/>
              <a:t>в %)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26883743171776092"/>
          <c:y val="0.28205028875933874"/>
          <c:w val="0.70676635835980872"/>
          <c:h val="0.5340922158746493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туроператори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Sheet1!$A$2:$A$6</c:f>
              <c:strCache>
                <c:ptCount val="5"/>
                <c:pt idx="0">
                  <c:v>Определено не ми харесва</c:v>
                </c:pt>
                <c:pt idx="1">
                  <c:v>По-скоро не ми харесва</c:v>
                </c:pt>
                <c:pt idx="2">
                  <c:v>Нито ми харесва, нито не</c:v>
                </c:pt>
                <c:pt idx="3">
                  <c:v>По-скоро ми харесва</c:v>
                </c:pt>
                <c:pt idx="4">
                  <c:v>Определено ми харесва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7</c:v>
                </c:pt>
                <c:pt idx="1">
                  <c:v>10.5</c:v>
                </c:pt>
                <c:pt idx="2">
                  <c:v>17.5</c:v>
                </c:pt>
                <c:pt idx="3">
                  <c:v>32.5</c:v>
                </c:pt>
                <c:pt idx="4">
                  <c:v>32.5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Български туроператори</c:v>
                </c:pt>
              </c:strCache>
            </c:strRef>
          </c:tx>
          <c:spPr>
            <a:solidFill>
              <a:srgbClr val="AFCAFF"/>
            </a:solidFill>
          </c:spPr>
          <c:cat>
            <c:strRef>
              <c:f>Sheet1!$A$2:$A$6</c:f>
              <c:strCache>
                <c:ptCount val="5"/>
                <c:pt idx="0">
                  <c:v>Определено не ми харесва</c:v>
                </c:pt>
                <c:pt idx="1">
                  <c:v>По-скоро не ми харесва</c:v>
                </c:pt>
                <c:pt idx="2">
                  <c:v>Нито ми харесва, нито не</c:v>
                </c:pt>
                <c:pt idx="3">
                  <c:v>По-скоро ми харесва</c:v>
                </c:pt>
                <c:pt idx="4">
                  <c:v>Определено ми харесва</c:v>
                </c:pt>
              </c:strCache>
            </c:strRef>
          </c:cat>
          <c:val>
            <c:numRef>
              <c:f>Sheet1!$C$2:$C$6</c:f>
              <c:numCache>
                <c:formatCode>####.0</c:formatCode>
                <c:ptCount val="5"/>
                <c:pt idx="0">
                  <c:v>19.090909090909086</c:v>
                </c:pt>
                <c:pt idx="1">
                  <c:v>21.818181818181817</c:v>
                </c:pt>
                <c:pt idx="2">
                  <c:v>13.636363636363637</c:v>
                </c:pt>
                <c:pt idx="3">
                  <c:v>26.363636363636356</c:v>
                </c:pt>
                <c:pt idx="4">
                  <c:v>19.090909090909086</c:v>
                </c:pt>
              </c:numCache>
            </c:numRef>
          </c:val>
        </c:ser>
        <c:dLbls>
          <c:showVal val="1"/>
        </c:dLbls>
        <c:axId val="111126400"/>
        <c:axId val="111127936"/>
      </c:barChart>
      <c:catAx>
        <c:axId val="111126400"/>
        <c:scaling>
          <c:orientation val="minMax"/>
        </c:scaling>
        <c:axPos val="l"/>
        <c:numFmt formatCode="General" sourceLinked="1"/>
        <c:tickLblPos val="nextTo"/>
        <c:crossAx val="111127936"/>
        <c:crosses val="autoZero"/>
        <c:auto val="1"/>
        <c:lblAlgn val="ctr"/>
        <c:lblOffset val="100"/>
      </c:catAx>
      <c:valAx>
        <c:axId val="111127936"/>
        <c:scaling>
          <c:orientation val="minMax"/>
          <c:max val="100"/>
        </c:scaling>
        <c:axPos val="b"/>
        <c:majorGridlines/>
        <c:numFmt formatCode="#,##0" sourceLinked="0"/>
        <c:tickLblPos val="nextTo"/>
        <c:crossAx val="111126400"/>
        <c:crosses val="autoZero"/>
        <c:crossBetween val="between"/>
        <c:majorUnit val="20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2021599340367804"/>
          <c:y val="0.15780410363760758"/>
          <c:w val="0.63691567737453592"/>
          <c:h val="5.5952116431507624E-2"/>
        </c:manualLayout>
      </c:layout>
      <c:spPr>
        <a:solidFill>
          <a:schemeClr val="bg1"/>
        </a:solidFill>
        <a:ln>
          <a:noFill/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bg-BG" sz="1200" b="1" i="0" u="none" strike="noStrike" baseline="0" dirty="0" smtClean="0">
                <a:effectLst/>
              </a:rPr>
              <a:t>Доколко ви харесва/не ви харесва този вариант на послание на България? </a:t>
            </a:r>
            <a:endParaRPr lang="en-US" sz="1200" b="1" i="0" u="none" strike="noStrike" baseline="0" dirty="0" smtClean="0">
              <a:effectLst/>
            </a:endParaRPr>
          </a:p>
          <a:p>
            <a:pPr>
              <a:defRPr/>
            </a:pPr>
            <a:r>
              <a:rPr lang="bg-BG" sz="1200" b="1" i="0" u="none" strike="noStrike" baseline="0" dirty="0" smtClean="0">
                <a:effectLst/>
              </a:rPr>
              <a:t>„Открий и разкажи“</a:t>
            </a:r>
            <a:endParaRPr lang="en-US" sz="1200" b="1" i="0" u="none" strike="noStrike" baseline="0" dirty="0" smtClean="0">
              <a:effectLst/>
            </a:endParaRPr>
          </a:p>
          <a:p>
            <a:pPr>
              <a:defRPr/>
            </a:pPr>
            <a:r>
              <a:rPr lang="bg-BG" sz="1200" b="1" i="0" u="none" strike="noStrike" baseline="0" dirty="0" smtClean="0">
                <a:effectLst/>
              </a:rPr>
              <a:t>   </a:t>
            </a:r>
            <a:r>
              <a:rPr lang="bg-BG" sz="1200" b="1" i="0" u="none" strike="noStrike" baseline="0" dirty="0">
                <a:effectLst/>
              </a:rPr>
              <a:t>(в %)</a:t>
            </a:r>
          </a:p>
        </c:rich>
      </c:tx>
      <c:layout>
        <c:manualLayout>
          <c:xMode val="edge"/>
          <c:yMode val="edge"/>
          <c:x val="0.11853451468355369"/>
          <c:y val="2.016765002301333E-2"/>
        </c:manualLayout>
      </c:layout>
      <c:overlay val="1"/>
    </c:title>
    <c:plotArea>
      <c:layout>
        <c:manualLayout>
          <c:layoutTarget val="inner"/>
          <c:xMode val="edge"/>
          <c:yMode val="edge"/>
          <c:x val="0.26565932450082574"/>
          <c:y val="0.33465165663854118"/>
          <c:w val="0.70676635835980872"/>
          <c:h val="0.5340922158746493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A3B"/>
            </a:solidFill>
          </c:spPr>
          <c:cat>
            <c:strRef>
              <c:f>Sheet1!$A$2:$A$6</c:f>
              <c:strCache>
                <c:ptCount val="5"/>
                <c:pt idx="0">
                  <c:v>Определено не ми харесва</c:v>
                </c:pt>
                <c:pt idx="1">
                  <c:v>По-скоро не ми харесва</c:v>
                </c:pt>
                <c:pt idx="2">
                  <c:v>Нито ми харесва, нито не </c:v>
                </c:pt>
                <c:pt idx="3">
                  <c:v>По-скоро ми харесва</c:v>
                </c:pt>
                <c:pt idx="4">
                  <c:v>Определено ми харесва </c:v>
                </c:pt>
              </c:strCache>
            </c:strRef>
          </c:cat>
          <c:val>
            <c:numRef>
              <c:f>Sheet1!$B$2:$B$6</c:f>
              <c:numCache>
                <c:formatCode>####.0</c:formatCode>
                <c:ptCount val="5"/>
                <c:pt idx="0">
                  <c:v>2.5833333333333344</c:v>
                </c:pt>
                <c:pt idx="1">
                  <c:v>4.9166666666666687</c:v>
                </c:pt>
                <c:pt idx="2">
                  <c:v>11.416666666666671</c:v>
                </c:pt>
                <c:pt idx="3">
                  <c:v>34.833333333333336</c:v>
                </c:pt>
                <c:pt idx="4">
                  <c:v>46.25</c:v>
                </c:pt>
              </c:numCache>
            </c:numRef>
          </c:val>
        </c:ser>
        <c:dLbls>
          <c:showVal val="1"/>
        </c:dLbls>
        <c:axId val="111725184"/>
        <c:axId val="111354240"/>
      </c:barChart>
      <c:catAx>
        <c:axId val="111725184"/>
        <c:scaling>
          <c:orientation val="minMax"/>
        </c:scaling>
        <c:axPos val="l"/>
        <c:numFmt formatCode="General" sourceLinked="1"/>
        <c:tickLblPos val="nextTo"/>
        <c:crossAx val="111354240"/>
        <c:crosses val="autoZero"/>
        <c:auto val="1"/>
        <c:lblAlgn val="ctr"/>
        <c:lblOffset val="100"/>
      </c:catAx>
      <c:valAx>
        <c:axId val="111354240"/>
        <c:scaling>
          <c:orientation val="minMax"/>
          <c:max val="100"/>
        </c:scaling>
        <c:axPos val="b"/>
        <c:majorGridlines/>
        <c:numFmt formatCode="####.0" sourceLinked="1"/>
        <c:tickLblPos val="nextTo"/>
        <c:crossAx val="111725184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27015778440076704"/>
          <c:y val="0.21040547151681013"/>
          <c:w val="0.60405954290103059"/>
          <c:h val="0.11061368424950833"/>
        </c:manualLayout>
      </c:layout>
      <c:spPr>
        <a:solidFill>
          <a:schemeClr val="bg1"/>
        </a:solidFill>
        <a:ln>
          <a:noFill/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bg-BG" sz="1200" b="1" i="0" u="none" strike="noStrike" baseline="0" dirty="0" smtClean="0">
                <a:effectLst/>
              </a:rPr>
              <a:t>Доколко ви харесва/не ви харесва това послание на България? </a:t>
            </a:r>
            <a:endParaRPr lang="en-US" sz="1200" b="1" i="0" u="none" strike="noStrike" baseline="0" dirty="0" smtClean="0">
              <a:effectLst/>
            </a:endParaRPr>
          </a:p>
          <a:p>
            <a:pPr>
              <a:defRPr/>
            </a:pPr>
            <a:r>
              <a:rPr lang="bg-BG" sz="1200" b="1" i="0" u="none" strike="noStrike" baseline="0" dirty="0" smtClean="0">
                <a:effectLst/>
              </a:rPr>
              <a:t>„Разкажи за твоето откритие“ </a:t>
            </a:r>
            <a:endParaRPr lang="en-US" sz="1200" b="1" i="0" u="none" strike="noStrike" baseline="0" dirty="0" smtClean="0">
              <a:effectLst/>
            </a:endParaRPr>
          </a:p>
          <a:p>
            <a:pPr>
              <a:defRPr/>
            </a:pPr>
            <a:r>
              <a:rPr lang="bg-BG" sz="1200" b="1" i="0" u="none" strike="noStrike" baseline="0" dirty="0" smtClean="0">
                <a:effectLst/>
              </a:rPr>
              <a:t>(</a:t>
            </a:r>
            <a:r>
              <a:rPr lang="bg-BG" sz="1200" b="1" i="0" u="none" strike="noStrike" baseline="0" dirty="0">
                <a:effectLst/>
              </a:rPr>
              <a:t>в %)</a:t>
            </a:r>
          </a:p>
        </c:rich>
      </c:tx>
      <c:layout>
        <c:manualLayout>
          <c:xMode val="edge"/>
          <c:yMode val="edge"/>
          <c:x val="0.16519887547216983"/>
          <c:y val="3.7130377326495899E-2"/>
        </c:manualLayout>
      </c:layout>
      <c:overlay val="1"/>
    </c:title>
    <c:plotArea>
      <c:layout>
        <c:manualLayout>
          <c:layoutTarget val="inner"/>
          <c:xMode val="edge"/>
          <c:yMode val="edge"/>
          <c:x val="0.26565932450082574"/>
          <c:y val="0.33465165663854118"/>
          <c:w val="0.70676635835980872"/>
          <c:h val="0.5340922158746493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A3B"/>
            </a:solidFill>
          </c:spPr>
          <c:cat>
            <c:strRef>
              <c:f>Sheet1!$A$2:$A$6</c:f>
              <c:strCache>
                <c:ptCount val="5"/>
                <c:pt idx="0">
                  <c:v>Определено не ми харесва</c:v>
                </c:pt>
                <c:pt idx="1">
                  <c:v>По-скоро не ми харесва</c:v>
                </c:pt>
                <c:pt idx="2">
                  <c:v>Нито ми харесва, нито не </c:v>
                </c:pt>
                <c:pt idx="3">
                  <c:v>По-скоро ми харесва</c:v>
                </c:pt>
                <c:pt idx="4">
                  <c:v>Определено ми харесва </c:v>
                </c:pt>
              </c:strCache>
            </c:strRef>
          </c:cat>
          <c:val>
            <c:numRef>
              <c:f>Sheet1!$B$2:$B$6</c:f>
              <c:numCache>
                <c:formatCode>####.0</c:formatCode>
                <c:ptCount val="5"/>
                <c:pt idx="0">
                  <c:v>8.9166666666666714</c:v>
                </c:pt>
                <c:pt idx="1">
                  <c:v>14.833333333333334</c:v>
                </c:pt>
                <c:pt idx="2">
                  <c:v>23</c:v>
                </c:pt>
                <c:pt idx="3">
                  <c:v>35.916666666666622</c:v>
                </c:pt>
                <c:pt idx="4">
                  <c:v>17.333333333333318</c:v>
                </c:pt>
              </c:numCache>
            </c:numRef>
          </c:val>
        </c:ser>
        <c:dLbls>
          <c:showVal val="1"/>
        </c:dLbls>
        <c:axId val="111808896"/>
        <c:axId val="111810432"/>
      </c:barChart>
      <c:catAx>
        <c:axId val="111808896"/>
        <c:scaling>
          <c:orientation val="minMax"/>
        </c:scaling>
        <c:axPos val="l"/>
        <c:numFmt formatCode="General" sourceLinked="1"/>
        <c:tickLblPos val="nextTo"/>
        <c:crossAx val="111810432"/>
        <c:crosses val="autoZero"/>
        <c:auto val="1"/>
        <c:lblAlgn val="ctr"/>
        <c:lblOffset val="100"/>
      </c:catAx>
      <c:valAx>
        <c:axId val="111810432"/>
        <c:scaling>
          <c:orientation val="minMax"/>
          <c:max val="100"/>
        </c:scaling>
        <c:axPos val="b"/>
        <c:majorGridlines/>
        <c:numFmt formatCode="####.0" sourceLinked="1"/>
        <c:tickLblPos val="nextTo"/>
        <c:crossAx val="111808896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27015778440076704"/>
          <c:y val="0.24444165073276469"/>
          <c:w val="0.60405954290103059"/>
          <c:h val="7.6577505033553775E-2"/>
        </c:manualLayout>
      </c:layout>
      <c:spPr>
        <a:solidFill>
          <a:schemeClr val="bg1"/>
        </a:solidFill>
        <a:ln>
          <a:noFill/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bg-BG" sz="1200" b="1" i="0" u="none" strike="noStrike" kern="1200" baseline="0" dirty="0" smtClean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rPr>
              <a:t>Кое от тези две послания ви се струва по-подходящо за България и българските туристи?   </a:t>
            </a:r>
            <a:r>
              <a:rPr lang="bg-BG" sz="1200" b="1" i="0" u="none" strike="noStrike" kern="1200" baseline="0" dirty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rPr>
              <a:t>(в %)</a:t>
            </a:r>
          </a:p>
        </c:rich>
      </c:tx>
      <c:layout>
        <c:manualLayout>
          <c:xMode val="edge"/>
          <c:yMode val="edge"/>
          <c:x val="0.16480095516452589"/>
          <c:y val="0.10520273575840507"/>
        </c:manualLayout>
      </c:layout>
      <c:overlay val="1"/>
    </c:title>
    <c:plotArea>
      <c:layout>
        <c:manualLayout>
          <c:layoutTarget val="inner"/>
          <c:xMode val="edge"/>
          <c:yMode val="edge"/>
          <c:x val="0.26565932450082574"/>
          <c:y val="0.33465165663854118"/>
          <c:w val="0.70676635835980872"/>
          <c:h val="0.5340922158746493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A3B"/>
            </a:solidFill>
          </c:spPr>
          <c:cat>
            <c:strRef>
              <c:f>Sheet1!$A$2:$A$4</c:f>
              <c:strCache>
                <c:ptCount val="3"/>
                <c:pt idx="0">
                  <c:v>Нито едно от двете</c:v>
                </c:pt>
                <c:pt idx="1">
                  <c:v>Разкажи за твоето откритие</c:v>
                </c:pt>
                <c:pt idx="2">
                  <c:v>Открий и разкажи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13.666666666666671</c:v>
                </c:pt>
                <c:pt idx="1">
                  <c:v>15.416666666666671</c:v>
                </c:pt>
                <c:pt idx="2">
                  <c:v>70.9166666666667</c:v>
                </c:pt>
              </c:numCache>
            </c:numRef>
          </c:val>
        </c:ser>
        <c:dLbls>
          <c:showVal val="1"/>
        </c:dLbls>
        <c:axId val="111848064"/>
        <c:axId val="111858048"/>
      </c:barChart>
      <c:catAx>
        <c:axId val="111848064"/>
        <c:scaling>
          <c:orientation val="minMax"/>
        </c:scaling>
        <c:axPos val="l"/>
        <c:numFmt formatCode="General" sourceLinked="1"/>
        <c:tickLblPos val="nextTo"/>
        <c:crossAx val="111858048"/>
        <c:crosses val="autoZero"/>
        <c:auto val="1"/>
        <c:lblAlgn val="ctr"/>
        <c:lblOffset val="100"/>
      </c:catAx>
      <c:valAx>
        <c:axId val="111858048"/>
        <c:scaling>
          <c:orientation val="minMax"/>
          <c:max val="100"/>
        </c:scaling>
        <c:axPos val="b"/>
        <c:majorGridlines/>
        <c:numFmt formatCode="0.0" sourceLinked="1"/>
        <c:tickLblPos val="nextTo"/>
        <c:crossAx val="111848064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27015778440076704"/>
          <c:y val="0.21040547151681013"/>
          <c:w val="0.60405954290103059"/>
          <c:h val="0.11061368424950833"/>
        </c:manualLayout>
      </c:layout>
      <c:spPr>
        <a:solidFill>
          <a:schemeClr val="bg1"/>
        </a:solidFill>
        <a:ln>
          <a:noFill/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bg-BG" sz="1200" b="1" i="0" u="none" strike="noStrike" baseline="0" dirty="0" smtClean="0">
                <a:effectLst/>
              </a:rPr>
              <a:t>Доколко посланието, </a:t>
            </a:r>
            <a:r>
              <a:rPr lang="en-US" sz="1200" b="1" i="0" u="none" strike="noStrike" baseline="0" dirty="0" smtClean="0">
                <a:effectLst/>
              </a:rPr>
              <a:t>A discovery to share</a:t>
            </a:r>
            <a:r>
              <a:rPr lang="bg-BG" sz="1200" b="1" i="0" u="none" strike="noStrike" baseline="0" dirty="0" smtClean="0">
                <a:effectLst/>
              </a:rPr>
              <a:t>,  подхожда на всяко едно от тези лога</a:t>
            </a:r>
            <a:r>
              <a:rPr lang="bg-BG" sz="1200" b="1" dirty="0" smtClean="0">
                <a:effectLst/>
              </a:rPr>
              <a:t>? (в%) </a:t>
            </a:r>
            <a:endParaRPr lang="bg-BG" sz="1200" dirty="0">
              <a:effectLst/>
            </a:endParaRP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5.2455177316517394E-2"/>
          <c:y val="0.18229740962623026"/>
          <c:w val="0.93282241258116005"/>
          <c:h val="0.47355785187720945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Изобщо не подхожда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Sheet1!$B$1:$P$1</c:f>
              <c:strCache>
                <c:ptCount val="15"/>
                <c:pt idx="0">
                  <c:v>Българи</c:v>
                </c:pt>
                <c:pt idx="1">
                  <c:v>Чужденци, посетили в Б-я последните 2 г.</c:v>
                </c:pt>
                <c:pt idx="2">
                  <c:v>Чужденци, посетили конкурентна дестинация последните 2 г.</c:v>
                </c:pt>
                <c:pt idx="3">
                  <c:v>Column1</c:v>
                </c:pt>
                <c:pt idx="4">
                  <c:v>Българи2</c:v>
                </c:pt>
                <c:pt idx="5">
                  <c:v>Чужденци, посетили в Б-я последните 2 г.3</c:v>
                </c:pt>
                <c:pt idx="6">
                  <c:v>Чужденци, посетили конкурентна дестинация последните 2 г.4</c:v>
                </c:pt>
                <c:pt idx="7">
                  <c:v>Column2</c:v>
                </c:pt>
                <c:pt idx="8">
                  <c:v>Българи3</c:v>
                </c:pt>
                <c:pt idx="9">
                  <c:v>Чужденци, посетили в Б-я последните 2 г.4</c:v>
                </c:pt>
                <c:pt idx="10">
                  <c:v>Чужденци, посетили конкурентна дестинация последните 2 г.5</c:v>
                </c:pt>
                <c:pt idx="11">
                  <c:v>Column3</c:v>
                </c:pt>
                <c:pt idx="12">
                  <c:v>Българи4</c:v>
                </c:pt>
                <c:pt idx="13">
                  <c:v>Чужденци, посетили в Б-я последните 2 г.5</c:v>
                </c:pt>
                <c:pt idx="14">
                  <c:v>Чужденци, посетили конкурентна дестинация последните 2 г.6</c:v>
                </c:pt>
              </c:strCache>
            </c:strRef>
          </c:cat>
          <c:val>
            <c:numRef>
              <c:f>Sheet1!$B$2:$P$2</c:f>
              <c:numCache>
                <c:formatCode>0.0</c:formatCode>
                <c:ptCount val="15"/>
                <c:pt idx="0">
                  <c:v>9.0733590733590734</c:v>
                </c:pt>
                <c:pt idx="1">
                  <c:v>23.5</c:v>
                </c:pt>
                <c:pt idx="2">
                  <c:v>26.833333333333318</c:v>
                </c:pt>
                <c:pt idx="4">
                  <c:v>1.0617760617760621</c:v>
                </c:pt>
                <c:pt idx="5">
                  <c:v>8.1666666666666714</c:v>
                </c:pt>
                <c:pt idx="6">
                  <c:v>10.666666666666671</c:v>
                </c:pt>
                <c:pt idx="8">
                  <c:v>11.776061776061772</c:v>
                </c:pt>
                <c:pt idx="9">
                  <c:v>16</c:v>
                </c:pt>
                <c:pt idx="10">
                  <c:v>14.166666666666671</c:v>
                </c:pt>
                <c:pt idx="12">
                  <c:v>30.791505791505788</c:v>
                </c:pt>
                <c:pt idx="13">
                  <c:v>33.5</c:v>
                </c:pt>
                <c:pt idx="14">
                  <c:v>35.333333333333336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По-скоро не подхожда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strRef>
              <c:f>Sheet1!$B$1:$P$1</c:f>
              <c:strCache>
                <c:ptCount val="15"/>
                <c:pt idx="0">
                  <c:v>Българи</c:v>
                </c:pt>
                <c:pt idx="1">
                  <c:v>Чужденци, посетили в Б-я последните 2 г.</c:v>
                </c:pt>
                <c:pt idx="2">
                  <c:v>Чужденци, посетили конкурентна дестинация последните 2 г.</c:v>
                </c:pt>
                <c:pt idx="3">
                  <c:v>Column1</c:v>
                </c:pt>
                <c:pt idx="4">
                  <c:v>Българи2</c:v>
                </c:pt>
                <c:pt idx="5">
                  <c:v>Чужденци, посетили в Б-я последните 2 г.3</c:v>
                </c:pt>
                <c:pt idx="6">
                  <c:v>Чужденци, посетили конкурентна дестинация последните 2 г.4</c:v>
                </c:pt>
                <c:pt idx="7">
                  <c:v>Column2</c:v>
                </c:pt>
                <c:pt idx="8">
                  <c:v>Българи3</c:v>
                </c:pt>
                <c:pt idx="9">
                  <c:v>Чужденци, посетили в Б-я последните 2 г.4</c:v>
                </c:pt>
                <c:pt idx="10">
                  <c:v>Чужденци, посетили конкурентна дестинация последните 2 г.5</c:v>
                </c:pt>
                <c:pt idx="11">
                  <c:v>Column3</c:v>
                </c:pt>
                <c:pt idx="12">
                  <c:v>Българи4</c:v>
                </c:pt>
                <c:pt idx="13">
                  <c:v>Чужденци, посетили в Б-я последните 2 г.5</c:v>
                </c:pt>
                <c:pt idx="14">
                  <c:v>Чужденци, посетили конкурентна дестинация последните 2 г.6</c:v>
                </c:pt>
              </c:strCache>
            </c:strRef>
          </c:cat>
          <c:val>
            <c:numRef>
              <c:f>Sheet1!$B$3:$P$3</c:f>
              <c:numCache>
                <c:formatCode>0.0</c:formatCode>
                <c:ptCount val="15"/>
                <c:pt idx="0">
                  <c:v>18.339768339768334</c:v>
                </c:pt>
                <c:pt idx="1">
                  <c:v>26.333333333333318</c:v>
                </c:pt>
                <c:pt idx="2">
                  <c:v>25</c:v>
                </c:pt>
                <c:pt idx="4">
                  <c:v>4.1505791505791505</c:v>
                </c:pt>
                <c:pt idx="5">
                  <c:v>12.833333333333334</c:v>
                </c:pt>
                <c:pt idx="6">
                  <c:v>13</c:v>
                </c:pt>
                <c:pt idx="8">
                  <c:v>20.656370656370655</c:v>
                </c:pt>
                <c:pt idx="9">
                  <c:v>15.666666666666671</c:v>
                </c:pt>
                <c:pt idx="10">
                  <c:v>23</c:v>
                </c:pt>
                <c:pt idx="12">
                  <c:v>28.571428571428573</c:v>
                </c:pt>
                <c:pt idx="13">
                  <c:v>27.333333333333318</c:v>
                </c:pt>
                <c:pt idx="14">
                  <c:v>30.5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По-скоро подхожда 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cat>
            <c:strRef>
              <c:f>Sheet1!$B$1:$P$1</c:f>
              <c:strCache>
                <c:ptCount val="15"/>
                <c:pt idx="0">
                  <c:v>Българи</c:v>
                </c:pt>
                <c:pt idx="1">
                  <c:v>Чужденци, посетили в Б-я последните 2 г.</c:v>
                </c:pt>
                <c:pt idx="2">
                  <c:v>Чужденци, посетили конкурентна дестинация последните 2 г.</c:v>
                </c:pt>
                <c:pt idx="3">
                  <c:v>Column1</c:v>
                </c:pt>
                <c:pt idx="4">
                  <c:v>Българи2</c:v>
                </c:pt>
                <c:pt idx="5">
                  <c:v>Чужденци, посетили в Б-я последните 2 г.3</c:v>
                </c:pt>
                <c:pt idx="6">
                  <c:v>Чужденци, посетили конкурентна дестинация последните 2 г.4</c:v>
                </c:pt>
                <c:pt idx="7">
                  <c:v>Column2</c:v>
                </c:pt>
                <c:pt idx="8">
                  <c:v>Българи3</c:v>
                </c:pt>
                <c:pt idx="9">
                  <c:v>Чужденци, посетили в Б-я последните 2 г.4</c:v>
                </c:pt>
                <c:pt idx="10">
                  <c:v>Чужденци, посетили конкурентна дестинация последните 2 г.5</c:v>
                </c:pt>
                <c:pt idx="11">
                  <c:v>Column3</c:v>
                </c:pt>
                <c:pt idx="12">
                  <c:v>Българи4</c:v>
                </c:pt>
                <c:pt idx="13">
                  <c:v>Чужденци, посетили в Б-я последните 2 г.5</c:v>
                </c:pt>
                <c:pt idx="14">
                  <c:v>Чужденци, посетили конкурентна дестинация последните 2 г.6</c:v>
                </c:pt>
              </c:strCache>
            </c:strRef>
          </c:cat>
          <c:val>
            <c:numRef>
              <c:f>Sheet1!$B$4:$P$4</c:f>
              <c:numCache>
                <c:formatCode>0.0</c:formatCode>
                <c:ptCount val="15"/>
                <c:pt idx="0">
                  <c:v>45.945945945945965</c:v>
                </c:pt>
                <c:pt idx="1">
                  <c:v>28.5</c:v>
                </c:pt>
                <c:pt idx="2">
                  <c:v>29.833333333333318</c:v>
                </c:pt>
                <c:pt idx="4">
                  <c:v>29.826254826254836</c:v>
                </c:pt>
                <c:pt idx="5">
                  <c:v>34</c:v>
                </c:pt>
                <c:pt idx="6">
                  <c:v>36.5</c:v>
                </c:pt>
                <c:pt idx="8">
                  <c:v>39.285714285714285</c:v>
                </c:pt>
                <c:pt idx="9">
                  <c:v>37.666666666666636</c:v>
                </c:pt>
                <c:pt idx="10">
                  <c:v>38.333333333333336</c:v>
                </c:pt>
                <c:pt idx="12">
                  <c:v>27.027027027027028</c:v>
                </c:pt>
                <c:pt idx="13">
                  <c:v>27.333333333333318</c:v>
                </c:pt>
                <c:pt idx="14">
                  <c:v>24.333333333333318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Напълно подхожда</c:v>
                </c:pt>
              </c:strCache>
            </c:strRef>
          </c:tx>
          <c:spPr>
            <a:solidFill>
              <a:srgbClr val="0039AC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Sheet1!$B$1:$P$1</c:f>
              <c:strCache>
                <c:ptCount val="15"/>
                <c:pt idx="0">
                  <c:v>Българи</c:v>
                </c:pt>
                <c:pt idx="1">
                  <c:v>Чужденци, посетили в Б-я последните 2 г.</c:v>
                </c:pt>
                <c:pt idx="2">
                  <c:v>Чужденци, посетили конкурентна дестинация последните 2 г.</c:v>
                </c:pt>
                <c:pt idx="3">
                  <c:v>Column1</c:v>
                </c:pt>
                <c:pt idx="4">
                  <c:v>Българи2</c:v>
                </c:pt>
                <c:pt idx="5">
                  <c:v>Чужденци, посетили в Б-я последните 2 г.3</c:v>
                </c:pt>
                <c:pt idx="6">
                  <c:v>Чужденци, посетили конкурентна дестинация последните 2 г.4</c:v>
                </c:pt>
                <c:pt idx="7">
                  <c:v>Column2</c:v>
                </c:pt>
                <c:pt idx="8">
                  <c:v>Българи3</c:v>
                </c:pt>
                <c:pt idx="9">
                  <c:v>Чужденци, посетили в Б-я последните 2 г.4</c:v>
                </c:pt>
                <c:pt idx="10">
                  <c:v>Чужденци, посетили конкурентна дестинация последните 2 г.5</c:v>
                </c:pt>
                <c:pt idx="11">
                  <c:v>Column3</c:v>
                </c:pt>
                <c:pt idx="12">
                  <c:v>Българи4</c:v>
                </c:pt>
                <c:pt idx="13">
                  <c:v>Чужденци, посетили в Б-я последните 2 г.5</c:v>
                </c:pt>
                <c:pt idx="14">
                  <c:v>Чужденци, посетили конкурентна дестинация последните 2 г.6</c:v>
                </c:pt>
              </c:strCache>
            </c:strRef>
          </c:cat>
          <c:val>
            <c:numRef>
              <c:f>Sheet1!$B$5:$P$5</c:f>
              <c:numCache>
                <c:formatCode>0.0</c:formatCode>
                <c:ptCount val="15"/>
                <c:pt idx="0">
                  <c:v>26.640926640926633</c:v>
                </c:pt>
                <c:pt idx="1">
                  <c:v>21.666666666666668</c:v>
                </c:pt>
                <c:pt idx="2">
                  <c:v>18.333333333333318</c:v>
                </c:pt>
                <c:pt idx="4">
                  <c:v>64.961389961389983</c:v>
                </c:pt>
                <c:pt idx="5">
                  <c:v>45</c:v>
                </c:pt>
                <c:pt idx="6">
                  <c:v>39.833333333333336</c:v>
                </c:pt>
                <c:pt idx="8">
                  <c:v>28.28185328185328</c:v>
                </c:pt>
                <c:pt idx="9">
                  <c:v>30.666666666666668</c:v>
                </c:pt>
                <c:pt idx="10">
                  <c:v>24.5</c:v>
                </c:pt>
                <c:pt idx="12">
                  <c:v>13.610038610038609</c:v>
                </c:pt>
                <c:pt idx="13">
                  <c:v>11.833333333333334</c:v>
                </c:pt>
                <c:pt idx="14">
                  <c:v>9.8333333333333357</c:v>
                </c:pt>
              </c:numCache>
            </c:numRef>
          </c:val>
        </c:ser>
        <c:dLbls>
          <c:showVal val="1"/>
        </c:dLbls>
        <c:overlap val="100"/>
        <c:axId val="112195072"/>
        <c:axId val="112196608"/>
      </c:barChart>
      <c:catAx>
        <c:axId val="11219507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12196608"/>
        <c:crosses val="autoZero"/>
        <c:auto val="1"/>
        <c:lblAlgn val="ctr"/>
        <c:lblOffset val="100"/>
      </c:catAx>
      <c:valAx>
        <c:axId val="112196608"/>
        <c:scaling>
          <c:orientation val="minMax"/>
        </c:scaling>
        <c:axPos val="l"/>
        <c:majorGridlines/>
        <c:numFmt formatCode="0%" sourceLinked="1"/>
        <c:tickLblPos val="nextTo"/>
        <c:crossAx val="112195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1127875229513706E-2"/>
          <c:y val="8.9977116141732288E-2"/>
          <c:w val="0.98160359944828168"/>
          <c:h val="7.3170521653543319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  <c:userShapes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Доколко всяко от тези лога подхожда на посланието „Откритие, което да споделяш“ ?  (%)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5.2455177316517394E-2"/>
          <c:y val="0.18229740962623056"/>
          <c:w val="0.93282241258116083"/>
          <c:h val="0.47355785187720972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Изобщо не ми харесва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Sheet1!$B$1:$L$1</c:f>
              <c:strCache>
                <c:ptCount val="11"/>
                <c:pt idx="0">
                  <c:v>Български туроператори</c:v>
                </c:pt>
                <c:pt idx="1">
                  <c:v>Чуждестранни туроператори</c:v>
                </c:pt>
                <c:pt idx="2">
                  <c:v>Column1</c:v>
                </c:pt>
                <c:pt idx="3">
                  <c:v>Български туроператори2</c:v>
                </c:pt>
                <c:pt idx="4">
                  <c:v>Чуждестранни туроператори3</c:v>
                </c:pt>
                <c:pt idx="5">
                  <c:v>Column2</c:v>
                </c:pt>
                <c:pt idx="6">
                  <c:v>Български туроператори22</c:v>
                </c:pt>
                <c:pt idx="7">
                  <c:v>Чуждестранни туроператори33</c:v>
                </c:pt>
                <c:pt idx="8">
                  <c:v>Column3</c:v>
                </c:pt>
                <c:pt idx="9">
                  <c:v>Български туроператори222</c:v>
                </c:pt>
                <c:pt idx="10">
                  <c:v>Чуждестранни туроператори333</c:v>
                </c:pt>
              </c:strCache>
            </c:strRef>
          </c:cat>
          <c:val>
            <c:numRef>
              <c:f>Sheet1!$B$2:$L$2</c:f>
              <c:numCache>
                <c:formatCode>0.0</c:formatCode>
                <c:ptCount val="11"/>
                <c:pt idx="0" formatCode="####.0">
                  <c:v>52.727272727272741</c:v>
                </c:pt>
                <c:pt idx="1">
                  <c:v>26.5</c:v>
                </c:pt>
                <c:pt idx="3" formatCode="####.0">
                  <c:v>33.636363636363626</c:v>
                </c:pt>
                <c:pt idx="4">
                  <c:v>12</c:v>
                </c:pt>
                <c:pt idx="6" formatCode="####.0">
                  <c:v>40</c:v>
                </c:pt>
                <c:pt idx="7">
                  <c:v>15</c:v>
                </c:pt>
                <c:pt idx="9" formatCode="####.0">
                  <c:v>69.090909090909093</c:v>
                </c:pt>
                <c:pt idx="10">
                  <c:v>32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По-скоро не ми харесва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strRef>
              <c:f>Sheet1!$B$1:$L$1</c:f>
              <c:strCache>
                <c:ptCount val="11"/>
                <c:pt idx="0">
                  <c:v>Български туроператори</c:v>
                </c:pt>
                <c:pt idx="1">
                  <c:v>Чуждестранни туроператори</c:v>
                </c:pt>
                <c:pt idx="2">
                  <c:v>Column1</c:v>
                </c:pt>
                <c:pt idx="3">
                  <c:v>Български туроператори2</c:v>
                </c:pt>
                <c:pt idx="4">
                  <c:v>Чуждестранни туроператори3</c:v>
                </c:pt>
                <c:pt idx="5">
                  <c:v>Column2</c:v>
                </c:pt>
                <c:pt idx="6">
                  <c:v>Български туроператори22</c:v>
                </c:pt>
                <c:pt idx="7">
                  <c:v>Чуждестранни туроператори33</c:v>
                </c:pt>
                <c:pt idx="8">
                  <c:v>Column3</c:v>
                </c:pt>
                <c:pt idx="9">
                  <c:v>Български туроператори222</c:v>
                </c:pt>
                <c:pt idx="10">
                  <c:v>Чуждестранни туроператори333</c:v>
                </c:pt>
              </c:strCache>
            </c:strRef>
          </c:cat>
          <c:val>
            <c:numRef>
              <c:f>Sheet1!$B$3:$L$3</c:f>
              <c:numCache>
                <c:formatCode>0.0</c:formatCode>
                <c:ptCount val="11"/>
                <c:pt idx="0" formatCode="####.0">
                  <c:v>21.818181818181817</c:v>
                </c:pt>
                <c:pt idx="1">
                  <c:v>31</c:v>
                </c:pt>
                <c:pt idx="3" formatCode="####.0">
                  <c:v>16.363636363636356</c:v>
                </c:pt>
                <c:pt idx="4">
                  <c:v>13.5</c:v>
                </c:pt>
                <c:pt idx="6" formatCode="####.0">
                  <c:v>22.72727272727273</c:v>
                </c:pt>
                <c:pt idx="7">
                  <c:v>21.5</c:v>
                </c:pt>
                <c:pt idx="9" formatCode="####.0">
                  <c:v>19.090909090909086</c:v>
                </c:pt>
                <c:pt idx="10">
                  <c:v>31.5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По-скоро ми харесва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cat>
            <c:strRef>
              <c:f>Sheet1!$B$1:$L$1</c:f>
              <c:strCache>
                <c:ptCount val="11"/>
                <c:pt idx="0">
                  <c:v>Български туроператори</c:v>
                </c:pt>
                <c:pt idx="1">
                  <c:v>Чуждестранни туроператори</c:v>
                </c:pt>
                <c:pt idx="2">
                  <c:v>Column1</c:v>
                </c:pt>
                <c:pt idx="3">
                  <c:v>Български туроператори2</c:v>
                </c:pt>
                <c:pt idx="4">
                  <c:v>Чуждестранни туроператори3</c:v>
                </c:pt>
                <c:pt idx="5">
                  <c:v>Column2</c:v>
                </c:pt>
                <c:pt idx="6">
                  <c:v>Български туроператори22</c:v>
                </c:pt>
                <c:pt idx="7">
                  <c:v>Чуждестранни туроператори33</c:v>
                </c:pt>
                <c:pt idx="8">
                  <c:v>Column3</c:v>
                </c:pt>
                <c:pt idx="9">
                  <c:v>Български туроператори222</c:v>
                </c:pt>
                <c:pt idx="10">
                  <c:v>Чуждестранни туроператори333</c:v>
                </c:pt>
              </c:strCache>
            </c:strRef>
          </c:cat>
          <c:val>
            <c:numRef>
              <c:f>Sheet1!$B$4:$L$4</c:f>
              <c:numCache>
                <c:formatCode>0.0</c:formatCode>
                <c:ptCount val="11"/>
                <c:pt idx="0" formatCode="####.0">
                  <c:v>20.90909090909091</c:v>
                </c:pt>
                <c:pt idx="1">
                  <c:v>21.5</c:v>
                </c:pt>
                <c:pt idx="3" formatCode="####.0">
                  <c:v>35.454545454545425</c:v>
                </c:pt>
                <c:pt idx="4">
                  <c:v>39</c:v>
                </c:pt>
                <c:pt idx="6" formatCode="####.0">
                  <c:v>27.272727272727252</c:v>
                </c:pt>
                <c:pt idx="7">
                  <c:v>31.5</c:v>
                </c:pt>
                <c:pt idx="9" formatCode="####.0">
                  <c:v>10.909090909090912</c:v>
                </c:pt>
                <c:pt idx="10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Много ми харесва</c:v>
                </c:pt>
              </c:strCache>
            </c:strRef>
          </c:tx>
          <c:spPr>
            <a:solidFill>
              <a:srgbClr val="004FB8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Sheet1!$B$1:$L$1</c:f>
              <c:strCache>
                <c:ptCount val="11"/>
                <c:pt idx="0">
                  <c:v>Български туроператори</c:v>
                </c:pt>
                <c:pt idx="1">
                  <c:v>Чуждестранни туроператори</c:v>
                </c:pt>
                <c:pt idx="2">
                  <c:v>Column1</c:v>
                </c:pt>
                <c:pt idx="3">
                  <c:v>Български туроператори2</c:v>
                </c:pt>
                <c:pt idx="4">
                  <c:v>Чуждестранни туроператори3</c:v>
                </c:pt>
                <c:pt idx="5">
                  <c:v>Column2</c:v>
                </c:pt>
                <c:pt idx="6">
                  <c:v>Български туроператори22</c:v>
                </c:pt>
                <c:pt idx="7">
                  <c:v>Чуждестранни туроператори33</c:v>
                </c:pt>
                <c:pt idx="8">
                  <c:v>Column3</c:v>
                </c:pt>
                <c:pt idx="9">
                  <c:v>Български туроператори222</c:v>
                </c:pt>
                <c:pt idx="10">
                  <c:v>Чуждестранни туроператори333</c:v>
                </c:pt>
              </c:strCache>
            </c:strRef>
          </c:cat>
          <c:val>
            <c:numRef>
              <c:f>Sheet1!$B$5:$L$5</c:f>
              <c:numCache>
                <c:formatCode>0.0</c:formatCode>
                <c:ptCount val="11"/>
                <c:pt idx="0" formatCode="####.0">
                  <c:v>4.5454545454545459</c:v>
                </c:pt>
                <c:pt idx="1">
                  <c:v>21</c:v>
                </c:pt>
                <c:pt idx="3" formatCode="####.0">
                  <c:v>14.545454545454549</c:v>
                </c:pt>
                <c:pt idx="4">
                  <c:v>35.5</c:v>
                </c:pt>
                <c:pt idx="6" formatCode="####.0">
                  <c:v>10</c:v>
                </c:pt>
                <c:pt idx="7">
                  <c:v>32</c:v>
                </c:pt>
                <c:pt idx="9" formatCode="####.0">
                  <c:v>0.90909090909090906</c:v>
                </c:pt>
                <c:pt idx="10">
                  <c:v>11.5</c:v>
                </c:pt>
              </c:numCache>
            </c:numRef>
          </c:val>
        </c:ser>
        <c:dLbls>
          <c:showVal val="1"/>
        </c:dLbls>
        <c:overlap val="100"/>
        <c:axId val="112446848"/>
        <c:axId val="112501888"/>
      </c:barChart>
      <c:catAx>
        <c:axId val="112446848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12501888"/>
        <c:crosses val="autoZero"/>
        <c:auto val="1"/>
        <c:lblAlgn val="ctr"/>
        <c:lblOffset val="100"/>
      </c:catAx>
      <c:valAx>
        <c:axId val="112501888"/>
        <c:scaling>
          <c:orientation val="minMax"/>
        </c:scaling>
        <c:axPos val="l"/>
        <c:majorGridlines/>
        <c:numFmt formatCode="0%" sourceLinked="1"/>
        <c:tickLblPos val="nextTo"/>
        <c:crossAx val="112446848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1.6749523266540504E-2"/>
          <c:y val="9.2854445222035217E-2"/>
          <c:w val="0.98160359944828168"/>
          <c:h val="7.3170521653543388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  <c:userShapes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bg-BG" dirty="0"/>
              <a:t>Доколко ви харесват/не ви </a:t>
            </a:r>
            <a:r>
              <a:rPr lang="bg-BG" dirty="0" smtClean="0"/>
              <a:t>харесва всяко от тези </a:t>
            </a:r>
            <a:r>
              <a:rPr lang="bg-BG" dirty="0" err="1" smtClean="0"/>
              <a:t>лога</a:t>
            </a:r>
            <a:r>
              <a:rPr lang="bg-BG" dirty="0"/>
              <a:t>? 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5.2455177316517394E-2"/>
          <c:y val="0.18229740962623056"/>
          <c:w val="0.93282241258116083"/>
          <c:h val="0.47355785187720972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Изобщо не ми харесва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Sheet1!$B$1:$P$1</c:f>
              <c:strCache>
                <c:ptCount val="15"/>
                <c:pt idx="0">
                  <c:v>Българи</c:v>
                </c:pt>
                <c:pt idx="1">
                  <c:v>Чужденци, посетили Б-я последните 2 г.</c:v>
                </c:pt>
                <c:pt idx="2">
                  <c:v>Чужденци, посетили конкурентна дестинация последните 2 г.</c:v>
                </c:pt>
                <c:pt idx="3">
                  <c:v>Column1</c:v>
                </c:pt>
                <c:pt idx="4">
                  <c:v>Българи2</c:v>
                </c:pt>
                <c:pt idx="5">
                  <c:v>Чужденци, посетили Б-я последните 2 г.3</c:v>
                </c:pt>
                <c:pt idx="6">
                  <c:v>Чужденци, посетили конкурентна дестинация последните 2 г.4</c:v>
                </c:pt>
                <c:pt idx="7">
                  <c:v>Column2</c:v>
                </c:pt>
                <c:pt idx="8">
                  <c:v>Българи3</c:v>
                </c:pt>
                <c:pt idx="9">
                  <c:v>Чужденци, посетили Б-я последните 2 г.4</c:v>
                </c:pt>
                <c:pt idx="10">
                  <c:v>Чужденци, посетили конкурентна дестинация последните 2 г.5</c:v>
                </c:pt>
                <c:pt idx="11">
                  <c:v>Column3</c:v>
                </c:pt>
                <c:pt idx="12">
                  <c:v>Българи4</c:v>
                </c:pt>
                <c:pt idx="13">
                  <c:v>Чужденци, посетили Б-я последните 2 г.5</c:v>
                </c:pt>
                <c:pt idx="14">
                  <c:v>Чужденци, посетили конкурентна дестинация последните 2 г.6</c:v>
                </c:pt>
              </c:strCache>
            </c:strRef>
          </c:cat>
          <c:val>
            <c:numRef>
              <c:f>Sheet1!$B$2:$P$2</c:f>
              <c:numCache>
                <c:formatCode>0.0</c:formatCode>
                <c:ptCount val="15"/>
                <c:pt idx="0">
                  <c:v>7.666666666666667</c:v>
                </c:pt>
                <c:pt idx="1">
                  <c:v>19.666666666666668</c:v>
                </c:pt>
                <c:pt idx="2">
                  <c:v>18</c:v>
                </c:pt>
                <c:pt idx="4">
                  <c:v>2.1666666666666665</c:v>
                </c:pt>
                <c:pt idx="5">
                  <c:v>6.666666666666667</c:v>
                </c:pt>
                <c:pt idx="6">
                  <c:v>7.3333333333333348</c:v>
                </c:pt>
                <c:pt idx="8">
                  <c:v>7.5</c:v>
                </c:pt>
                <c:pt idx="9">
                  <c:v>6.8333333333333348</c:v>
                </c:pt>
                <c:pt idx="10">
                  <c:v>8.3333333333333357</c:v>
                </c:pt>
                <c:pt idx="12">
                  <c:v>25.416666666666668</c:v>
                </c:pt>
                <c:pt idx="13">
                  <c:v>21.833333333333318</c:v>
                </c:pt>
                <c:pt idx="14">
                  <c:v>22.5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По-скоро не ми харесва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strRef>
              <c:f>Sheet1!$B$1:$P$1</c:f>
              <c:strCache>
                <c:ptCount val="15"/>
                <c:pt idx="0">
                  <c:v>Българи</c:v>
                </c:pt>
                <c:pt idx="1">
                  <c:v>Чужденци, посетили Б-я последните 2 г.</c:v>
                </c:pt>
                <c:pt idx="2">
                  <c:v>Чужденци, посетили конкурентна дестинация последните 2 г.</c:v>
                </c:pt>
                <c:pt idx="3">
                  <c:v>Column1</c:v>
                </c:pt>
                <c:pt idx="4">
                  <c:v>Българи2</c:v>
                </c:pt>
                <c:pt idx="5">
                  <c:v>Чужденци, посетили Б-я последните 2 г.3</c:v>
                </c:pt>
                <c:pt idx="6">
                  <c:v>Чужденци, посетили конкурентна дестинация последните 2 г.4</c:v>
                </c:pt>
                <c:pt idx="7">
                  <c:v>Column2</c:v>
                </c:pt>
                <c:pt idx="8">
                  <c:v>Българи3</c:v>
                </c:pt>
                <c:pt idx="9">
                  <c:v>Чужденци, посетили Б-я последните 2 г.4</c:v>
                </c:pt>
                <c:pt idx="10">
                  <c:v>Чужденци, посетили конкурентна дестинация последните 2 г.5</c:v>
                </c:pt>
                <c:pt idx="11">
                  <c:v>Column3</c:v>
                </c:pt>
                <c:pt idx="12">
                  <c:v>Българи4</c:v>
                </c:pt>
                <c:pt idx="13">
                  <c:v>Чужденци, посетили Б-я последните 2 г.5</c:v>
                </c:pt>
                <c:pt idx="14">
                  <c:v>Чужденци, посетили конкурентна дестинация последните 2 г.6</c:v>
                </c:pt>
              </c:strCache>
            </c:strRef>
          </c:cat>
          <c:val>
            <c:numRef>
              <c:f>Sheet1!$B$3:$P$3</c:f>
              <c:numCache>
                <c:formatCode>0.0</c:formatCode>
                <c:ptCount val="15"/>
                <c:pt idx="0">
                  <c:v>11.583333333333334</c:v>
                </c:pt>
                <c:pt idx="1">
                  <c:v>20.5</c:v>
                </c:pt>
                <c:pt idx="2">
                  <c:v>22.166666666666668</c:v>
                </c:pt>
                <c:pt idx="4">
                  <c:v>3.9166666666666656</c:v>
                </c:pt>
                <c:pt idx="5">
                  <c:v>7.166666666666667</c:v>
                </c:pt>
                <c:pt idx="6">
                  <c:v>10.833333333333334</c:v>
                </c:pt>
                <c:pt idx="8">
                  <c:v>13.25</c:v>
                </c:pt>
                <c:pt idx="9">
                  <c:v>8.5</c:v>
                </c:pt>
                <c:pt idx="10">
                  <c:v>11</c:v>
                </c:pt>
                <c:pt idx="12">
                  <c:v>23</c:v>
                </c:pt>
                <c:pt idx="13">
                  <c:v>20.833333333333318</c:v>
                </c:pt>
                <c:pt idx="14">
                  <c:v>23.5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Нито ми харесва, нито не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cat>
            <c:strRef>
              <c:f>Sheet1!$B$1:$P$1</c:f>
              <c:strCache>
                <c:ptCount val="15"/>
                <c:pt idx="0">
                  <c:v>Българи</c:v>
                </c:pt>
                <c:pt idx="1">
                  <c:v>Чужденци, посетили Б-я последните 2 г.</c:v>
                </c:pt>
                <c:pt idx="2">
                  <c:v>Чужденци, посетили конкурентна дестинация последните 2 г.</c:v>
                </c:pt>
                <c:pt idx="3">
                  <c:v>Column1</c:v>
                </c:pt>
                <c:pt idx="4">
                  <c:v>Българи2</c:v>
                </c:pt>
                <c:pt idx="5">
                  <c:v>Чужденци, посетили Б-я последните 2 г.3</c:v>
                </c:pt>
                <c:pt idx="6">
                  <c:v>Чужденци, посетили конкурентна дестинация последните 2 г.4</c:v>
                </c:pt>
                <c:pt idx="7">
                  <c:v>Column2</c:v>
                </c:pt>
                <c:pt idx="8">
                  <c:v>Българи3</c:v>
                </c:pt>
                <c:pt idx="9">
                  <c:v>Чужденци, посетили Б-я последните 2 г.4</c:v>
                </c:pt>
                <c:pt idx="10">
                  <c:v>Чужденци, посетили конкурентна дестинация последните 2 г.5</c:v>
                </c:pt>
                <c:pt idx="11">
                  <c:v>Column3</c:v>
                </c:pt>
                <c:pt idx="12">
                  <c:v>Българи4</c:v>
                </c:pt>
                <c:pt idx="13">
                  <c:v>Чужденци, посетили Б-я последните 2 г.5</c:v>
                </c:pt>
                <c:pt idx="14">
                  <c:v>Чужденци, посетили конкурентна дестинация последните 2 г.6</c:v>
                </c:pt>
              </c:strCache>
            </c:strRef>
          </c:cat>
          <c:val>
            <c:numRef>
              <c:f>Sheet1!$B$4:$P$4</c:f>
              <c:numCache>
                <c:formatCode>0.0</c:formatCode>
                <c:ptCount val="15"/>
                <c:pt idx="0">
                  <c:v>23.166666666666668</c:v>
                </c:pt>
                <c:pt idx="1">
                  <c:v>20.833333333333318</c:v>
                </c:pt>
                <c:pt idx="2">
                  <c:v>26.166666666666668</c:v>
                </c:pt>
                <c:pt idx="4">
                  <c:v>9.5833333333333357</c:v>
                </c:pt>
                <c:pt idx="5">
                  <c:v>13.333333333333334</c:v>
                </c:pt>
                <c:pt idx="6">
                  <c:v>17</c:v>
                </c:pt>
                <c:pt idx="8">
                  <c:v>22.25</c:v>
                </c:pt>
                <c:pt idx="9">
                  <c:v>19.166666666666668</c:v>
                </c:pt>
                <c:pt idx="10">
                  <c:v>23.166666666666668</c:v>
                </c:pt>
                <c:pt idx="12">
                  <c:v>23.916666666666668</c:v>
                </c:pt>
                <c:pt idx="13">
                  <c:v>28.833333333333318</c:v>
                </c:pt>
                <c:pt idx="14">
                  <c:v>27.833333333333318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По-скоро ми харесва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cat>
            <c:strRef>
              <c:f>Sheet1!$B$1:$P$1</c:f>
              <c:strCache>
                <c:ptCount val="15"/>
                <c:pt idx="0">
                  <c:v>Българи</c:v>
                </c:pt>
                <c:pt idx="1">
                  <c:v>Чужденци, посетили Б-я последните 2 г.</c:v>
                </c:pt>
                <c:pt idx="2">
                  <c:v>Чужденци, посетили конкурентна дестинация последните 2 г.</c:v>
                </c:pt>
                <c:pt idx="3">
                  <c:v>Column1</c:v>
                </c:pt>
                <c:pt idx="4">
                  <c:v>Българи2</c:v>
                </c:pt>
                <c:pt idx="5">
                  <c:v>Чужденци, посетили Б-я последните 2 г.3</c:v>
                </c:pt>
                <c:pt idx="6">
                  <c:v>Чужденци, посетили конкурентна дестинация последните 2 г.4</c:v>
                </c:pt>
                <c:pt idx="7">
                  <c:v>Column2</c:v>
                </c:pt>
                <c:pt idx="8">
                  <c:v>Българи3</c:v>
                </c:pt>
                <c:pt idx="9">
                  <c:v>Чужденци, посетили Б-я последните 2 г.4</c:v>
                </c:pt>
                <c:pt idx="10">
                  <c:v>Чужденци, посетили конкурентна дестинация последните 2 г.5</c:v>
                </c:pt>
                <c:pt idx="11">
                  <c:v>Column3</c:v>
                </c:pt>
                <c:pt idx="12">
                  <c:v>Българи4</c:v>
                </c:pt>
                <c:pt idx="13">
                  <c:v>Чужденци, посетили Б-я последните 2 г.5</c:v>
                </c:pt>
                <c:pt idx="14">
                  <c:v>Чужденци, посетили конкурентна дестинация последните 2 г.6</c:v>
                </c:pt>
              </c:strCache>
            </c:strRef>
          </c:cat>
          <c:val>
            <c:numRef>
              <c:f>Sheet1!$B$5:$P$5</c:f>
              <c:numCache>
                <c:formatCode>0.0</c:formatCode>
                <c:ptCount val="15"/>
                <c:pt idx="0">
                  <c:v>37.833333333333336</c:v>
                </c:pt>
                <c:pt idx="1">
                  <c:v>19.833333333333318</c:v>
                </c:pt>
                <c:pt idx="2">
                  <c:v>20.333333333333318</c:v>
                </c:pt>
                <c:pt idx="4">
                  <c:v>37.083333333333336</c:v>
                </c:pt>
                <c:pt idx="5">
                  <c:v>32.5</c:v>
                </c:pt>
                <c:pt idx="6">
                  <c:v>31.5</c:v>
                </c:pt>
                <c:pt idx="8">
                  <c:v>33.833333333333336</c:v>
                </c:pt>
                <c:pt idx="9">
                  <c:v>32</c:v>
                </c:pt>
                <c:pt idx="10">
                  <c:v>28.833333333333318</c:v>
                </c:pt>
                <c:pt idx="12">
                  <c:v>20.666666666666668</c:v>
                </c:pt>
                <c:pt idx="13">
                  <c:v>16.5</c:v>
                </c:pt>
                <c:pt idx="14">
                  <c:v>17.666666666666668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Много ми харесва</c:v>
                </c:pt>
              </c:strCache>
            </c:strRef>
          </c:tx>
          <c:spPr>
            <a:solidFill>
              <a:srgbClr val="0039AC"/>
            </a:solidFill>
          </c:spPr>
          <c:dLbls>
            <c:dLbl>
              <c:idx val="4"/>
              <c:layout>
                <c:manualLayout>
                  <c:x val="0"/>
                  <c:y val="-2.0140831764243982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Sheet1!$B$1:$P$1</c:f>
              <c:strCache>
                <c:ptCount val="15"/>
                <c:pt idx="0">
                  <c:v>Българи</c:v>
                </c:pt>
                <c:pt idx="1">
                  <c:v>Чужденци, посетили Б-я последните 2 г.</c:v>
                </c:pt>
                <c:pt idx="2">
                  <c:v>Чужденци, посетили конкурентна дестинация последните 2 г.</c:v>
                </c:pt>
                <c:pt idx="3">
                  <c:v>Column1</c:v>
                </c:pt>
                <c:pt idx="4">
                  <c:v>Българи2</c:v>
                </c:pt>
                <c:pt idx="5">
                  <c:v>Чужденци, посетили Б-я последните 2 г.3</c:v>
                </c:pt>
                <c:pt idx="6">
                  <c:v>Чужденци, посетили конкурентна дестинация последните 2 г.4</c:v>
                </c:pt>
                <c:pt idx="7">
                  <c:v>Column2</c:v>
                </c:pt>
                <c:pt idx="8">
                  <c:v>Българи3</c:v>
                </c:pt>
                <c:pt idx="9">
                  <c:v>Чужденци, посетили Б-я последните 2 г.4</c:v>
                </c:pt>
                <c:pt idx="10">
                  <c:v>Чужденци, посетили конкурентна дестинация последните 2 г.5</c:v>
                </c:pt>
                <c:pt idx="11">
                  <c:v>Column3</c:v>
                </c:pt>
                <c:pt idx="12">
                  <c:v>Българи4</c:v>
                </c:pt>
                <c:pt idx="13">
                  <c:v>Чужденци, посетили Б-я последните 2 г.5</c:v>
                </c:pt>
                <c:pt idx="14">
                  <c:v>Чужденци, посетили конкурентна дестинация последните 2 г.6</c:v>
                </c:pt>
              </c:strCache>
            </c:strRef>
          </c:cat>
          <c:val>
            <c:numRef>
              <c:f>Sheet1!$B$6:$P$6</c:f>
              <c:numCache>
                <c:formatCode>0.0</c:formatCode>
                <c:ptCount val="15"/>
                <c:pt idx="0">
                  <c:v>19.75</c:v>
                </c:pt>
                <c:pt idx="1">
                  <c:v>19.166666666666668</c:v>
                </c:pt>
                <c:pt idx="2">
                  <c:v>13.333333333333334</c:v>
                </c:pt>
                <c:pt idx="4">
                  <c:v>47.25</c:v>
                </c:pt>
                <c:pt idx="5">
                  <c:v>40.333333333333336</c:v>
                </c:pt>
                <c:pt idx="6">
                  <c:v>33.333333333333336</c:v>
                </c:pt>
                <c:pt idx="8">
                  <c:v>23.166666666666668</c:v>
                </c:pt>
                <c:pt idx="9">
                  <c:v>33.5</c:v>
                </c:pt>
                <c:pt idx="10">
                  <c:v>28.666666666666668</c:v>
                </c:pt>
                <c:pt idx="12">
                  <c:v>7</c:v>
                </c:pt>
                <c:pt idx="13">
                  <c:v>12</c:v>
                </c:pt>
                <c:pt idx="14">
                  <c:v>8.5</c:v>
                </c:pt>
              </c:numCache>
            </c:numRef>
          </c:val>
        </c:ser>
        <c:dLbls>
          <c:showVal val="1"/>
        </c:dLbls>
        <c:overlap val="100"/>
        <c:axId val="112808320"/>
        <c:axId val="112809856"/>
      </c:barChart>
      <c:catAx>
        <c:axId val="112808320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12809856"/>
        <c:crosses val="autoZero"/>
        <c:auto val="1"/>
        <c:lblAlgn val="ctr"/>
        <c:lblOffset val="100"/>
      </c:catAx>
      <c:valAx>
        <c:axId val="112809856"/>
        <c:scaling>
          <c:orientation val="minMax"/>
        </c:scaling>
        <c:axPos val="l"/>
        <c:majorGridlines/>
        <c:numFmt formatCode="0%" sourceLinked="1"/>
        <c:tickLblPos val="nextTo"/>
        <c:crossAx val="112808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6749523266540504E-2"/>
          <c:y val="9.2854445222035217E-2"/>
          <c:w val="0.98160359944828168"/>
          <c:h val="7.3170521653543388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ru-RU" sz="1200" b="1" i="0" u="none" strike="noStrike" baseline="0" dirty="0" smtClean="0">
                <a:effectLst/>
              </a:rPr>
              <a:t>Според Вас, какво иска да ви каже България с това лого? (в %)</a:t>
            </a:r>
          </a:p>
        </c:rich>
      </c:tx>
      <c:layout>
        <c:manualLayout>
          <c:xMode val="edge"/>
          <c:yMode val="edge"/>
          <c:x val="0.27554408053633617"/>
          <c:y val="5.3592411145786814E-3"/>
        </c:manualLayout>
      </c:layout>
    </c:title>
    <c:plotArea>
      <c:layout>
        <c:manualLayout>
          <c:layoutTarget val="inner"/>
          <c:xMode val="edge"/>
          <c:yMode val="edge"/>
          <c:x val="0.4735939578797948"/>
          <c:y val="8.8389921503997174E-2"/>
          <c:w val="0.50106209502892662"/>
          <c:h val="0.8339464459897157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Sheet1!$A$2:$A$24</c:f>
              <c:strCache>
                <c:ptCount val="23"/>
                <c:pt idx="0">
                  <c:v>Не е посочил</c:v>
                </c:pt>
                <c:pt idx="1">
                  <c:v>Друго</c:v>
                </c:pt>
                <c:pt idx="2">
                  <c:v>„Подсказва за културата и забележителностите в България“</c:v>
                </c:pt>
                <c:pt idx="3">
                  <c:v>„Показва зеленината на България“ </c:v>
                </c:pt>
                <c:pt idx="4">
                  <c:v>"България носи радостни емоции"</c:v>
                </c:pt>
                <c:pt idx="5">
                  <c:v>"Показва небето на България"</c:v>
                </c:pt>
                <c:pt idx="6">
                  <c:v>„България ме кани на ваканция“ </c:v>
                </c:pt>
                <c:pt idx="7">
                  <c:v>"Направи своето откритие в България"</c:v>
                </c:pt>
                <c:pt idx="8">
                  <c:v>„България, предлага добри възможности за отдих и почивка“ </c:v>
                </c:pt>
                <c:pt idx="9">
                  <c:v>„България ме кани на пътешествие“ </c:v>
                </c:pt>
                <c:pt idx="10">
                  <c:v>„Страна, предлагаща разнообразни възможности за забавление“ </c:v>
                </c:pt>
                <c:pt idx="11">
                  <c:v>„Носи духа на България“</c:v>
                </c:pt>
                <c:pt idx="12">
                  <c:v>„Цветето е символ на България“ </c:v>
                </c:pt>
                <c:pt idx="13">
                  <c:v>„България е красива страна“ </c:v>
                </c:pt>
                <c:pt idx="14">
                  <c:v>„Страна, предлагаща разнообразни възможности за туризъм“ </c:v>
                </c:pt>
                <c:pt idx="15">
                  <c:v>"Посланието е позитивно"</c:v>
                </c:pt>
                <c:pt idx="16">
                  <c:v>„Вижте планините на България“ </c:v>
                </c:pt>
                <c:pt idx="17">
                  <c:v>„Не разбирам посланието“ </c:v>
                </c:pt>
                <c:pt idx="18">
                  <c:v>„България е цветна и   весела“ </c:v>
                </c:pt>
                <c:pt idx="19">
                  <c:v>„Показва природата на България“ </c:v>
                </c:pt>
                <c:pt idx="20">
                  <c:v>„Розата е символ на България“ </c:v>
                </c:pt>
                <c:pt idx="21">
                  <c:v>„България е слънчева“ </c:v>
                </c:pt>
                <c:pt idx="22">
                  <c:v>„Вижте морето и плажовете на България“ </c:v>
                </c:pt>
              </c:strCache>
            </c:strRef>
          </c:cat>
          <c:val>
            <c:numRef>
              <c:f>Sheet1!$B$2:$B$24</c:f>
              <c:numCache>
                <c:formatCode>###0.0</c:formatCode>
                <c:ptCount val="23"/>
                <c:pt idx="0">
                  <c:v>1.3333333333333335</c:v>
                </c:pt>
                <c:pt idx="1">
                  <c:v>20.3</c:v>
                </c:pt>
                <c:pt idx="2">
                  <c:v>1.3333333333333335</c:v>
                </c:pt>
                <c:pt idx="3">
                  <c:v>0.5</c:v>
                </c:pt>
                <c:pt idx="4">
                  <c:v>2.833333333333333</c:v>
                </c:pt>
                <c:pt idx="5">
                  <c:v>2.166666666666667</c:v>
                </c:pt>
                <c:pt idx="6">
                  <c:v>3.166666666666667</c:v>
                </c:pt>
                <c:pt idx="7">
                  <c:v>2.3333333333333335</c:v>
                </c:pt>
                <c:pt idx="8">
                  <c:v>4.5</c:v>
                </c:pt>
                <c:pt idx="9">
                  <c:v>2.3333333333333335</c:v>
                </c:pt>
                <c:pt idx="10">
                  <c:v>5.6666666666666661</c:v>
                </c:pt>
                <c:pt idx="11">
                  <c:v>4</c:v>
                </c:pt>
                <c:pt idx="12">
                  <c:v>4.666666666666667</c:v>
                </c:pt>
                <c:pt idx="13">
                  <c:v>5</c:v>
                </c:pt>
                <c:pt idx="14">
                  <c:v>5.5</c:v>
                </c:pt>
                <c:pt idx="15">
                  <c:v>8.1666666666666714</c:v>
                </c:pt>
                <c:pt idx="16">
                  <c:v>4.1666666666666661</c:v>
                </c:pt>
                <c:pt idx="17">
                  <c:v>10.333333333333334</c:v>
                </c:pt>
                <c:pt idx="18">
                  <c:v>11.166666666666671</c:v>
                </c:pt>
                <c:pt idx="19">
                  <c:v>9.8333333333333321</c:v>
                </c:pt>
                <c:pt idx="20">
                  <c:v>6.3333333333333366</c:v>
                </c:pt>
                <c:pt idx="21">
                  <c:v>13</c:v>
                </c:pt>
                <c:pt idx="22">
                  <c:v>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Sheet1!$A$2:$A$24</c:f>
              <c:strCache>
                <c:ptCount val="23"/>
                <c:pt idx="0">
                  <c:v>Не е посочил</c:v>
                </c:pt>
                <c:pt idx="1">
                  <c:v>Друго</c:v>
                </c:pt>
                <c:pt idx="2">
                  <c:v>„Подсказва за културата и забележителностите в България“</c:v>
                </c:pt>
                <c:pt idx="3">
                  <c:v>„Показва зеленината на България“ </c:v>
                </c:pt>
                <c:pt idx="4">
                  <c:v>"България носи радостни емоции"</c:v>
                </c:pt>
                <c:pt idx="5">
                  <c:v>"Показва небето на България"</c:v>
                </c:pt>
                <c:pt idx="6">
                  <c:v>„България ме кани на ваканция“ </c:v>
                </c:pt>
                <c:pt idx="7">
                  <c:v>"Направи своето откритие в България"</c:v>
                </c:pt>
                <c:pt idx="8">
                  <c:v>„България, предлага добри възможности за отдих и почивка“ </c:v>
                </c:pt>
                <c:pt idx="9">
                  <c:v>„България ме кани на пътешествие“ </c:v>
                </c:pt>
                <c:pt idx="10">
                  <c:v>„Страна, предлагаща разнообразни възможности за забавление“ </c:v>
                </c:pt>
                <c:pt idx="11">
                  <c:v>„Носи духа на България“</c:v>
                </c:pt>
                <c:pt idx="12">
                  <c:v>„Цветето е символ на България“ </c:v>
                </c:pt>
                <c:pt idx="13">
                  <c:v>„България е красива страна“ </c:v>
                </c:pt>
                <c:pt idx="14">
                  <c:v>„Страна, предлагаща разнообразни възможности за туризъм“ </c:v>
                </c:pt>
                <c:pt idx="15">
                  <c:v>"Посланието е позитивно"</c:v>
                </c:pt>
                <c:pt idx="16">
                  <c:v>„Вижте планините на България“ </c:v>
                </c:pt>
                <c:pt idx="17">
                  <c:v>„Не разбирам посланието“ </c:v>
                </c:pt>
                <c:pt idx="18">
                  <c:v>„България е цветна и   весела“ </c:v>
                </c:pt>
                <c:pt idx="19">
                  <c:v>„Показва природата на България“ </c:v>
                </c:pt>
                <c:pt idx="20">
                  <c:v>„Розата е символ на България“ </c:v>
                </c:pt>
                <c:pt idx="21">
                  <c:v>„България е слънчева“ </c:v>
                </c:pt>
                <c:pt idx="22">
                  <c:v>„Вижте морето и плажовете на България“ </c:v>
                </c:pt>
              </c:strCache>
            </c:strRef>
          </c:cat>
          <c:val>
            <c:numRef>
              <c:f>Sheet1!$C$2:$C$24</c:f>
              <c:numCache>
                <c:formatCode>###0.0</c:formatCode>
                <c:ptCount val="23"/>
                <c:pt idx="0">
                  <c:v>1.1666666666666667</c:v>
                </c:pt>
                <c:pt idx="1">
                  <c:v>21.5</c:v>
                </c:pt>
                <c:pt idx="2">
                  <c:v>1.3333333333333335</c:v>
                </c:pt>
                <c:pt idx="3">
                  <c:v>1.1666666666666667</c:v>
                </c:pt>
                <c:pt idx="4">
                  <c:v>2</c:v>
                </c:pt>
                <c:pt idx="5">
                  <c:v>2.166666666666667</c:v>
                </c:pt>
                <c:pt idx="6">
                  <c:v>2.666666666666667</c:v>
                </c:pt>
                <c:pt idx="7">
                  <c:v>4.3333333333333366</c:v>
                </c:pt>
                <c:pt idx="8">
                  <c:v>3.166666666666667</c:v>
                </c:pt>
                <c:pt idx="9">
                  <c:v>3.5000000000000004</c:v>
                </c:pt>
                <c:pt idx="10">
                  <c:v>6.3333333333333366</c:v>
                </c:pt>
                <c:pt idx="11">
                  <c:v>3.833333333333333</c:v>
                </c:pt>
                <c:pt idx="12">
                  <c:v>6.5</c:v>
                </c:pt>
                <c:pt idx="13">
                  <c:v>5.6666666666666661</c:v>
                </c:pt>
                <c:pt idx="14">
                  <c:v>4.5</c:v>
                </c:pt>
                <c:pt idx="15">
                  <c:v>6.3333333333333366</c:v>
                </c:pt>
                <c:pt idx="16">
                  <c:v>4.3333333333333366</c:v>
                </c:pt>
                <c:pt idx="17">
                  <c:v>11.833333333333334</c:v>
                </c:pt>
                <c:pt idx="18">
                  <c:v>11.833333333333334</c:v>
                </c:pt>
                <c:pt idx="19">
                  <c:v>10.5</c:v>
                </c:pt>
                <c:pt idx="20">
                  <c:v>3</c:v>
                </c:pt>
                <c:pt idx="21">
                  <c:v>12.833333333333332</c:v>
                </c:pt>
                <c:pt idx="22">
                  <c:v>21.5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C47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Sheet1!$A$2:$A$24</c:f>
              <c:strCache>
                <c:ptCount val="23"/>
                <c:pt idx="0">
                  <c:v>Не е посочил</c:v>
                </c:pt>
                <c:pt idx="1">
                  <c:v>Друго</c:v>
                </c:pt>
                <c:pt idx="2">
                  <c:v>„Подсказва за културата и забележителностите в България“</c:v>
                </c:pt>
                <c:pt idx="3">
                  <c:v>„Показва зеленината на България“ </c:v>
                </c:pt>
                <c:pt idx="4">
                  <c:v>"България носи радостни емоции"</c:v>
                </c:pt>
                <c:pt idx="5">
                  <c:v>"Показва небето на България"</c:v>
                </c:pt>
                <c:pt idx="6">
                  <c:v>„България ме кани на ваканция“ </c:v>
                </c:pt>
                <c:pt idx="7">
                  <c:v>"Направи своето откритие в България"</c:v>
                </c:pt>
                <c:pt idx="8">
                  <c:v>„България, предлага добри възможности за отдих и почивка“ </c:v>
                </c:pt>
                <c:pt idx="9">
                  <c:v>„България ме кани на пътешествие“ </c:v>
                </c:pt>
                <c:pt idx="10">
                  <c:v>„Страна, предлагаща разнообразни възможности за забавление“ </c:v>
                </c:pt>
                <c:pt idx="11">
                  <c:v>„Носи духа на България“</c:v>
                </c:pt>
                <c:pt idx="12">
                  <c:v>„Цветето е символ на България“ </c:v>
                </c:pt>
                <c:pt idx="13">
                  <c:v>„България е красива страна“ </c:v>
                </c:pt>
                <c:pt idx="14">
                  <c:v>„Страна, предлагаща разнообразни възможности за туризъм“ </c:v>
                </c:pt>
                <c:pt idx="15">
                  <c:v>"Посланието е позитивно"</c:v>
                </c:pt>
                <c:pt idx="16">
                  <c:v>„Вижте планините на България“ </c:v>
                </c:pt>
                <c:pt idx="17">
                  <c:v>„Не разбирам посланието“ </c:v>
                </c:pt>
                <c:pt idx="18">
                  <c:v>„България е цветна и   весела“ </c:v>
                </c:pt>
                <c:pt idx="19">
                  <c:v>„Показва природата на България“ </c:v>
                </c:pt>
                <c:pt idx="20">
                  <c:v>„Розата е символ на България“ </c:v>
                </c:pt>
                <c:pt idx="21">
                  <c:v>„България е слънчева“ </c:v>
                </c:pt>
                <c:pt idx="22">
                  <c:v>„Вижте морето и плажовете на България“ </c:v>
                </c:pt>
              </c:strCache>
            </c:strRef>
          </c:cat>
          <c:val>
            <c:numRef>
              <c:f>Sheet1!$D$2:$D$24</c:f>
              <c:numCache>
                <c:formatCode>0.0</c:formatCode>
                <c:ptCount val="23"/>
                <c:pt idx="0">
                  <c:v>1.8</c:v>
                </c:pt>
                <c:pt idx="1">
                  <c:v>10.7</c:v>
                </c:pt>
                <c:pt idx="2">
                  <c:v>2.3748939779474139</c:v>
                </c:pt>
                <c:pt idx="3">
                  <c:v>4.0712468193384224</c:v>
                </c:pt>
                <c:pt idx="4">
                  <c:v>0.93299406276505514</c:v>
                </c:pt>
                <c:pt idx="5">
                  <c:v>1.7811704834605597</c:v>
                </c:pt>
                <c:pt idx="6">
                  <c:v>2.4597116200169635</c:v>
                </c:pt>
                <c:pt idx="7">
                  <c:v>2.3748939779474139</c:v>
                </c:pt>
                <c:pt idx="8">
                  <c:v>2.1204410517387617</c:v>
                </c:pt>
                <c:pt idx="9">
                  <c:v>6.7854113655640393</c:v>
                </c:pt>
                <c:pt idx="10">
                  <c:v>1.6963528413910105</c:v>
                </c:pt>
                <c:pt idx="11">
                  <c:v>8.9906700593723503</c:v>
                </c:pt>
                <c:pt idx="12">
                  <c:v>5.9372349448685329</c:v>
                </c:pt>
                <c:pt idx="13">
                  <c:v>6.5309584393553859</c:v>
                </c:pt>
                <c:pt idx="14">
                  <c:v>8.8210347752332527</c:v>
                </c:pt>
                <c:pt idx="15">
                  <c:v>6.1916878710771819</c:v>
                </c:pt>
                <c:pt idx="16">
                  <c:v>14.927905004240881</c:v>
                </c:pt>
                <c:pt idx="17">
                  <c:v>2.8837998303647159</c:v>
                </c:pt>
                <c:pt idx="18">
                  <c:v>8.6513994910941481</c:v>
                </c:pt>
                <c:pt idx="19">
                  <c:v>17.47243426632738</c:v>
                </c:pt>
                <c:pt idx="20">
                  <c:v>29.431721798134014</c:v>
                </c:pt>
                <c:pt idx="21">
                  <c:v>16.030534351145032</c:v>
                </c:pt>
                <c:pt idx="22">
                  <c:v>32.485156912637841</c:v>
                </c:pt>
              </c:numCache>
            </c:numRef>
          </c:val>
        </c:ser>
        <c:dLbls>
          <c:showVal val="1"/>
        </c:dLbls>
        <c:axId val="94337664"/>
        <c:axId val="94372224"/>
      </c:barChart>
      <c:catAx>
        <c:axId val="9433766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94372224"/>
        <c:crosses val="autoZero"/>
        <c:auto val="1"/>
        <c:lblAlgn val="ctr"/>
        <c:lblOffset val="100"/>
      </c:catAx>
      <c:valAx>
        <c:axId val="94372224"/>
        <c:scaling>
          <c:orientation val="minMax"/>
          <c:max val="100"/>
        </c:scaling>
        <c:axPos val="b"/>
        <c:majorGridlines/>
        <c:numFmt formatCode="###0.0" sourceLinked="1"/>
        <c:tickLblPos val="nextTo"/>
        <c:crossAx val="94337664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4023395931214255"/>
          <c:y val="0.63419191611226322"/>
          <c:w val="0.33097596593950568"/>
          <c:h val="0.24249890863485571"/>
        </c:manualLayout>
      </c:layout>
      <c:overlay val="1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bg-BG" dirty="0"/>
              <a:t>Доколко ви харесват/не ви </a:t>
            </a:r>
            <a:r>
              <a:rPr lang="bg-BG" dirty="0" smtClean="0"/>
              <a:t>харесва всяко от тези </a:t>
            </a:r>
            <a:r>
              <a:rPr lang="bg-BG" dirty="0" err="1" smtClean="0"/>
              <a:t>лога</a:t>
            </a:r>
            <a:r>
              <a:rPr lang="bg-BG" dirty="0"/>
              <a:t>? 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5.2455177316517394E-2"/>
          <c:y val="0.18229740962623056"/>
          <c:w val="0.93282241258116083"/>
          <c:h val="0.47355785187720972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Изобщо не ми харесва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Sheet1!$B$1:$L$1</c:f>
              <c:strCache>
                <c:ptCount val="11"/>
                <c:pt idx="0">
                  <c:v>Български туроператори</c:v>
                </c:pt>
                <c:pt idx="1">
                  <c:v>Чуждестранни туроператори</c:v>
                </c:pt>
                <c:pt idx="2">
                  <c:v>Column1</c:v>
                </c:pt>
                <c:pt idx="3">
                  <c:v>Български туроператори2</c:v>
                </c:pt>
                <c:pt idx="4">
                  <c:v>Чуждестранни туроператори3</c:v>
                </c:pt>
                <c:pt idx="5">
                  <c:v>Column2</c:v>
                </c:pt>
                <c:pt idx="6">
                  <c:v>Български туроператори22</c:v>
                </c:pt>
                <c:pt idx="7">
                  <c:v>Чуждестранни туроператори33</c:v>
                </c:pt>
                <c:pt idx="8">
                  <c:v>Column3</c:v>
                </c:pt>
                <c:pt idx="9">
                  <c:v>Български туроператори222</c:v>
                </c:pt>
                <c:pt idx="10">
                  <c:v>Чуждестранни туроператори333</c:v>
                </c:pt>
              </c:strCache>
            </c:strRef>
          </c:cat>
          <c:val>
            <c:numRef>
              <c:f>Sheet1!$B$2:$L$2</c:f>
              <c:numCache>
                <c:formatCode>0.0</c:formatCode>
                <c:ptCount val="11"/>
                <c:pt idx="0">
                  <c:v>49.090909090909108</c:v>
                </c:pt>
                <c:pt idx="1">
                  <c:v>20</c:v>
                </c:pt>
                <c:pt idx="3" formatCode="####.0">
                  <c:v>20.90909090909091</c:v>
                </c:pt>
                <c:pt idx="4">
                  <c:v>5.5</c:v>
                </c:pt>
                <c:pt idx="6" formatCode="####.0">
                  <c:v>23.63636363636363</c:v>
                </c:pt>
                <c:pt idx="7">
                  <c:v>10.5</c:v>
                </c:pt>
                <c:pt idx="9" formatCode="####.0">
                  <c:v>72.727272727272734</c:v>
                </c:pt>
                <c:pt idx="10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По-скоро не ми харесва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strRef>
              <c:f>Sheet1!$B$1:$L$1</c:f>
              <c:strCache>
                <c:ptCount val="11"/>
                <c:pt idx="0">
                  <c:v>Български туроператори</c:v>
                </c:pt>
                <c:pt idx="1">
                  <c:v>Чуждестранни туроператори</c:v>
                </c:pt>
                <c:pt idx="2">
                  <c:v>Column1</c:v>
                </c:pt>
                <c:pt idx="3">
                  <c:v>Български туроператори2</c:v>
                </c:pt>
                <c:pt idx="4">
                  <c:v>Чуждестранни туроператори3</c:v>
                </c:pt>
                <c:pt idx="5">
                  <c:v>Column2</c:v>
                </c:pt>
                <c:pt idx="6">
                  <c:v>Български туроператори22</c:v>
                </c:pt>
                <c:pt idx="7">
                  <c:v>Чуждестранни туроператори33</c:v>
                </c:pt>
                <c:pt idx="8">
                  <c:v>Column3</c:v>
                </c:pt>
                <c:pt idx="9">
                  <c:v>Български туроператори222</c:v>
                </c:pt>
                <c:pt idx="10">
                  <c:v>Чуждестранни туроператори333</c:v>
                </c:pt>
              </c:strCache>
            </c:strRef>
          </c:cat>
          <c:val>
            <c:numRef>
              <c:f>Sheet1!$B$3:$L$3</c:f>
              <c:numCache>
                <c:formatCode>0.0</c:formatCode>
                <c:ptCount val="11"/>
                <c:pt idx="0">
                  <c:v>15.454545454545459</c:v>
                </c:pt>
                <c:pt idx="1">
                  <c:v>20.5</c:v>
                </c:pt>
                <c:pt idx="3" formatCode="####.0">
                  <c:v>12.72727272727272</c:v>
                </c:pt>
                <c:pt idx="4">
                  <c:v>8.5</c:v>
                </c:pt>
                <c:pt idx="6" formatCode="####.0">
                  <c:v>20.90909090909091</c:v>
                </c:pt>
                <c:pt idx="7">
                  <c:v>15</c:v>
                </c:pt>
                <c:pt idx="9" formatCode="####.0">
                  <c:v>14.545454545454549</c:v>
                </c:pt>
                <c:pt idx="10">
                  <c:v>24.5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Нито ми харесва, нито не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cat>
            <c:strRef>
              <c:f>Sheet1!$B$1:$L$1</c:f>
              <c:strCache>
                <c:ptCount val="11"/>
                <c:pt idx="0">
                  <c:v>Български туроператори</c:v>
                </c:pt>
                <c:pt idx="1">
                  <c:v>Чуждестранни туроператори</c:v>
                </c:pt>
                <c:pt idx="2">
                  <c:v>Column1</c:v>
                </c:pt>
                <c:pt idx="3">
                  <c:v>Български туроператори2</c:v>
                </c:pt>
                <c:pt idx="4">
                  <c:v>Чуждестранни туроператори3</c:v>
                </c:pt>
                <c:pt idx="5">
                  <c:v>Column2</c:v>
                </c:pt>
                <c:pt idx="6">
                  <c:v>Български туроператори22</c:v>
                </c:pt>
                <c:pt idx="7">
                  <c:v>Чуждестранни туроператори33</c:v>
                </c:pt>
                <c:pt idx="8">
                  <c:v>Column3</c:v>
                </c:pt>
                <c:pt idx="9">
                  <c:v>Български туроператори222</c:v>
                </c:pt>
                <c:pt idx="10">
                  <c:v>Чуждестранни туроператори333</c:v>
                </c:pt>
              </c:strCache>
            </c:strRef>
          </c:cat>
          <c:val>
            <c:numRef>
              <c:f>Sheet1!$B$4:$L$4</c:f>
              <c:numCache>
                <c:formatCode>0.0</c:formatCode>
                <c:ptCount val="11"/>
                <c:pt idx="0">
                  <c:v>10</c:v>
                </c:pt>
                <c:pt idx="1">
                  <c:v>22</c:v>
                </c:pt>
                <c:pt idx="3" formatCode="####.0">
                  <c:v>20.90909090909091</c:v>
                </c:pt>
                <c:pt idx="4">
                  <c:v>13</c:v>
                </c:pt>
                <c:pt idx="6" formatCode="####.0">
                  <c:v>20</c:v>
                </c:pt>
                <c:pt idx="7">
                  <c:v>13</c:v>
                </c:pt>
                <c:pt idx="9" formatCode="####.0">
                  <c:v>8.1818181818181746</c:v>
                </c:pt>
                <c:pt idx="10">
                  <c:v>23.5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По-скоро ми харесва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cat>
            <c:strRef>
              <c:f>Sheet1!$B$1:$L$1</c:f>
              <c:strCache>
                <c:ptCount val="11"/>
                <c:pt idx="0">
                  <c:v>Български туроператори</c:v>
                </c:pt>
                <c:pt idx="1">
                  <c:v>Чуждестранни туроператори</c:v>
                </c:pt>
                <c:pt idx="2">
                  <c:v>Column1</c:v>
                </c:pt>
                <c:pt idx="3">
                  <c:v>Български туроператори2</c:v>
                </c:pt>
                <c:pt idx="4">
                  <c:v>Чуждестранни туроператори3</c:v>
                </c:pt>
                <c:pt idx="5">
                  <c:v>Column2</c:v>
                </c:pt>
                <c:pt idx="6">
                  <c:v>Български туроператори22</c:v>
                </c:pt>
                <c:pt idx="7">
                  <c:v>Чуждестранни туроператори33</c:v>
                </c:pt>
                <c:pt idx="8">
                  <c:v>Column3</c:v>
                </c:pt>
                <c:pt idx="9">
                  <c:v>Български туроператори222</c:v>
                </c:pt>
                <c:pt idx="10">
                  <c:v>Чуждестранни туроператори333</c:v>
                </c:pt>
              </c:strCache>
            </c:strRef>
          </c:cat>
          <c:val>
            <c:numRef>
              <c:f>Sheet1!$B$5:$L$5</c:f>
              <c:numCache>
                <c:formatCode>0.0</c:formatCode>
                <c:ptCount val="11"/>
                <c:pt idx="0">
                  <c:v>24.545454545454547</c:v>
                </c:pt>
                <c:pt idx="1">
                  <c:v>20</c:v>
                </c:pt>
                <c:pt idx="3" formatCode="####.0">
                  <c:v>30</c:v>
                </c:pt>
                <c:pt idx="4">
                  <c:v>32.5</c:v>
                </c:pt>
                <c:pt idx="6" formatCode="####.0">
                  <c:v>25.454545454545453</c:v>
                </c:pt>
                <c:pt idx="7">
                  <c:v>31</c:v>
                </c:pt>
                <c:pt idx="9" formatCode="####.0">
                  <c:v>3.6363636363636354</c:v>
                </c:pt>
                <c:pt idx="10">
                  <c:v>15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Много ми харесва</c:v>
                </c:pt>
              </c:strCache>
            </c:strRef>
          </c:tx>
          <c:spPr>
            <a:solidFill>
              <a:srgbClr val="0039AC"/>
            </a:solidFill>
          </c:spPr>
          <c:dLbls>
            <c:dLbl>
              <c:idx val="4"/>
              <c:layout>
                <c:manualLayout>
                  <c:x val="0"/>
                  <c:y val="-2.0140831764243982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Sheet1!$B$1:$L$1</c:f>
              <c:strCache>
                <c:ptCount val="11"/>
                <c:pt idx="0">
                  <c:v>Български туроператори</c:v>
                </c:pt>
                <c:pt idx="1">
                  <c:v>Чуждестранни туроператори</c:v>
                </c:pt>
                <c:pt idx="2">
                  <c:v>Column1</c:v>
                </c:pt>
                <c:pt idx="3">
                  <c:v>Български туроператори2</c:v>
                </c:pt>
                <c:pt idx="4">
                  <c:v>Чуждестранни туроператори3</c:v>
                </c:pt>
                <c:pt idx="5">
                  <c:v>Column2</c:v>
                </c:pt>
                <c:pt idx="6">
                  <c:v>Български туроператори22</c:v>
                </c:pt>
                <c:pt idx="7">
                  <c:v>Чуждестранни туроператори33</c:v>
                </c:pt>
                <c:pt idx="8">
                  <c:v>Column3</c:v>
                </c:pt>
                <c:pt idx="9">
                  <c:v>Български туроператори222</c:v>
                </c:pt>
                <c:pt idx="10">
                  <c:v>Чуждестранни туроператори333</c:v>
                </c:pt>
              </c:strCache>
            </c:strRef>
          </c:cat>
          <c:val>
            <c:numRef>
              <c:f>Sheet1!$B$6:$L$6</c:f>
              <c:numCache>
                <c:formatCode>0.0</c:formatCode>
                <c:ptCount val="11"/>
                <c:pt idx="0">
                  <c:v>0.90909090909090906</c:v>
                </c:pt>
                <c:pt idx="1">
                  <c:v>17.5</c:v>
                </c:pt>
                <c:pt idx="3" formatCode="####.0">
                  <c:v>15.454545454545459</c:v>
                </c:pt>
                <c:pt idx="4">
                  <c:v>40.5</c:v>
                </c:pt>
                <c:pt idx="6" formatCode="####.0">
                  <c:v>10</c:v>
                </c:pt>
                <c:pt idx="7">
                  <c:v>30.5</c:v>
                </c:pt>
                <c:pt idx="9" formatCode="####.0">
                  <c:v>0.90909090909090906</c:v>
                </c:pt>
                <c:pt idx="10">
                  <c:v>13</c:v>
                </c:pt>
              </c:numCache>
            </c:numRef>
          </c:val>
        </c:ser>
        <c:dLbls>
          <c:showVal val="1"/>
        </c:dLbls>
        <c:overlap val="100"/>
        <c:axId val="113172480"/>
        <c:axId val="113174016"/>
      </c:barChart>
      <c:catAx>
        <c:axId val="113172480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13174016"/>
        <c:crosses val="autoZero"/>
        <c:auto val="1"/>
        <c:lblAlgn val="ctr"/>
        <c:lblOffset val="100"/>
      </c:catAx>
      <c:valAx>
        <c:axId val="113174016"/>
        <c:scaling>
          <c:orientation val="minMax"/>
        </c:scaling>
        <c:axPos val="l"/>
        <c:majorGridlines/>
        <c:numFmt formatCode="0%" sourceLinked="1"/>
        <c:tickLblPos val="nextTo"/>
        <c:crossAx val="113172480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1.6749523266540504E-2"/>
          <c:y val="9.2854445222035217E-2"/>
          <c:w val="0.98160359944828168"/>
          <c:h val="7.3170521653543388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  <c:userShapes r:id="rId2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bg-BG" sz="1200" b="1" i="0" u="none" strike="noStrike" baseline="0" dirty="0" smtClean="0">
                <a:effectLst/>
              </a:rPr>
              <a:t>Кое от тези лога Ви харесва най- много?  </a:t>
            </a:r>
            <a:r>
              <a:rPr lang="bg-BG" dirty="0" smtClean="0"/>
              <a:t> </a:t>
            </a:r>
            <a:r>
              <a:rPr lang="bg-BG" dirty="0"/>
              <a:t>(в %)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4.044062308489025E-2"/>
          <c:y val="0.36461260401960804"/>
          <c:w val="0.95955937691510984"/>
          <c:h val="0.3328574017766100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Sheet1!$A$2:$A$6</c:f>
              <c:strCache>
                <c:ptCount val="5"/>
                <c:pt idx="0">
                  <c:v>Концепция  К</c:v>
                </c:pt>
                <c:pt idx="1">
                  <c:v>Концепция P</c:v>
                </c:pt>
                <c:pt idx="2">
                  <c:v>Концепция R</c:v>
                </c:pt>
                <c:pt idx="3">
                  <c:v>Концепция V</c:v>
                </c:pt>
                <c:pt idx="4">
                  <c:v>Нито едно от посочените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17.166666666666668</c:v>
                </c:pt>
                <c:pt idx="1">
                  <c:v>45.166666666666636</c:v>
                </c:pt>
                <c:pt idx="2">
                  <c:v>28.5</c:v>
                </c:pt>
                <c:pt idx="3">
                  <c:v>5.666666666666667</c:v>
                </c:pt>
                <c:pt idx="4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cat>
            <c:strRef>
              <c:f>Sheet1!$A$2:$A$6</c:f>
              <c:strCache>
                <c:ptCount val="5"/>
                <c:pt idx="0">
                  <c:v>Концепция  К</c:v>
                </c:pt>
                <c:pt idx="1">
                  <c:v>Концепция P</c:v>
                </c:pt>
                <c:pt idx="2">
                  <c:v>Концепция R</c:v>
                </c:pt>
                <c:pt idx="3">
                  <c:v>Концепция V</c:v>
                </c:pt>
                <c:pt idx="4">
                  <c:v>Нито едно от посочените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15.5</c:v>
                </c:pt>
                <c:pt idx="1">
                  <c:v>47.666666666666636</c:v>
                </c:pt>
                <c:pt idx="2">
                  <c:v>27.5</c:v>
                </c:pt>
                <c:pt idx="3">
                  <c:v>5.166666666666667</c:v>
                </c:pt>
                <c:pt idx="4">
                  <c:v>4.166666666666667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C47"/>
            </a:solidFill>
          </c:spPr>
          <c:cat>
            <c:strRef>
              <c:f>Sheet1!$A$2:$A$6</c:f>
              <c:strCache>
                <c:ptCount val="5"/>
                <c:pt idx="0">
                  <c:v>Концепция  К</c:v>
                </c:pt>
                <c:pt idx="1">
                  <c:v>Концепция P</c:v>
                </c:pt>
                <c:pt idx="2">
                  <c:v>Концепция R</c:v>
                </c:pt>
                <c:pt idx="3">
                  <c:v>Концепция V</c:v>
                </c:pt>
                <c:pt idx="4">
                  <c:v>Нито едно от посочените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12</c:v>
                </c:pt>
                <c:pt idx="1">
                  <c:v>65</c:v>
                </c:pt>
                <c:pt idx="2">
                  <c:v>15.5</c:v>
                </c:pt>
                <c:pt idx="3">
                  <c:v>4.666666666666667</c:v>
                </c:pt>
                <c:pt idx="4">
                  <c:v>2.8333333333333335</c:v>
                </c:pt>
              </c:numCache>
            </c:numRef>
          </c:val>
        </c:ser>
        <c:dLbls>
          <c:showVal val="1"/>
        </c:dLbls>
        <c:axId val="113381376"/>
        <c:axId val="113382912"/>
      </c:barChart>
      <c:catAx>
        <c:axId val="113381376"/>
        <c:scaling>
          <c:orientation val="minMax"/>
        </c:scaling>
        <c:delete val="1"/>
        <c:axPos val="b"/>
        <c:numFmt formatCode="General" sourceLinked="1"/>
        <c:tickLblPos val="none"/>
        <c:crossAx val="113382912"/>
        <c:crosses val="autoZero"/>
        <c:auto val="1"/>
        <c:lblAlgn val="ctr"/>
        <c:lblOffset val="100"/>
      </c:catAx>
      <c:valAx>
        <c:axId val="113382912"/>
        <c:scaling>
          <c:orientation val="minMax"/>
          <c:max val="100"/>
        </c:scaling>
        <c:delete val="1"/>
        <c:axPos val="l"/>
        <c:numFmt formatCode="0.0" sourceLinked="1"/>
        <c:tickLblPos val="none"/>
        <c:crossAx val="1133813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3.1352251183560262E-2"/>
          <c:y val="0.14625746190802649"/>
          <c:w val="0.9259167216187445"/>
          <c:h val="0.20109859067149743"/>
        </c:manualLayout>
      </c:layout>
      <c:spPr>
        <a:solidFill>
          <a:schemeClr val="bg1"/>
        </a:solidFill>
        <a:ln>
          <a:noFill/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ru-RU" sz="1200" b="1" i="0" u="none" strike="noStrike" baseline="0" dirty="0" smtClean="0">
                <a:effectLst/>
              </a:rPr>
              <a:t>Като цяло, кое от тези лога ви  харесва най-много?   (в%)</a:t>
            </a:r>
          </a:p>
          <a:p>
            <a:pPr>
              <a:defRPr/>
            </a:pPr>
            <a:endParaRPr lang="bg-BG" dirty="0"/>
          </a:p>
        </c:rich>
      </c:tx>
      <c:layout>
        <c:manualLayout>
          <c:xMode val="edge"/>
          <c:yMode val="edge"/>
          <c:x val="0.27134216269876832"/>
          <c:y val="2.1508450280592128E-2"/>
        </c:manualLayout>
      </c:layout>
      <c:overlay val="1"/>
    </c:title>
    <c:plotArea>
      <c:layout>
        <c:manualLayout>
          <c:layoutTarget val="inner"/>
          <c:xMode val="edge"/>
          <c:yMode val="edge"/>
          <c:x val="4.0440623084890229E-2"/>
          <c:y val="0.36461260401960782"/>
          <c:w val="0.95955937691510984"/>
          <c:h val="0.3328574017766097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Български туроператори</c:v>
                </c:pt>
              </c:strCache>
            </c:strRef>
          </c:tx>
          <c:spPr>
            <a:solidFill>
              <a:srgbClr val="AFCAFF"/>
            </a:solidFill>
          </c:spPr>
          <c:cat>
            <c:strRef>
              <c:f>Sheet1!$A$2:$A$6</c:f>
              <c:strCache>
                <c:ptCount val="5"/>
                <c:pt idx="0">
                  <c:v>K</c:v>
                </c:pt>
                <c:pt idx="1">
                  <c:v>P</c:v>
                </c:pt>
                <c:pt idx="2">
                  <c:v>R</c:v>
                </c:pt>
                <c:pt idx="3">
                  <c:v>V</c:v>
                </c:pt>
                <c:pt idx="4">
                  <c:v>Нито едно от посочените</c:v>
                </c:pt>
              </c:strCache>
            </c:strRef>
          </c:cat>
          <c:val>
            <c:numRef>
              <c:f>Sheet1!$B$2:$B$6</c:f>
              <c:numCache>
                <c:formatCode>####.0</c:formatCode>
                <c:ptCount val="5"/>
                <c:pt idx="0">
                  <c:v>15.454545454545459</c:v>
                </c:pt>
                <c:pt idx="1">
                  <c:v>36.363636363636338</c:v>
                </c:pt>
                <c:pt idx="2">
                  <c:v>26.363636363636356</c:v>
                </c:pt>
                <c:pt idx="3">
                  <c:v>1.8181818181818181</c:v>
                </c:pt>
                <c:pt idx="4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туроператори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Sheet1!$A$2:$A$6</c:f>
              <c:strCache>
                <c:ptCount val="5"/>
                <c:pt idx="0">
                  <c:v>K</c:v>
                </c:pt>
                <c:pt idx="1">
                  <c:v>P</c:v>
                </c:pt>
                <c:pt idx="2">
                  <c:v>R</c:v>
                </c:pt>
                <c:pt idx="3">
                  <c:v>V</c:v>
                </c:pt>
                <c:pt idx="4">
                  <c:v>Нито едно от посочените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15</c:v>
                </c:pt>
                <c:pt idx="1">
                  <c:v>53</c:v>
                </c:pt>
                <c:pt idx="2">
                  <c:v>28</c:v>
                </c:pt>
                <c:pt idx="3">
                  <c:v>4</c:v>
                </c:pt>
                <c:pt idx="4" formatCode="####.0">
                  <c:v>0</c:v>
                </c:pt>
              </c:numCache>
            </c:numRef>
          </c:val>
        </c:ser>
        <c:dLbls>
          <c:showVal val="1"/>
        </c:dLbls>
        <c:axId val="112744704"/>
        <c:axId val="112754688"/>
      </c:barChart>
      <c:catAx>
        <c:axId val="112744704"/>
        <c:scaling>
          <c:orientation val="minMax"/>
        </c:scaling>
        <c:delete val="1"/>
        <c:axPos val="b"/>
        <c:numFmt formatCode="General" sourceLinked="1"/>
        <c:tickLblPos val="none"/>
        <c:crossAx val="112754688"/>
        <c:crosses val="autoZero"/>
        <c:auto val="1"/>
        <c:lblAlgn val="ctr"/>
        <c:lblOffset val="100"/>
      </c:catAx>
      <c:valAx>
        <c:axId val="112754688"/>
        <c:scaling>
          <c:orientation val="minMax"/>
          <c:max val="100"/>
        </c:scaling>
        <c:delete val="1"/>
        <c:axPos val="l"/>
        <c:numFmt formatCode="####.0" sourceLinked="1"/>
        <c:tickLblPos val="none"/>
        <c:crossAx val="112744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6177019757661335"/>
          <c:y val="0.14195577185190811"/>
          <c:w val="0.42632259050069726"/>
          <c:h val="7.7787088697461829E-2"/>
        </c:manualLayout>
      </c:layout>
      <c:spPr>
        <a:solidFill>
          <a:schemeClr val="bg1"/>
        </a:solidFill>
        <a:ln>
          <a:noFill/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bg-BG" sz="1200" b="1" i="0" u="none" strike="noStrike" baseline="0" dirty="0" smtClean="0">
                <a:effectLst/>
              </a:rPr>
              <a:t>А кои от тези 2-3 </a:t>
            </a:r>
            <a:r>
              <a:rPr lang="bg-BG" sz="1200" b="1" i="0" u="none" strike="noStrike" baseline="0" dirty="0" err="1" smtClean="0">
                <a:effectLst/>
              </a:rPr>
              <a:t>лога</a:t>
            </a:r>
            <a:r>
              <a:rPr lang="bg-BG" sz="1200" b="1" i="0" u="none" strike="noStrike" baseline="0" dirty="0" smtClean="0">
                <a:effectLst/>
              </a:rPr>
              <a:t> ви харесват най-много?  </a:t>
            </a:r>
            <a:r>
              <a:rPr lang="bg-BG" dirty="0" smtClean="0"/>
              <a:t> </a:t>
            </a:r>
            <a:r>
              <a:rPr lang="bg-BG" dirty="0"/>
              <a:t>(в %)</a:t>
            </a:r>
          </a:p>
        </c:rich>
      </c:tx>
      <c:layout>
        <c:manualLayout>
          <c:xMode val="edge"/>
          <c:yMode val="edge"/>
          <c:x val="0.3431239899581654"/>
          <c:y val="1.3398102786446688E-2"/>
        </c:manualLayout>
      </c:layout>
    </c:title>
    <c:plotArea>
      <c:layout>
        <c:manualLayout>
          <c:layoutTarget val="inner"/>
          <c:xMode val="edge"/>
          <c:yMode val="edge"/>
          <c:x val="0.26565932450082574"/>
          <c:y val="8.8389921503997174E-2"/>
          <c:w val="0.70676635835980872"/>
          <c:h val="0.78035403484392896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Sheet1!$A$2:$A$13</c:f>
              <c:strCache>
                <c:ptCount val="12"/>
                <c:pt idx="0">
                  <c:v>НИТО ЕДНО ОТ ПОСОЧЕНИТЕ</c:v>
                </c:pt>
                <c:pt idx="1">
                  <c:v>Не мога да преценя</c:v>
                </c:pt>
                <c:pt idx="2">
                  <c:v>Чехия</c:v>
                </c:pt>
                <c:pt idx="3">
                  <c:v>Словения</c:v>
                </c:pt>
                <c:pt idx="4">
                  <c:v>Австрия</c:v>
                </c:pt>
                <c:pt idx="5">
                  <c:v>Хърватия</c:v>
                </c:pt>
                <c:pt idx="6">
                  <c:v>Гърция</c:v>
                </c:pt>
                <c:pt idx="7">
                  <c:v>Италия</c:v>
                </c:pt>
                <c:pt idx="8">
                  <c:v>Испания</c:v>
                </c:pt>
                <c:pt idx="9">
                  <c:v>Франция</c:v>
                </c:pt>
                <c:pt idx="10">
                  <c:v>Турция</c:v>
                </c:pt>
                <c:pt idx="11">
                  <c:v>България</c:v>
                </c:pt>
              </c:strCache>
            </c:strRef>
          </c:cat>
          <c:val>
            <c:numRef>
              <c:f>Sheet1!$B$2:$B$13</c:f>
              <c:numCache>
                <c:formatCode>0.0</c:formatCode>
                <c:ptCount val="12"/>
                <c:pt idx="0">
                  <c:v>1.1070110701107017</c:v>
                </c:pt>
                <c:pt idx="1">
                  <c:v>0.73800738007380073</c:v>
                </c:pt>
                <c:pt idx="2">
                  <c:v>3.6900369003690039</c:v>
                </c:pt>
                <c:pt idx="3">
                  <c:v>4.7970479704797047</c:v>
                </c:pt>
                <c:pt idx="4">
                  <c:v>5.5350553505535052</c:v>
                </c:pt>
                <c:pt idx="5">
                  <c:v>31.365313653136525</c:v>
                </c:pt>
                <c:pt idx="6">
                  <c:v>18.450184501845019</c:v>
                </c:pt>
                <c:pt idx="7">
                  <c:v>8.856088560885615</c:v>
                </c:pt>
                <c:pt idx="8">
                  <c:v>26.568265682656833</c:v>
                </c:pt>
                <c:pt idx="9">
                  <c:v>30.627306273062729</c:v>
                </c:pt>
                <c:pt idx="10">
                  <c:v>37.638376383763848</c:v>
                </c:pt>
                <c:pt idx="11">
                  <c:v>61.992619926199275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Sheet1!$A$2:$A$13</c:f>
              <c:strCache>
                <c:ptCount val="12"/>
                <c:pt idx="0">
                  <c:v>НИТО ЕДНО ОТ ПОСОЧЕНИТЕ</c:v>
                </c:pt>
                <c:pt idx="1">
                  <c:v>Не мога да преценя</c:v>
                </c:pt>
                <c:pt idx="2">
                  <c:v>Чехия</c:v>
                </c:pt>
                <c:pt idx="3">
                  <c:v>Словения</c:v>
                </c:pt>
                <c:pt idx="4">
                  <c:v>Австрия</c:v>
                </c:pt>
                <c:pt idx="5">
                  <c:v>Хърватия</c:v>
                </c:pt>
                <c:pt idx="6">
                  <c:v>Гърция</c:v>
                </c:pt>
                <c:pt idx="7">
                  <c:v>Италия</c:v>
                </c:pt>
                <c:pt idx="8">
                  <c:v>Испания</c:v>
                </c:pt>
                <c:pt idx="9">
                  <c:v>Франция</c:v>
                </c:pt>
                <c:pt idx="10">
                  <c:v>Турция</c:v>
                </c:pt>
                <c:pt idx="11">
                  <c:v>България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0.34965034965034975</c:v>
                </c:pt>
                <c:pt idx="1">
                  <c:v>1.7482517482517483</c:v>
                </c:pt>
                <c:pt idx="2">
                  <c:v>5.5944055944055915</c:v>
                </c:pt>
                <c:pt idx="3">
                  <c:v>7.6923076923076925</c:v>
                </c:pt>
                <c:pt idx="4">
                  <c:v>5.5944055944055915</c:v>
                </c:pt>
                <c:pt idx="5">
                  <c:v>26.923076923076923</c:v>
                </c:pt>
                <c:pt idx="6">
                  <c:v>17.482517482517476</c:v>
                </c:pt>
                <c:pt idx="7">
                  <c:v>17.832167832167823</c:v>
                </c:pt>
                <c:pt idx="8">
                  <c:v>30.06993006993007</c:v>
                </c:pt>
                <c:pt idx="9">
                  <c:v>34.265734265734267</c:v>
                </c:pt>
                <c:pt idx="10">
                  <c:v>35.314685314685292</c:v>
                </c:pt>
                <c:pt idx="11">
                  <c:v>54.195804195804193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C47"/>
            </a:solidFill>
          </c:spPr>
          <c:cat>
            <c:strRef>
              <c:f>Sheet1!$A$2:$A$13</c:f>
              <c:strCache>
                <c:ptCount val="12"/>
                <c:pt idx="0">
                  <c:v>НИТО ЕДНО ОТ ПОСОЧЕНИТЕ</c:v>
                </c:pt>
                <c:pt idx="1">
                  <c:v>Не мога да преценя</c:v>
                </c:pt>
                <c:pt idx="2">
                  <c:v>Чехия</c:v>
                </c:pt>
                <c:pt idx="3">
                  <c:v>Словения</c:v>
                </c:pt>
                <c:pt idx="4">
                  <c:v>Австрия</c:v>
                </c:pt>
                <c:pt idx="5">
                  <c:v>Хърватия</c:v>
                </c:pt>
                <c:pt idx="6">
                  <c:v>Гърция</c:v>
                </c:pt>
                <c:pt idx="7">
                  <c:v>Италия</c:v>
                </c:pt>
                <c:pt idx="8">
                  <c:v>Испания</c:v>
                </c:pt>
                <c:pt idx="9">
                  <c:v>Франция</c:v>
                </c:pt>
                <c:pt idx="10">
                  <c:v>Турция</c:v>
                </c:pt>
                <c:pt idx="11">
                  <c:v>България</c:v>
                </c:pt>
              </c:strCache>
            </c:strRef>
          </c:cat>
          <c:val>
            <c:numRef>
              <c:f>Sheet1!$D$2:$D$13</c:f>
              <c:numCache>
                <c:formatCode>0.0</c:formatCode>
                <c:ptCount val="12"/>
                <c:pt idx="0">
                  <c:v>0.76923076923076927</c:v>
                </c:pt>
                <c:pt idx="1">
                  <c:v>1.9230769230769238</c:v>
                </c:pt>
                <c:pt idx="2">
                  <c:v>1.6666666666666667</c:v>
                </c:pt>
                <c:pt idx="3">
                  <c:v>3.9743589743589736</c:v>
                </c:pt>
                <c:pt idx="4">
                  <c:v>4.2307692307692326</c:v>
                </c:pt>
                <c:pt idx="5">
                  <c:v>9.2307692307692335</c:v>
                </c:pt>
                <c:pt idx="6">
                  <c:v>16.923076923076923</c:v>
                </c:pt>
                <c:pt idx="7">
                  <c:v>18.974358974358974</c:v>
                </c:pt>
                <c:pt idx="8">
                  <c:v>24.871794871794872</c:v>
                </c:pt>
                <c:pt idx="9">
                  <c:v>46.923076923076934</c:v>
                </c:pt>
                <c:pt idx="10">
                  <c:v>48.07692307692308</c:v>
                </c:pt>
                <c:pt idx="11">
                  <c:v>55.769230769230766</c:v>
                </c:pt>
              </c:numCache>
            </c:numRef>
          </c:val>
        </c:ser>
        <c:dLbls>
          <c:showVal val="1"/>
        </c:dLbls>
        <c:axId val="114049792"/>
        <c:axId val="114051328"/>
      </c:barChart>
      <c:catAx>
        <c:axId val="114049792"/>
        <c:scaling>
          <c:orientation val="minMax"/>
        </c:scaling>
        <c:axPos val="l"/>
        <c:numFmt formatCode="General" sourceLinked="1"/>
        <c:tickLblPos val="nextTo"/>
        <c:crossAx val="114051328"/>
        <c:crosses val="autoZero"/>
        <c:auto val="1"/>
        <c:lblAlgn val="ctr"/>
        <c:lblOffset val="100"/>
      </c:catAx>
      <c:valAx>
        <c:axId val="114051328"/>
        <c:scaling>
          <c:orientation val="minMax"/>
          <c:max val="100"/>
        </c:scaling>
        <c:axPos val="b"/>
        <c:majorGridlines/>
        <c:numFmt formatCode="0.0" sourceLinked="1"/>
        <c:tickLblPos val="nextTo"/>
        <c:crossAx val="114049792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5480994642051971"/>
          <c:y val="0.57524026385189764"/>
          <c:w val="0.31865787088082664"/>
          <c:h val="0.2935039034897734"/>
        </c:manualLayout>
      </c:layout>
      <c:overlay val="1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  <c:userShapes r:id="rId2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bg-BG" sz="1200" b="1" i="0" u="none" strike="noStrike" baseline="0" dirty="0" smtClean="0">
                <a:effectLst/>
              </a:rPr>
              <a:t>Има ли нещо, което бихте препоръчали да се промени в това лого? Какво?  </a:t>
            </a:r>
            <a:r>
              <a:rPr lang="bg-BG" dirty="0" smtClean="0"/>
              <a:t>(</a:t>
            </a:r>
            <a:r>
              <a:rPr lang="bg-BG" dirty="0"/>
              <a:t>в %)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3605133976710338"/>
          <c:y val="9.374916261857584E-2"/>
          <c:w val="0.59412714647018683"/>
          <c:h val="0.75087820871374644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Sheet1!$A$2:$A$15</c:f>
              <c:strCache>
                <c:ptCount val="14"/>
                <c:pt idx="0">
                  <c:v>Не е посочил</c:v>
                </c:pt>
                <c:pt idx="1">
                  <c:v>Не мога да преценя</c:v>
                </c:pt>
                <c:pt idx="2">
                  <c:v>Друго</c:v>
                </c:pt>
                <c:pt idx="3">
                  <c:v>Планината да е по-ясна,да не се бърка с небето</c:v>
                </c:pt>
                <c:pt idx="4">
                  <c:v>По-големи букви</c:v>
                </c:pt>
                <c:pt idx="5">
                  <c:v>Да се махнат кръгчетата</c:v>
                </c:pt>
                <c:pt idx="6">
                  <c:v>Промяна във формата</c:v>
                </c:pt>
                <c:pt idx="7">
                  <c:v>Промяна на надписа</c:v>
                </c:pt>
                <c:pt idx="8">
                  <c:v>Да е по- изчистено</c:v>
                </c:pt>
                <c:pt idx="9">
                  <c:v>Повече цветове</c:v>
                </c:pt>
                <c:pt idx="10">
                  <c:v>По-ярки цветове</c:v>
                </c:pt>
                <c:pt idx="11">
                  <c:v>Промяна на някои от елементите</c:v>
                </c:pt>
                <c:pt idx="12">
                  <c:v>По-свежи цветове</c:v>
                </c:pt>
                <c:pt idx="13">
                  <c:v>Без промяна, всичко ми харесва</c:v>
                </c:pt>
              </c:strCache>
            </c:strRef>
          </c:cat>
          <c:val>
            <c:numRef>
              <c:f>Sheet1!$B$2:$B$15</c:f>
              <c:numCache>
                <c:formatCode>0.0</c:formatCode>
                <c:ptCount val="14"/>
                <c:pt idx="0">
                  <c:v>1.1000000000000001</c:v>
                </c:pt>
                <c:pt idx="1">
                  <c:v>3.3210332103321036</c:v>
                </c:pt>
                <c:pt idx="2">
                  <c:v>5.1660516605166045</c:v>
                </c:pt>
                <c:pt idx="3">
                  <c:v>0.73800738007380073</c:v>
                </c:pt>
                <c:pt idx="4">
                  <c:v>1.1070110701107014</c:v>
                </c:pt>
                <c:pt idx="5">
                  <c:v>1.8450184501845017</c:v>
                </c:pt>
                <c:pt idx="6">
                  <c:v>1.8450184501845017</c:v>
                </c:pt>
                <c:pt idx="7">
                  <c:v>1.1070110701107014</c:v>
                </c:pt>
                <c:pt idx="8">
                  <c:v>0.36900369003690037</c:v>
                </c:pt>
                <c:pt idx="9">
                  <c:v>4.7970479704797047</c:v>
                </c:pt>
                <c:pt idx="10">
                  <c:v>4.4280442804428057</c:v>
                </c:pt>
                <c:pt idx="11">
                  <c:v>5.1660516605166045</c:v>
                </c:pt>
                <c:pt idx="12">
                  <c:v>5.9040590405904059</c:v>
                </c:pt>
                <c:pt idx="13">
                  <c:v>64.575645756457504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Sheet1!$A$2:$A$15</c:f>
              <c:strCache>
                <c:ptCount val="14"/>
                <c:pt idx="0">
                  <c:v>Не е посочил</c:v>
                </c:pt>
                <c:pt idx="1">
                  <c:v>Не мога да преценя</c:v>
                </c:pt>
                <c:pt idx="2">
                  <c:v>Друго</c:v>
                </c:pt>
                <c:pt idx="3">
                  <c:v>Планината да е по-ясна,да не се бърка с небето</c:v>
                </c:pt>
                <c:pt idx="4">
                  <c:v>По-големи букви</c:v>
                </c:pt>
                <c:pt idx="5">
                  <c:v>Да се махнат кръгчетата</c:v>
                </c:pt>
                <c:pt idx="6">
                  <c:v>Промяна във формата</c:v>
                </c:pt>
                <c:pt idx="7">
                  <c:v>Промяна на надписа</c:v>
                </c:pt>
                <c:pt idx="8">
                  <c:v>Да е по- изчистено</c:v>
                </c:pt>
                <c:pt idx="9">
                  <c:v>Повече цветове</c:v>
                </c:pt>
                <c:pt idx="10">
                  <c:v>По-ярки цветове</c:v>
                </c:pt>
                <c:pt idx="11">
                  <c:v>Промяна на някои от елементите</c:v>
                </c:pt>
                <c:pt idx="12">
                  <c:v>По-свежи цветове</c:v>
                </c:pt>
                <c:pt idx="13">
                  <c:v>Без промяна, всичко ми харесва</c:v>
                </c:pt>
              </c:strCache>
            </c:strRef>
          </c:cat>
          <c:val>
            <c:numRef>
              <c:f>Sheet1!$C$2:$C$15</c:f>
              <c:numCache>
                <c:formatCode>0.0</c:formatCode>
                <c:ptCount val="14"/>
                <c:pt idx="0">
                  <c:v>1.0489510489510494</c:v>
                </c:pt>
                <c:pt idx="1">
                  <c:v>5.2447552447552432</c:v>
                </c:pt>
                <c:pt idx="2">
                  <c:v>4.5454545454545459</c:v>
                </c:pt>
                <c:pt idx="3">
                  <c:v>0.69930069930069949</c:v>
                </c:pt>
                <c:pt idx="4">
                  <c:v>1.7482517482517483</c:v>
                </c:pt>
                <c:pt idx="5">
                  <c:v>1.3986013986013981</c:v>
                </c:pt>
                <c:pt idx="6">
                  <c:v>0.69930069930069949</c:v>
                </c:pt>
                <c:pt idx="7">
                  <c:v>2.4475524475524484</c:v>
                </c:pt>
                <c:pt idx="8">
                  <c:v>2.0979020979020988</c:v>
                </c:pt>
                <c:pt idx="9">
                  <c:v>2.4475524475524484</c:v>
                </c:pt>
                <c:pt idx="10">
                  <c:v>6.2937062937062942</c:v>
                </c:pt>
                <c:pt idx="11">
                  <c:v>3.8461538461538463</c:v>
                </c:pt>
                <c:pt idx="12">
                  <c:v>6.2937062937062942</c:v>
                </c:pt>
                <c:pt idx="13">
                  <c:v>61.53846153846154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C47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Sheet1!$A$2:$A$15</c:f>
              <c:strCache>
                <c:ptCount val="14"/>
                <c:pt idx="0">
                  <c:v>Не е посочил</c:v>
                </c:pt>
                <c:pt idx="1">
                  <c:v>Не мога да преценя</c:v>
                </c:pt>
                <c:pt idx="2">
                  <c:v>Друго</c:v>
                </c:pt>
                <c:pt idx="3">
                  <c:v>Планината да е по-ясна,да не се бърка с небето</c:v>
                </c:pt>
                <c:pt idx="4">
                  <c:v>По-големи букви</c:v>
                </c:pt>
                <c:pt idx="5">
                  <c:v>Да се махнат кръгчетата</c:v>
                </c:pt>
                <c:pt idx="6">
                  <c:v>Промяна във формата</c:v>
                </c:pt>
                <c:pt idx="7">
                  <c:v>Промяна на надписа</c:v>
                </c:pt>
                <c:pt idx="8">
                  <c:v>Да е по- изчистено</c:v>
                </c:pt>
                <c:pt idx="9">
                  <c:v>Повече цветове</c:v>
                </c:pt>
                <c:pt idx="10">
                  <c:v>По-ярки цветове</c:v>
                </c:pt>
                <c:pt idx="11">
                  <c:v>Промяна на някои от елементите</c:v>
                </c:pt>
                <c:pt idx="12">
                  <c:v>По-свежи цветове</c:v>
                </c:pt>
                <c:pt idx="13">
                  <c:v>Без промяна, всичко ми харесва</c:v>
                </c:pt>
              </c:strCache>
            </c:strRef>
          </c:cat>
          <c:val>
            <c:numRef>
              <c:f>Sheet1!$D$2:$D$15</c:f>
              <c:numCache>
                <c:formatCode>0.0</c:formatCode>
                <c:ptCount val="14"/>
                <c:pt idx="0">
                  <c:v>0</c:v>
                </c:pt>
                <c:pt idx="1">
                  <c:v>22.435897435897434</c:v>
                </c:pt>
                <c:pt idx="2">
                  <c:v>2.3076923076923084</c:v>
                </c:pt>
                <c:pt idx="3">
                  <c:v>0.6410256410256413</c:v>
                </c:pt>
                <c:pt idx="4">
                  <c:v>0</c:v>
                </c:pt>
                <c:pt idx="5">
                  <c:v>0.512820512820513</c:v>
                </c:pt>
                <c:pt idx="6">
                  <c:v>1.4102564102564104</c:v>
                </c:pt>
                <c:pt idx="7">
                  <c:v>1.6666666666666667</c:v>
                </c:pt>
                <c:pt idx="8">
                  <c:v>3.7179487179487181</c:v>
                </c:pt>
                <c:pt idx="9">
                  <c:v>1.7948717948717956</c:v>
                </c:pt>
                <c:pt idx="10">
                  <c:v>2.5641025641025652</c:v>
                </c:pt>
                <c:pt idx="11">
                  <c:v>6.0256410256410282</c:v>
                </c:pt>
                <c:pt idx="12">
                  <c:v>3.3333333333333335</c:v>
                </c:pt>
                <c:pt idx="13">
                  <c:v>54.615384615384592</c:v>
                </c:pt>
              </c:numCache>
            </c:numRef>
          </c:val>
        </c:ser>
        <c:dLbls>
          <c:showVal val="1"/>
        </c:dLbls>
        <c:axId val="114381952"/>
        <c:axId val="114383488"/>
      </c:barChart>
      <c:catAx>
        <c:axId val="11438195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4383488"/>
        <c:crosses val="autoZero"/>
        <c:auto val="1"/>
        <c:lblAlgn val="ctr"/>
        <c:lblOffset val="100"/>
      </c:catAx>
      <c:valAx>
        <c:axId val="114383488"/>
        <c:scaling>
          <c:orientation val="minMax"/>
          <c:max val="100"/>
        </c:scaling>
        <c:axPos val="b"/>
        <c:majorGridlines/>
        <c:numFmt formatCode="0.0" sourceLinked="1"/>
        <c:tickLblPos val="nextTo"/>
        <c:crossAx val="114381952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3109642812796707"/>
          <c:y val="0.57256064329460821"/>
          <c:w val="0.33653858721579977"/>
          <c:h val="0.24249890863485571"/>
        </c:manualLayout>
      </c:layout>
      <c:overlay val="1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bg-BG"/>
            </a:pPr>
            <a:r>
              <a:rPr lang="bg-BG" sz="1400" baseline="0"/>
              <a:t>Пол: </a:t>
            </a:r>
            <a:r>
              <a:rPr lang="bg-BG" sz="1400"/>
              <a:t>(в %)</a:t>
            </a:r>
            <a:endParaRPr lang="en-US" sz="1400"/>
          </a:p>
        </c:rich>
      </c:tx>
      <c:layout>
        <c:manualLayout>
          <c:xMode val="edge"/>
          <c:yMode val="edge"/>
          <c:x val="0.37916713108776573"/>
          <c:y val="2.4995536511337253E-2"/>
        </c:manualLayout>
      </c:layout>
      <c:overlay val="1"/>
    </c:title>
    <c:plotArea>
      <c:layout>
        <c:manualLayout>
          <c:layoutTarget val="inner"/>
          <c:xMode val="edge"/>
          <c:yMode val="edge"/>
          <c:x val="0.17528534954445138"/>
          <c:y val="0.38310082163642661"/>
          <c:w val="0.64661317597154244"/>
          <c:h val="0.5442482597284036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Б-я през последните 2 години</c:v>
                </c:pt>
              </c:strCache>
            </c:strRef>
          </c:tx>
          <c:spPr>
            <a:solidFill>
              <a:srgbClr val="004FB8"/>
            </a:solidFill>
          </c:spPr>
          <c:dLbls>
            <c:txPr>
              <a:bodyPr/>
              <a:lstStyle/>
              <a:p>
                <a:pPr>
                  <a:defRPr lang="bg-BG" sz="900"/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Мъж</c:v>
                </c:pt>
                <c:pt idx="1">
                  <c:v>Жена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дестинация през последните 2 години</c:v>
                </c:pt>
              </c:strCache>
            </c:strRef>
          </c:tx>
          <c:spPr>
            <a:solidFill>
              <a:srgbClr val="65A7FF"/>
            </a:solidFill>
          </c:spPr>
          <c:dLbls>
            <c:txPr>
              <a:bodyPr/>
              <a:lstStyle/>
              <a:p>
                <a:pPr>
                  <a:defRPr lang="bg-BG" sz="900"/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Мъж</c:v>
                </c:pt>
                <c:pt idx="1">
                  <c:v>Жена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A3B"/>
            </a:solidFill>
          </c:spPr>
          <c:dLbls>
            <c:txPr>
              <a:bodyPr/>
              <a:lstStyle/>
              <a:p>
                <a:pPr>
                  <a:defRPr lang="bg-BG"/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Мъж</c:v>
                </c:pt>
                <c:pt idx="1">
                  <c:v>Жена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47.6</c:v>
                </c:pt>
                <c:pt idx="1">
                  <c:v>52.4</c:v>
                </c:pt>
              </c:numCache>
            </c:numRef>
          </c:val>
        </c:ser>
        <c:dLbls/>
        <c:axId val="114603904"/>
        <c:axId val="114605440"/>
      </c:barChart>
      <c:catAx>
        <c:axId val="114603904"/>
        <c:scaling>
          <c:orientation val="minMax"/>
        </c:scaling>
        <c:axPos val="b"/>
        <c:tickLblPos val="nextTo"/>
        <c:txPr>
          <a:bodyPr/>
          <a:lstStyle/>
          <a:p>
            <a:pPr>
              <a:defRPr lang="bg-BG"/>
            </a:pPr>
            <a:endParaRPr lang="en-US"/>
          </a:p>
        </c:txPr>
        <c:crossAx val="114605440"/>
        <c:crosses val="autoZero"/>
        <c:auto val="1"/>
        <c:lblAlgn val="ctr"/>
        <c:lblOffset val="100"/>
      </c:catAx>
      <c:valAx>
        <c:axId val="114605440"/>
        <c:scaling>
          <c:orientation val="minMax"/>
          <c:max val="100"/>
          <c:min val="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lang="bg-BG"/>
            </a:pPr>
            <a:endParaRPr lang="en-US"/>
          </a:p>
        </c:txPr>
        <c:crossAx val="114603904"/>
        <c:crosses val="autoZero"/>
        <c:crossBetween val="between"/>
        <c:majorUnit val="20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8.7962682835951184E-2"/>
          <c:y val="9.5982382149460865E-2"/>
          <c:w val="0.7250862724999616"/>
          <c:h val="0.24889618349157597"/>
        </c:manualLayout>
      </c:layout>
      <c:txPr>
        <a:bodyPr/>
        <a:lstStyle/>
        <a:p>
          <a:pPr>
            <a:defRPr lang="bg-BG" sz="900"/>
          </a:pPr>
          <a:endParaRPr lang="en-US"/>
        </a:p>
      </c:txPr>
    </c:legend>
    <c:plotVisOnly val="1"/>
    <c:dispBlanksAs val="gap"/>
  </c:chart>
  <c:spPr>
    <a:ln>
      <a:noFill/>
    </a:ln>
  </c:spPr>
  <c:externalData r:id="rId2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bg-BG"/>
            </a:pPr>
            <a:r>
              <a:rPr lang="bg-BG" sz="1400" baseline="0" dirty="0" smtClean="0"/>
              <a:t>Възраст: </a:t>
            </a:r>
            <a:r>
              <a:rPr lang="bg-BG" sz="1400" dirty="0"/>
              <a:t>(в %)</a:t>
            </a:r>
            <a:endParaRPr lang="en-US" sz="1400" dirty="0"/>
          </a:p>
        </c:rich>
      </c:tx>
      <c:layout>
        <c:manualLayout>
          <c:xMode val="edge"/>
          <c:yMode val="edge"/>
          <c:x val="0.37916713108776584"/>
          <c:y val="2.4995536511337253E-2"/>
        </c:manualLayout>
      </c:layout>
      <c:overlay val="1"/>
    </c:title>
    <c:plotArea>
      <c:layout>
        <c:manualLayout>
          <c:layoutTarget val="inner"/>
          <c:xMode val="edge"/>
          <c:yMode val="edge"/>
          <c:x val="0.17528534954445144"/>
          <c:y val="0.38310082163642667"/>
          <c:w val="0.64661317597154244"/>
          <c:h val="0.5442482597284036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Б-я през последните 2 години</c:v>
                </c:pt>
              </c:strCache>
            </c:strRef>
          </c:tx>
          <c:spPr>
            <a:solidFill>
              <a:srgbClr val="004FB8"/>
            </a:solidFill>
          </c:spPr>
          <c:dLbls>
            <c:dLbl>
              <c:idx val="2"/>
              <c:layout>
                <c:manualLayout>
                  <c:x val="-5.4547203804388338E-3"/>
                  <c:y val="-6.7834343192636776E-3"/>
                </c:manualLayout>
              </c:layout>
              <c:showVal val="1"/>
            </c:dLbl>
            <c:txPr>
              <a:bodyPr/>
              <a:lstStyle/>
              <a:p>
                <a:pPr>
                  <a:defRPr lang="bg-BG" sz="900"/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16-34 години</c:v>
                </c:pt>
                <c:pt idx="1">
                  <c:v>35-54 години</c:v>
                </c:pt>
                <c:pt idx="2">
                  <c:v>55+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45</c:v>
                </c:pt>
                <c:pt idx="1">
                  <c:v>41.833333333333336</c:v>
                </c:pt>
                <c:pt idx="2">
                  <c:v>13.166666666666671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дестинация през последните 2 години</c:v>
                </c:pt>
              </c:strCache>
            </c:strRef>
          </c:tx>
          <c:spPr>
            <a:solidFill>
              <a:srgbClr val="65A7FF"/>
            </a:solidFill>
          </c:spPr>
          <c:dLbls>
            <c:txPr>
              <a:bodyPr/>
              <a:lstStyle/>
              <a:p>
                <a:pPr>
                  <a:defRPr lang="bg-BG" sz="900"/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16-34 години</c:v>
                </c:pt>
                <c:pt idx="1">
                  <c:v>35-54 години</c:v>
                </c:pt>
                <c:pt idx="2">
                  <c:v>55+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41.166666666666636</c:v>
                </c:pt>
                <c:pt idx="1">
                  <c:v>46</c:v>
                </c:pt>
                <c:pt idx="2">
                  <c:v>12.833333333333334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A3B"/>
            </a:solidFill>
          </c:spPr>
          <c:dLbls>
            <c:txPr>
              <a:bodyPr/>
              <a:lstStyle/>
              <a:p>
                <a:pPr>
                  <a:defRPr lang="bg-BG"/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16-34 години</c:v>
                </c:pt>
                <c:pt idx="1">
                  <c:v>35-54 години</c:v>
                </c:pt>
                <c:pt idx="2">
                  <c:v>55+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42.1</c:v>
                </c:pt>
                <c:pt idx="1">
                  <c:v>35.800000000000004</c:v>
                </c:pt>
                <c:pt idx="2">
                  <c:v>22.1</c:v>
                </c:pt>
              </c:numCache>
            </c:numRef>
          </c:val>
        </c:ser>
        <c:dLbls/>
        <c:axId val="70836608"/>
        <c:axId val="70838144"/>
      </c:barChart>
      <c:catAx>
        <c:axId val="70836608"/>
        <c:scaling>
          <c:orientation val="minMax"/>
        </c:scaling>
        <c:axPos val="b"/>
        <c:tickLblPos val="nextTo"/>
        <c:txPr>
          <a:bodyPr/>
          <a:lstStyle/>
          <a:p>
            <a:pPr>
              <a:defRPr lang="bg-BG"/>
            </a:pPr>
            <a:endParaRPr lang="en-US"/>
          </a:p>
        </c:txPr>
        <c:crossAx val="70838144"/>
        <c:crosses val="autoZero"/>
        <c:auto val="1"/>
        <c:lblAlgn val="ctr"/>
        <c:lblOffset val="100"/>
      </c:catAx>
      <c:valAx>
        <c:axId val="70838144"/>
        <c:scaling>
          <c:orientation val="minMax"/>
          <c:max val="100"/>
          <c:min val="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lang="bg-BG"/>
            </a:pPr>
            <a:endParaRPr lang="en-US"/>
          </a:p>
        </c:txPr>
        <c:crossAx val="70836608"/>
        <c:crosses val="autoZero"/>
        <c:crossBetween val="between"/>
        <c:majorUnit val="20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8.7962682835951184E-2"/>
          <c:y val="9.5982382149460865E-2"/>
          <c:w val="0.7250862724999616"/>
          <c:h val="0.24889618349157602"/>
        </c:manualLayout>
      </c:layout>
      <c:txPr>
        <a:bodyPr/>
        <a:lstStyle/>
        <a:p>
          <a:pPr>
            <a:defRPr lang="bg-BG" sz="900"/>
          </a:pPr>
          <a:endParaRPr lang="en-US"/>
        </a:p>
      </c:txPr>
    </c:legend>
    <c:plotVisOnly val="1"/>
    <c:dispBlanksAs val="gap"/>
  </c:chart>
  <c:spPr>
    <a:ln>
      <a:noFill/>
    </a:ln>
  </c:spPr>
  <c:externalData r:id="rId2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bg-BG"/>
            </a:pPr>
            <a:r>
              <a:rPr lang="bg-BG" sz="1400" baseline="0" dirty="0" smtClean="0"/>
              <a:t>Какво е Вашето образование? </a:t>
            </a:r>
            <a:r>
              <a:rPr lang="bg-BG" sz="1400" dirty="0"/>
              <a:t>(в %)</a:t>
            </a:r>
            <a:endParaRPr lang="en-US" sz="1400" dirty="0"/>
          </a:p>
        </c:rich>
      </c:tx>
      <c:layout>
        <c:manualLayout>
          <c:xMode val="edge"/>
          <c:yMode val="edge"/>
          <c:x val="0.32098337870820787"/>
          <c:y val="2.1603902985138413E-2"/>
        </c:manualLayout>
      </c:layout>
      <c:overlay val="1"/>
    </c:title>
    <c:plotArea>
      <c:layout>
        <c:manualLayout>
          <c:layoutTarget val="inner"/>
          <c:xMode val="edge"/>
          <c:yMode val="edge"/>
          <c:x val="0.17528534954445138"/>
          <c:y val="0.38310082163642661"/>
          <c:w val="0.64661317597154244"/>
          <c:h val="0.5442482597284036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Б-я през последните 2 години</c:v>
                </c:pt>
              </c:strCache>
            </c:strRef>
          </c:tx>
          <c:spPr>
            <a:solidFill>
              <a:srgbClr val="004FB8"/>
            </a:solidFill>
          </c:spPr>
          <c:dLbls>
            <c:txPr>
              <a:bodyPr/>
              <a:lstStyle/>
              <a:p>
                <a:pPr>
                  <a:defRPr lang="bg-BG" sz="900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Основно и по-ниско</c:v>
                </c:pt>
                <c:pt idx="1">
                  <c:v>Средно</c:v>
                </c:pt>
                <c:pt idx="2">
                  <c:v>Полувисше</c:v>
                </c:pt>
                <c:pt idx="3">
                  <c:v>Висше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3.5</c:v>
                </c:pt>
                <c:pt idx="1">
                  <c:v>15.666666666666671</c:v>
                </c:pt>
                <c:pt idx="2">
                  <c:v>31.333333333333318</c:v>
                </c:pt>
                <c:pt idx="3">
                  <c:v>49.5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65A7FF"/>
            </a:solidFill>
          </c:spPr>
          <c:dLbls>
            <c:txPr>
              <a:bodyPr/>
              <a:lstStyle/>
              <a:p>
                <a:pPr>
                  <a:defRPr lang="bg-BG" sz="900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Основно и по-ниско</c:v>
                </c:pt>
                <c:pt idx="1">
                  <c:v>Средно</c:v>
                </c:pt>
                <c:pt idx="2">
                  <c:v>Полувисше</c:v>
                </c:pt>
                <c:pt idx="3">
                  <c:v>Висше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2.6666666666666665</c:v>
                </c:pt>
                <c:pt idx="1">
                  <c:v>20.333333333333318</c:v>
                </c:pt>
                <c:pt idx="2">
                  <c:v>24.666666666666668</c:v>
                </c:pt>
                <c:pt idx="3">
                  <c:v>52.333333333333336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A3B"/>
            </a:solidFill>
          </c:spPr>
          <c:dLbls>
            <c:txPr>
              <a:bodyPr/>
              <a:lstStyle/>
              <a:p>
                <a:pPr>
                  <a:defRPr lang="bg-BG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Основно и по-ниско</c:v>
                </c:pt>
                <c:pt idx="1">
                  <c:v>Средно</c:v>
                </c:pt>
                <c:pt idx="2">
                  <c:v>Полувисше</c:v>
                </c:pt>
                <c:pt idx="3">
                  <c:v>Висше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5.5973266499582275</c:v>
                </c:pt>
                <c:pt idx="1">
                  <c:v>52.297410192147048</c:v>
                </c:pt>
                <c:pt idx="2">
                  <c:v>6.0985797827903108</c:v>
                </c:pt>
                <c:pt idx="3">
                  <c:v>36.006683375104416</c:v>
                </c:pt>
              </c:numCache>
            </c:numRef>
          </c:val>
        </c:ser>
        <c:dLbls/>
        <c:axId val="71336704"/>
        <c:axId val="71338240"/>
      </c:barChart>
      <c:catAx>
        <c:axId val="71336704"/>
        <c:scaling>
          <c:orientation val="minMax"/>
        </c:scaling>
        <c:axPos val="b"/>
        <c:tickLblPos val="nextTo"/>
        <c:txPr>
          <a:bodyPr/>
          <a:lstStyle/>
          <a:p>
            <a:pPr>
              <a:defRPr lang="bg-BG"/>
            </a:pPr>
            <a:endParaRPr lang="en-US"/>
          </a:p>
        </c:txPr>
        <c:crossAx val="71338240"/>
        <c:crosses val="autoZero"/>
        <c:auto val="1"/>
        <c:lblAlgn val="ctr"/>
        <c:lblOffset val="100"/>
      </c:catAx>
      <c:valAx>
        <c:axId val="71338240"/>
        <c:scaling>
          <c:orientation val="minMax"/>
          <c:max val="100"/>
          <c:min val="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lang="bg-BG"/>
            </a:pPr>
            <a:endParaRPr lang="en-US"/>
          </a:p>
        </c:txPr>
        <c:crossAx val="71336704"/>
        <c:crosses val="autoZero"/>
        <c:crossBetween val="between"/>
        <c:majorUnit val="20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8.7962682835951184E-2"/>
          <c:y val="9.5982382149460865E-2"/>
          <c:w val="0.7250862724999616"/>
          <c:h val="0.24889618349157597"/>
        </c:manualLayout>
      </c:layout>
      <c:txPr>
        <a:bodyPr/>
        <a:lstStyle/>
        <a:p>
          <a:pPr>
            <a:defRPr lang="bg-BG" sz="900"/>
          </a:pPr>
          <a:endParaRPr lang="en-US"/>
        </a:p>
      </c:txPr>
    </c:legend>
    <c:plotVisOnly val="1"/>
    <c:dispBlanksAs val="gap"/>
  </c:chart>
  <c:spPr>
    <a:ln>
      <a:noFill/>
    </a:ln>
  </c:spPr>
  <c:externalData r:id="rId2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bg-BG"/>
            </a:pPr>
            <a:r>
              <a:rPr lang="bg-BG" sz="1400" baseline="0" dirty="0" smtClean="0"/>
              <a:t>Какво е настоящото Ви семейно положение? </a:t>
            </a:r>
            <a:r>
              <a:rPr lang="bg-BG" sz="1400" dirty="0"/>
              <a:t>(в %)</a:t>
            </a:r>
            <a:endParaRPr lang="en-US" sz="1400" dirty="0"/>
          </a:p>
        </c:rich>
      </c:tx>
      <c:layout>
        <c:manualLayout>
          <c:xMode val="edge"/>
          <c:yMode val="edge"/>
          <c:x val="0.24539648655818294"/>
          <c:y val="5.5703406692185729E-3"/>
        </c:manualLayout>
      </c:layout>
      <c:overlay val="1"/>
    </c:title>
    <c:plotArea>
      <c:layout>
        <c:manualLayout>
          <c:layoutTarget val="inner"/>
          <c:xMode val="edge"/>
          <c:yMode val="edge"/>
          <c:x val="0.29586437674725508"/>
          <c:y val="0.3638605811475496"/>
          <c:w val="0.5260342388260717"/>
          <c:h val="0.56348865277595417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Б-я през последните 2 години</c:v>
                </c:pt>
              </c:strCache>
            </c:strRef>
          </c:tx>
          <c:spPr>
            <a:solidFill>
              <a:srgbClr val="004FB8"/>
            </a:solidFill>
          </c:spPr>
          <c:dLbls>
            <c:txPr>
              <a:bodyPr/>
              <a:lstStyle/>
              <a:p>
                <a:pPr>
                  <a:defRPr lang="bg-BG" sz="900"/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Разведен/а, разделен/а</c:v>
                </c:pt>
                <c:pt idx="1">
                  <c:v>Вдовец/вдовица</c:v>
                </c:pt>
                <c:pt idx="2">
                  <c:v>Женен/Омъжена</c:v>
                </c:pt>
                <c:pt idx="3">
                  <c:v>Съжителствам с партньор/ партньорка</c:v>
                </c:pt>
                <c:pt idx="4">
                  <c:v>Неженен/Неомъжена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4.166666666666667</c:v>
                </c:pt>
                <c:pt idx="1">
                  <c:v>2.6666666666666665</c:v>
                </c:pt>
                <c:pt idx="2">
                  <c:v>47</c:v>
                </c:pt>
                <c:pt idx="3">
                  <c:v>21.166666666666668</c:v>
                </c:pt>
                <c:pt idx="4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65A7FF"/>
            </a:solidFill>
          </c:spPr>
          <c:dLbls>
            <c:txPr>
              <a:bodyPr/>
              <a:lstStyle/>
              <a:p>
                <a:pPr>
                  <a:defRPr lang="bg-BG" sz="900"/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Разведен/а, разделен/а</c:v>
                </c:pt>
                <c:pt idx="1">
                  <c:v>Вдовец/вдовица</c:v>
                </c:pt>
                <c:pt idx="2">
                  <c:v>Женен/Омъжена</c:v>
                </c:pt>
                <c:pt idx="3">
                  <c:v>Съжителствам с партньор/ партньорка</c:v>
                </c:pt>
                <c:pt idx="4">
                  <c:v>Неженен/Неомъжена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8.3333333333333357</c:v>
                </c:pt>
                <c:pt idx="1">
                  <c:v>1.3333333333333333</c:v>
                </c:pt>
                <c:pt idx="2">
                  <c:v>44.833333333333336</c:v>
                </c:pt>
                <c:pt idx="3">
                  <c:v>17.833333333333318</c:v>
                </c:pt>
                <c:pt idx="4">
                  <c:v>27.666666666666668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A3B"/>
            </a:solidFill>
          </c:spPr>
          <c:dLbls>
            <c:txPr>
              <a:bodyPr/>
              <a:lstStyle/>
              <a:p>
                <a:pPr>
                  <a:defRPr lang="bg-BG"/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Разведен/а, разделен/а</c:v>
                </c:pt>
                <c:pt idx="1">
                  <c:v>Вдовец/вдовица</c:v>
                </c:pt>
                <c:pt idx="2">
                  <c:v>Женен/Омъжена</c:v>
                </c:pt>
                <c:pt idx="3">
                  <c:v>Съжителствам с партньор/ партньорка</c:v>
                </c:pt>
                <c:pt idx="4">
                  <c:v>Неженен/Неомъжена</c:v>
                </c:pt>
              </c:strCache>
            </c:strRef>
          </c:cat>
          <c:val>
            <c:numRef>
              <c:f>Sheet1!$D$2:$D$6</c:f>
              <c:numCache>
                <c:formatCode>####.0</c:formatCode>
                <c:ptCount val="5"/>
                <c:pt idx="0">
                  <c:v>6.666666666666667</c:v>
                </c:pt>
                <c:pt idx="1">
                  <c:v>3.5</c:v>
                </c:pt>
                <c:pt idx="2">
                  <c:v>47.666666666666636</c:v>
                </c:pt>
                <c:pt idx="3">
                  <c:v>10.083333333333334</c:v>
                </c:pt>
                <c:pt idx="4">
                  <c:v>32.083333333333336</c:v>
                </c:pt>
              </c:numCache>
            </c:numRef>
          </c:val>
        </c:ser>
        <c:dLbls/>
        <c:axId val="71518080"/>
        <c:axId val="71519616"/>
      </c:barChart>
      <c:catAx>
        <c:axId val="71518080"/>
        <c:scaling>
          <c:orientation val="minMax"/>
        </c:scaling>
        <c:axPos val="l"/>
        <c:tickLblPos val="nextTo"/>
        <c:txPr>
          <a:bodyPr/>
          <a:lstStyle/>
          <a:p>
            <a:pPr>
              <a:defRPr lang="bg-BG"/>
            </a:pPr>
            <a:endParaRPr lang="en-US"/>
          </a:p>
        </c:txPr>
        <c:crossAx val="71519616"/>
        <c:crosses val="autoZero"/>
        <c:auto val="1"/>
        <c:lblAlgn val="ctr"/>
        <c:lblOffset val="100"/>
      </c:catAx>
      <c:valAx>
        <c:axId val="71519616"/>
        <c:scaling>
          <c:orientation val="minMax"/>
          <c:max val="100"/>
          <c:min val="0"/>
        </c:scaling>
        <c:axPos val="b"/>
        <c:majorGridlines/>
        <c:numFmt formatCode="0.0" sourceLinked="1"/>
        <c:tickLblPos val="nextTo"/>
        <c:txPr>
          <a:bodyPr/>
          <a:lstStyle/>
          <a:p>
            <a:pPr>
              <a:defRPr lang="bg-BG"/>
            </a:pPr>
            <a:endParaRPr lang="en-US"/>
          </a:p>
        </c:txPr>
        <c:crossAx val="71518080"/>
        <c:crosses val="autoZero"/>
        <c:crossBetween val="between"/>
        <c:majorUnit val="20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0056053862496002"/>
          <c:y val="9.27755501913929E-2"/>
          <c:w val="0.65709535675174435"/>
          <c:h val="0.25693912797567947"/>
        </c:manualLayout>
      </c:layout>
      <c:txPr>
        <a:bodyPr/>
        <a:lstStyle/>
        <a:p>
          <a:pPr>
            <a:defRPr lang="bg-BG" sz="900"/>
          </a:pPr>
          <a:endParaRPr lang="en-US"/>
        </a:p>
      </c:txPr>
    </c:legend>
    <c:plotVisOnly val="1"/>
    <c:dispBlanksAs val="gap"/>
  </c:chart>
  <c:spPr>
    <a:ln>
      <a:noFill/>
    </a:ln>
  </c:spPr>
  <c:externalData r:id="rId2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bg-BG"/>
            </a:pPr>
            <a:r>
              <a:rPr lang="ru-RU" sz="1400" baseline="0" dirty="0" smtClean="0"/>
              <a:t>От колко души се </a:t>
            </a:r>
            <a:r>
              <a:rPr lang="ru-RU" sz="1400" baseline="0" dirty="0" err="1" smtClean="0"/>
              <a:t>състои</a:t>
            </a:r>
            <a:r>
              <a:rPr lang="ru-RU" sz="1400" baseline="0" dirty="0" smtClean="0"/>
              <a:t> </a:t>
            </a:r>
            <a:r>
              <a:rPr lang="ru-RU" sz="1400" baseline="0" dirty="0" err="1" smtClean="0"/>
              <a:t>Вашето</a:t>
            </a:r>
            <a:r>
              <a:rPr lang="ru-RU" sz="1400" baseline="0" dirty="0" smtClean="0"/>
              <a:t> </a:t>
            </a:r>
            <a:r>
              <a:rPr lang="ru-RU" sz="1400" baseline="0" dirty="0" err="1" smtClean="0"/>
              <a:t>домакинство</a:t>
            </a:r>
            <a:r>
              <a:rPr lang="ru-RU" sz="1400" baseline="0" dirty="0" smtClean="0"/>
              <a:t>, в </a:t>
            </a:r>
            <a:r>
              <a:rPr lang="ru-RU" sz="1400" baseline="0" dirty="0" err="1" smtClean="0"/>
              <a:t>това</a:t>
            </a:r>
            <a:r>
              <a:rPr lang="ru-RU" sz="1400" baseline="0" dirty="0" smtClean="0"/>
              <a:t> число и </a:t>
            </a:r>
            <a:r>
              <a:rPr lang="ru-RU" sz="1400" baseline="0" dirty="0" err="1" smtClean="0"/>
              <a:t>Вие</a:t>
            </a:r>
            <a:r>
              <a:rPr lang="ru-RU" sz="1400" baseline="0" dirty="0" smtClean="0"/>
              <a:t> </a:t>
            </a:r>
            <a:r>
              <a:rPr lang="bg-BG" sz="1400" baseline="0" dirty="0" smtClean="0"/>
              <a:t>? </a:t>
            </a:r>
          </a:p>
          <a:p>
            <a:pPr>
              <a:defRPr lang="bg-BG"/>
            </a:pPr>
            <a:r>
              <a:rPr lang="bg-BG" sz="1400" dirty="0" smtClean="0"/>
              <a:t>(</a:t>
            </a:r>
            <a:r>
              <a:rPr lang="bg-BG" sz="1400" dirty="0"/>
              <a:t>в %)</a:t>
            </a:r>
            <a:endParaRPr lang="en-US" sz="1400" dirty="0"/>
          </a:p>
        </c:rich>
      </c:tx>
      <c:layout>
        <c:manualLayout>
          <c:xMode val="edge"/>
          <c:yMode val="edge"/>
          <c:x val="0.19476619944722709"/>
          <c:y val="2.3636262637484742E-3"/>
        </c:manualLayout>
      </c:layout>
      <c:overlay val="1"/>
    </c:title>
    <c:plotArea>
      <c:layout>
        <c:manualLayout>
          <c:layoutTarget val="inner"/>
          <c:xMode val="edge"/>
          <c:yMode val="edge"/>
          <c:x val="0.29586437674725508"/>
          <c:y val="0.3638605811475496"/>
          <c:w val="0.5260342388260717"/>
          <c:h val="0.56348865277595417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Б-я през последните 2 години</c:v>
                </c:pt>
              </c:strCache>
            </c:strRef>
          </c:tx>
          <c:spPr>
            <a:solidFill>
              <a:srgbClr val="004FB8"/>
            </a:solidFill>
          </c:spPr>
          <c:dLbls>
            <c:txPr>
              <a:bodyPr/>
              <a:lstStyle/>
              <a:p>
                <a:pPr>
                  <a:defRPr lang="bg-BG" sz="900"/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Пет и повече</c:v>
                </c:pt>
                <c:pt idx="1">
                  <c:v>Четири</c:v>
                </c:pt>
                <c:pt idx="2">
                  <c:v>Трима</c:v>
                </c:pt>
                <c:pt idx="3">
                  <c:v>Двама</c:v>
                </c:pt>
                <c:pt idx="4">
                  <c:v>Един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8.2000000000000011</c:v>
                </c:pt>
                <c:pt idx="1">
                  <c:v>26.833333333333318</c:v>
                </c:pt>
                <c:pt idx="2">
                  <c:v>27.5</c:v>
                </c:pt>
                <c:pt idx="3">
                  <c:v>28.333333333333318</c:v>
                </c:pt>
                <c:pt idx="4">
                  <c:v>9.1666666666666714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65A7FF"/>
            </a:solidFill>
          </c:spPr>
          <c:dLbls>
            <c:txPr>
              <a:bodyPr/>
              <a:lstStyle/>
              <a:p>
                <a:pPr>
                  <a:defRPr lang="bg-BG" sz="900"/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Пет и повече</c:v>
                </c:pt>
                <c:pt idx="1">
                  <c:v>Четири</c:v>
                </c:pt>
                <c:pt idx="2">
                  <c:v>Трима</c:v>
                </c:pt>
                <c:pt idx="3">
                  <c:v>Двама</c:v>
                </c:pt>
                <c:pt idx="4">
                  <c:v>Един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9.2000000000000011</c:v>
                </c:pt>
                <c:pt idx="1">
                  <c:v>23.666666666666668</c:v>
                </c:pt>
                <c:pt idx="2">
                  <c:v>27.666666666666668</c:v>
                </c:pt>
                <c:pt idx="3">
                  <c:v>29</c:v>
                </c:pt>
                <c:pt idx="4">
                  <c:v>10.5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A3B"/>
            </a:solidFill>
          </c:spPr>
          <c:dLbls>
            <c:txPr>
              <a:bodyPr/>
              <a:lstStyle/>
              <a:p>
                <a:pPr>
                  <a:defRPr lang="bg-BG"/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Пет и повече</c:v>
                </c:pt>
                <c:pt idx="1">
                  <c:v>Четири</c:v>
                </c:pt>
                <c:pt idx="2">
                  <c:v>Трима</c:v>
                </c:pt>
                <c:pt idx="3">
                  <c:v>Двама</c:v>
                </c:pt>
                <c:pt idx="4">
                  <c:v>Един</c:v>
                </c:pt>
              </c:strCache>
            </c:strRef>
          </c:cat>
          <c:val>
            <c:numRef>
              <c:f>Sheet1!$D$2:$D$6</c:f>
              <c:numCache>
                <c:formatCode>####.0</c:formatCode>
                <c:ptCount val="5"/>
                <c:pt idx="0">
                  <c:v>3.8</c:v>
                </c:pt>
                <c:pt idx="1">
                  <c:v>24.916666666666668</c:v>
                </c:pt>
                <c:pt idx="2">
                  <c:v>34.5</c:v>
                </c:pt>
                <c:pt idx="3">
                  <c:v>27.833333333333318</c:v>
                </c:pt>
                <c:pt idx="4">
                  <c:v>9</c:v>
                </c:pt>
              </c:numCache>
            </c:numRef>
          </c:val>
        </c:ser>
        <c:dLbls/>
        <c:axId val="72050176"/>
        <c:axId val="72051712"/>
      </c:barChart>
      <c:catAx>
        <c:axId val="72050176"/>
        <c:scaling>
          <c:orientation val="minMax"/>
        </c:scaling>
        <c:axPos val="l"/>
        <c:tickLblPos val="nextTo"/>
        <c:txPr>
          <a:bodyPr/>
          <a:lstStyle/>
          <a:p>
            <a:pPr>
              <a:defRPr lang="bg-BG"/>
            </a:pPr>
            <a:endParaRPr lang="en-US"/>
          </a:p>
        </c:txPr>
        <c:crossAx val="72051712"/>
        <c:crosses val="autoZero"/>
        <c:auto val="1"/>
        <c:lblAlgn val="ctr"/>
        <c:lblOffset val="100"/>
      </c:catAx>
      <c:valAx>
        <c:axId val="72051712"/>
        <c:scaling>
          <c:orientation val="minMax"/>
          <c:max val="100"/>
          <c:min val="0"/>
        </c:scaling>
        <c:axPos val="b"/>
        <c:majorGridlines/>
        <c:numFmt formatCode="0.0" sourceLinked="1"/>
        <c:tickLblPos val="nextTo"/>
        <c:txPr>
          <a:bodyPr/>
          <a:lstStyle/>
          <a:p>
            <a:pPr>
              <a:defRPr lang="bg-BG"/>
            </a:pPr>
            <a:endParaRPr lang="en-US"/>
          </a:p>
        </c:txPr>
        <c:crossAx val="72050176"/>
        <c:crosses val="autoZero"/>
        <c:crossBetween val="between"/>
        <c:majorUnit val="20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8.7962682835951184E-2"/>
          <c:y val="9.5982382149460865E-2"/>
          <c:w val="0.65709535675174435"/>
          <c:h val="0.23128541273191874"/>
        </c:manualLayout>
      </c:layout>
      <c:txPr>
        <a:bodyPr/>
        <a:lstStyle/>
        <a:p>
          <a:pPr>
            <a:defRPr lang="bg-BG" sz="900"/>
          </a:pPr>
          <a:endParaRPr lang="en-US"/>
        </a:p>
      </c:txPr>
    </c:legend>
    <c:plotVisOnly val="1"/>
    <c:dispBlanksAs val="gap"/>
  </c:chart>
  <c:spPr>
    <a:ln>
      <a:noFill/>
    </a:ln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ru-RU" sz="1200" b="1" i="0" u="none" strike="noStrike" baseline="0" dirty="0" smtClean="0">
                <a:effectLst/>
              </a:rPr>
              <a:t>Според Вас, какво иска да ви каже България с това лого? (в %)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41535090872256042"/>
          <c:y val="8.3030680389418507E-2"/>
          <c:w val="0.55707477413807471"/>
          <c:h val="0.78571327595850771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Sheet1!$A$2:$A$23</c:f>
              <c:strCache>
                <c:ptCount val="22"/>
                <c:pt idx="0">
                  <c:v>Не е посочил</c:v>
                </c:pt>
                <c:pt idx="1">
                  <c:v>Друго</c:v>
                </c:pt>
                <c:pt idx="2">
                  <c:v>"Посланието е негативно"</c:v>
                </c:pt>
                <c:pt idx="3">
                  <c:v>„България предлага възможбност за каране на ски“ </c:v>
                </c:pt>
                <c:pt idx="4">
                  <c:v>„Цветето е символ на България“ </c:v>
                </c:pt>
                <c:pt idx="5">
                  <c:v>„Запознайте се с традициите на България“</c:v>
                </c:pt>
                <c:pt idx="6">
                  <c:v>"Направи своето откритие в България"</c:v>
                </c:pt>
                <c:pt idx="7">
                  <c:v>„България, предлага добри възможности за отдих и почивка“ </c:v>
                </c:pt>
                <c:pt idx="8">
                  <c:v>„Вижте планините на България“ </c:v>
                </c:pt>
                <c:pt idx="9">
                  <c:v>"България носи радостни емоции"</c:v>
                </c:pt>
                <c:pt idx="10">
                  <c:v>„Страната е гостоприемна“ </c:v>
                </c:pt>
                <c:pt idx="11">
                  <c:v>„България е красива страна“ </c:v>
                </c:pt>
                <c:pt idx="12">
                  <c:v>„България ме кани на пътешествие“ </c:v>
                </c:pt>
                <c:pt idx="13">
                  <c:v>„Показва природата на България“ </c:v>
                </c:pt>
                <c:pt idx="14">
                  <c:v>„Страна, предлагаща разнообразни възможности за туризъм“ </c:v>
                </c:pt>
                <c:pt idx="15">
                  <c:v>„Носи духа на България“</c:v>
                </c:pt>
                <c:pt idx="16">
                  <c:v>„Страна, предлагаща разнообразни възможности за забавление“ </c:v>
                </c:pt>
                <c:pt idx="17">
                  <c:v>"Посланието е позитивно"</c:v>
                </c:pt>
                <c:pt idx="18">
                  <c:v>„България е цветна и   весела“ </c:v>
                </c:pt>
                <c:pt idx="19">
                  <c:v>„Вижте морето и плажовете на България“ </c:v>
                </c:pt>
                <c:pt idx="20">
                  <c:v>„България е слънчева“ </c:v>
                </c:pt>
                <c:pt idx="21">
                  <c:v>„Не разбирам посланието“ </c:v>
                </c:pt>
              </c:strCache>
            </c:strRef>
          </c:cat>
          <c:val>
            <c:numRef>
              <c:f>Sheet1!$B$2:$B$23</c:f>
              <c:numCache>
                <c:formatCode>0.0</c:formatCode>
                <c:ptCount val="22"/>
                <c:pt idx="0">
                  <c:v>2.5</c:v>
                </c:pt>
                <c:pt idx="1">
                  <c:v>22.9</c:v>
                </c:pt>
                <c:pt idx="2">
                  <c:v>1.8333333333333333</c:v>
                </c:pt>
                <c:pt idx="3">
                  <c:v>2</c:v>
                </c:pt>
                <c:pt idx="4">
                  <c:v>1.3333333333333335</c:v>
                </c:pt>
                <c:pt idx="5">
                  <c:v>0.5</c:v>
                </c:pt>
                <c:pt idx="6">
                  <c:v>1.5</c:v>
                </c:pt>
                <c:pt idx="7">
                  <c:v>2.166666666666667</c:v>
                </c:pt>
                <c:pt idx="8">
                  <c:v>1.8333333333333333</c:v>
                </c:pt>
                <c:pt idx="9">
                  <c:v>2.3333333333333335</c:v>
                </c:pt>
                <c:pt idx="10">
                  <c:v>2.3333333333333335</c:v>
                </c:pt>
                <c:pt idx="11">
                  <c:v>3.166666666666667</c:v>
                </c:pt>
                <c:pt idx="12">
                  <c:v>2</c:v>
                </c:pt>
                <c:pt idx="13">
                  <c:v>1.3333333333333335</c:v>
                </c:pt>
                <c:pt idx="14">
                  <c:v>4.5</c:v>
                </c:pt>
                <c:pt idx="15">
                  <c:v>4.3333333333333366</c:v>
                </c:pt>
                <c:pt idx="16">
                  <c:v>6.5</c:v>
                </c:pt>
                <c:pt idx="17">
                  <c:v>11.833333333333334</c:v>
                </c:pt>
                <c:pt idx="18">
                  <c:v>9.5</c:v>
                </c:pt>
                <c:pt idx="19">
                  <c:v>10.666666666666673</c:v>
                </c:pt>
                <c:pt idx="20">
                  <c:v>14.333333333333334</c:v>
                </c:pt>
                <c:pt idx="21">
                  <c:v>16.166666666666664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Sheet1!$A$2:$A$23</c:f>
              <c:strCache>
                <c:ptCount val="22"/>
                <c:pt idx="0">
                  <c:v>Не е посочил</c:v>
                </c:pt>
                <c:pt idx="1">
                  <c:v>Друго</c:v>
                </c:pt>
                <c:pt idx="2">
                  <c:v>"Посланието е негативно"</c:v>
                </c:pt>
                <c:pt idx="3">
                  <c:v>„България предлага възможбност за каране на ски“ </c:v>
                </c:pt>
                <c:pt idx="4">
                  <c:v>„Цветето е символ на България“ </c:v>
                </c:pt>
                <c:pt idx="5">
                  <c:v>„Запознайте се с традициите на България“</c:v>
                </c:pt>
                <c:pt idx="6">
                  <c:v>"Направи своето откритие в България"</c:v>
                </c:pt>
                <c:pt idx="7">
                  <c:v>„България, предлага добри възможности за отдих и почивка“ </c:v>
                </c:pt>
                <c:pt idx="8">
                  <c:v>„Вижте планините на България“ </c:v>
                </c:pt>
                <c:pt idx="9">
                  <c:v>"България носи радостни емоции"</c:v>
                </c:pt>
                <c:pt idx="10">
                  <c:v>„Страната е гостоприемна“ </c:v>
                </c:pt>
                <c:pt idx="11">
                  <c:v>„България е красива страна“ </c:v>
                </c:pt>
                <c:pt idx="12">
                  <c:v>„България ме кани на пътешествие“ </c:v>
                </c:pt>
                <c:pt idx="13">
                  <c:v>„Показва природата на България“ </c:v>
                </c:pt>
                <c:pt idx="14">
                  <c:v>„Страна, предлагаща разнообразни възможности за туризъм“ </c:v>
                </c:pt>
                <c:pt idx="15">
                  <c:v>„Носи духа на България“</c:v>
                </c:pt>
                <c:pt idx="16">
                  <c:v>„Страна, предлагаща разнообразни възможности за забавление“ </c:v>
                </c:pt>
                <c:pt idx="17">
                  <c:v>"Посланието е позитивно"</c:v>
                </c:pt>
                <c:pt idx="18">
                  <c:v>„България е цветна и   весела“ </c:v>
                </c:pt>
                <c:pt idx="19">
                  <c:v>„Вижте морето и плажовете на България“ </c:v>
                </c:pt>
                <c:pt idx="20">
                  <c:v>„България е слънчева“ </c:v>
                </c:pt>
                <c:pt idx="21">
                  <c:v>„Не разбирам посланието“ </c:v>
                </c:pt>
              </c:strCache>
            </c:strRef>
          </c:cat>
          <c:val>
            <c:numRef>
              <c:f>Sheet1!$C$2:$C$23</c:f>
              <c:numCache>
                <c:formatCode>0.0</c:formatCode>
                <c:ptCount val="22"/>
                <c:pt idx="0">
                  <c:v>3.166666666666667</c:v>
                </c:pt>
                <c:pt idx="1">
                  <c:v>20.7</c:v>
                </c:pt>
                <c:pt idx="2">
                  <c:v>3.166666666666667</c:v>
                </c:pt>
                <c:pt idx="3">
                  <c:v>1.6666666666666667</c:v>
                </c:pt>
                <c:pt idx="4">
                  <c:v>1</c:v>
                </c:pt>
                <c:pt idx="5">
                  <c:v>0.33333333333333337</c:v>
                </c:pt>
                <c:pt idx="6">
                  <c:v>3</c:v>
                </c:pt>
                <c:pt idx="7">
                  <c:v>3</c:v>
                </c:pt>
                <c:pt idx="8">
                  <c:v>1.3333333333333335</c:v>
                </c:pt>
                <c:pt idx="9">
                  <c:v>3.833333333333333</c:v>
                </c:pt>
                <c:pt idx="10">
                  <c:v>3.5000000000000004</c:v>
                </c:pt>
                <c:pt idx="11">
                  <c:v>1.6666666666666667</c:v>
                </c:pt>
                <c:pt idx="12">
                  <c:v>3.6666666666666665</c:v>
                </c:pt>
                <c:pt idx="13">
                  <c:v>2.3333333333333335</c:v>
                </c:pt>
                <c:pt idx="14">
                  <c:v>3.3333333333333335</c:v>
                </c:pt>
                <c:pt idx="15">
                  <c:v>2.666666666666667</c:v>
                </c:pt>
                <c:pt idx="16">
                  <c:v>5</c:v>
                </c:pt>
                <c:pt idx="17">
                  <c:v>8</c:v>
                </c:pt>
                <c:pt idx="18">
                  <c:v>10.833333333333334</c:v>
                </c:pt>
                <c:pt idx="19">
                  <c:v>9.3333333333333357</c:v>
                </c:pt>
                <c:pt idx="20">
                  <c:v>15.5</c:v>
                </c:pt>
                <c:pt idx="21">
                  <c:v>18.666666666666668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C47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Sheet1!$A$2:$A$23</c:f>
              <c:strCache>
                <c:ptCount val="22"/>
                <c:pt idx="0">
                  <c:v>Не е посочил</c:v>
                </c:pt>
                <c:pt idx="1">
                  <c:v>Друго</c:v>
                </c:pt>
                <c:pt idx="2">
                  <c:v>"Посланието е негативно"</c:v>
                </c:pt>
                <c:pt idx="3">
                  <c:v>„България предлага възможбност за каране на ски“ </c:v>
                </c:pt>
                <c:pt idx="4">
                  <c:v>„Цветето е символ на България“ </c:v>
                </c:pt>
                <c:pt idx="5">
                  <c:v>„Запознайте се с традициите на България“</c:v>
                </c:pt>
                <c:pt idx="6">
                  <c:v>"Направи своето откритие в България"</c:v>
                </c:pt>
                <c:pt idx="7">
                  <c:v>„България, предлага добри възможности за отдих и почивка“ </c:v>
                </c:pt>
                <c:pt idx="8">
                  <c:v>„Вижте планините на България“ </c:v>
                </c:pt>
                <c:pt idx="9">
                  <c:v>"България носи радостни емоции"</c:v>
                </c:pt>
                <c:pt idx="10">
                  <c:v>„Страната е гостоприемна“ </c:v>
                </c:pt>
                <c:pt idx="11">
                  <c:v>„България е красива страна“ </c:v>
                </c:pt>
                <c:pt idx="12">
                  <c:v>„България ме кани на пътешествие“ </c:v>
                </c:pt>
                <c:pt idx="13">
                  <c:v>„Показва природата на България“ </c:v>
                </c:pt>
                <c:pt idx="14">
                  <c:v>„Страна, предлагаща разнообразни възможности за туризъм“ </c:v>
                </c:pt>
                <c:pt idx="15">
                  <c:v>„Носи духа на България“</c:v>
                </c:pt>
                <c:pt idx="16">
                  <c:v>„Страна, предлагаща разнообразни възможности за забавление“ </c:v>
                </c:pt>
                <c:pt idx="17">
                  <c:v>"Посланието е позитивно"</c:v>
                </c:pt>
                <c:pt idx="18">
                  <c:v>„България е цветна и   весела“ </c:v>
                </c:pt>
                <c:pt idx="19">
                  <c:v>„Вижте морето и плажовете на България“ </c:v>
                </c:pt>
                <c:pt idx="20">
                  <c:v>„България е слънчева“ </c:v>
                </c:pt>
                <c:pt idx="21">
                  <c:v>„Не разбирам посланието“ </c:v>
                </c:pt>
              </c:strCache>
            </c:strRef>
          </c:cat>
          <c:val>
            <c:numRef>
              <c:f>Sheet1!$D$2:$D$23</c:f>
              <c:numCache>
                <c:formatCode>0.0</c:formatCode>
                <c:ptCount val="22"/>
                <c:pt idx="0">
                  <c:v>3.8</c:v>
                </c:pt>
                <c:pt idx="1">
                  <c:v>23.7</c:v>
                </c:pt>
                <c:pt idx="2">
                  <c:v>0.17316017316017321</c:v>
                </c:pt>
                <c:pt idx="3">
                  <c:v>1.8181818181818181</c:v>
                </c:pt>
                <c:pt idx="4">
                  <c:v>3.722943722943723</c:v>
                </c:pt>
                <c:pt idx="5">
                  <c:v>5.2813852813852815</c:v>
                </c:pt>
                <c:pt idx="6">
                  <c:v>1.9913419913419919</c:v>
                </c:pt>
                <c:pt idx="7">
                  <c:v>1.4718614718614718</c:v>
                </c:pt>
                <c:pt idx="8">
                  <c:v>4.1558441558441563</c:v>
                </c:pt>
                <c:pt idx="9">
                  <c:v>1.2121212121212117</c:v>
                </c:pt>
                <c:pt idx="10">
                  <c:v>1.5584415584415585</c:v>
                </c:pt>
                <c:pt idx="11">
                  <c:v>3.6363636363636354</c:v>
                </c:pt>
                <c:pt idx="12">
                  <c:v>3.2900432900432892</c:v>
                </c:pt>
                <c:pt idx="13">
                  <c:v>5.5411255411255391</c:v>
                </c:pt>
                <c:pt idx="14">
                  <c:v>5.0216450216450212</c:v>
                </c:pt>
                <c:pt idx="15">
                  <c:v>6.3203463203463182</c:v>
                </c:pt>
                <c:pt idx="16">
                  <c:v>3.9826839826839828</c:v>
                </c:pt>
                <c:pt idx="17">
                  <c:v>6.7532467532467528</c:v>
                </c:pt>
                <c:pt idx="18">
                  <c:v>13.073593073593074</c:v>
                </c:pt>
                <c:pt idx="19">
                  <c:v>16.103896103896112</c:v>
                </c:pt>
                <c:pt idx="20">
                  <c:v>17.835497835497829</c:v>
                </c:pt>
                <c:pt idx="21">
                  <c:v>17.662337662337656</c:v>
                </c:pt>
              </c:numCache>
            </c:numRef>
          </c:val>
        </c:ser>
        <c:dLbls>
          <c:showVal val="1"/>
        </c:dLbls>
        <c:axId val="94536832"/>
        <c:axId val="94538368"/>
      </c:barChart>
      <c:catAx>
        <c:axId val="9453683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94538368"/>
        <c:crosses val="autoZero"/>
        <c:auto val="1"/>
        <c:lblAlgn val="ctr"/>
        <c:lblOffset val="100"/>
      </c:catAx>
      <c:valAx>
        <c:axId val="94538368"/>
        <c:scaling>
          <c:orientation val="minMax"/>
          <c:max val="100"/>
        </c:scaling>
        <c:axPos val="b"/>
        <c:majorGridlines/>
        <c:numFmt formatCode="0.0" sourceLinked="1"/>
        <c:tickLblPos val="nextTo"/>
        <c:crossAx val="94536832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355427128078206"/>
          <c:y val="0.60739571053936992"/>
          <c:w val="0.33653858721579977"/>
          <c:h val="0.24249890863485571"/>
        </c:manualLayout>
      </c:layout>
      <c:overlay val="1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bg-BG"/>
            </a:pPr>
            <a:r>
              <a:rPr lang="ru-RU" sz="1400" baseline="0" dirty="0" smtClean="0"/>
              <a:t>Колко лица на </a:t>
            </a:r>
            <a:r>
              <a:rPr lang="ru-RU" sz="1400" baseline="0" dirty="0" err="1" smtClean="0"/>
              <a:t>възраст</a:t>
            </a:r>
            <a:r>
              <a:rPr lang="ru-RU" sz="1400" baseline="0" dirty="0" smtClean="0"/>
              <a:t> под 16 </a:t>
            </a:r>
            <a:r>
              <a:rPr lang="ru-RU" sz="1400" baseline="0" dirty="0" err="1" smtClean="0"/>
              <a:t>години</a:t>
            </a:r>
            <a:r>
              <a:rPr lang="ru-RU" sz="1400" baseline="0" dirty="0" smtClean="0"/>
              <a:t> </a:t>
            </a:r>
            <a:r>
              <a:rPr lang="ru-RU" sz="1400" baseline="0" dirty="0" err="1" smtClean="0"/>
              <a:t>има</a:t>
            </a:r>
            <a:r>
              <a:rPr lang="ru-RU" sz="1400" baseline="0" dirty="0" smtClean="0"/>
              <a:t> </a:t>
            </a:r>
            <a:r>
              <a:rPr lang="ru-RU" sz="1400" baseline="0" dirty="0" err="1" smtClean="0"/>
              <a:t>във</a:t>
            </a:r>
            <a:r>
              <a:rPr lang="ru-RU" sz="1400" baseline="0" dirty="0" smtClean="0"/>
              <a:t> </a:t>
            </a:r>
            <a:r>
              <a:rPr lang="ru-RU" sz="1400" baseline="0" dirty="0" err="1" smtClean="0"/>
              <a:t>Вашето</a:t>
            </a:r>
            <a:r>
              <a:rPr lang="ru-RU" sz="1400" baseline="0" dirty="0" smtClean="0"/>
              <a:t> </a:t>
            </a:r>
            <a:r>
              <a:rPr lang="ru-RU" sz="1400" baseline="0" dirty="0" err="1" smtClean="0"/>
              <a:t>домакинство</a:t>
            </a:r>
            <a:r>
              <a:rPr lang="bg-BG" sz="1400" baseline="0" dirty="0" smtClean="0"/>
              <a:t>? </a:t>
            </a:r>
          </a:p>
          <a:p>
            <a:pPr>
              <a:defRPr lang="bg-BG"/>
            </a:pPr>
            <a:r>
              <a:rPr lang="bg-BG" sz="1400" dirty="0" smtClean="0"/>
              <a:t>(</a:t>
            </a:r>
            <a:r>
              <a:rPr lang="bg-BG" sz="1400" dirty="0"/>
              <a:t>в %)</a:t>
            </a:r>
            <a:endParaRPr lang="en-US" sz="1400" dirty="0"/>
          </a:p>
        </c:rich>
      </c:tx>
      <c:layout>
        <c:manualLayout>
          <c:xMode val="edge"/>
          <c:yMode val="edge"/>
          <c:x val="0.15337340635620991"/>
          <c:y val="2.3636262637484742E-3"/>
        </c:manualLayout>
      </c:layout>
      <c:overlay val="1"/>
    </c:title>
    <c:plotArea>
      <c:layout>
        <c:manualLayout>
          <c:layoutTarget val="inner"/>
          <c:xMode val="edge"/>
          <c:yMode val="edge"/>
          <c:x val="0.29586437674725508"/>
          <c:y val="0.3638605811475496"/>
          <c:w val="0.5260342388260717"/>
          <c:h val="0.56348865277595417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Б-я през последните 2 години</c:v>
                </c:pt>
              </c:strCache>
            </c:strRef>
          </c:tx>
          <c:spPr>
            <a:solidFill>
              <a:srgbClr val="004FB8"/>
            </a:solidFill>
          </c:spPr>
          <c:dLbls>
            <c:txPr>
              <a:bodyPr/>
              <a:lstStyle/>
              <a:p>
                <a:pPr>
                  <a:defRPr lang="bg-BG" sz="900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Няма такива</c:v>
                </c:pt>
                <c:pt idx="1">
                  <c:v>Три и повече</c:v>
                </c:pt>
                <c:pt idx="2">
                  <c:v>Две</c:v>
                </c:pt>
                <c:pt idx="3">
                  <c:v>Едно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59.5</c:v>
                </c:pt>
                <c:pt idx="1">
                  <c:v>2</c:v>
                </c:pt>
                <c:pt idx="2">
                  <c:v>14.166666666666671</c:v>
                </c:pt>
                <c:pt idx="3">
                  <c:v>24.333333333333318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65A7FF"/>
            </a:solidFill>
          </c:spPr>
          <c:dLbls>
            <c:txPr>
              <a:bodyPr/>
              <a:lstStyle/>
              <a:p>
                <a:pPr>
                  <a:defRPr lang="bg-BG" sz="900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Няма такива</c:v>
                </c:pt>
                <c:pt idx="1">
                  <c:v>Три и повече</c:v>
                </c:pt>
                <c:pt idx="2">
                  <c:v>Две</c:v>
                </c:pt>
                <c:pt idx="3">
                  <c:v>Едно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61.5</c:v>
                </c:pt>
                <c:pt idx="1">
                  <c:v>1.3</c:v>
                </c:pt>
                <c:pt idx="2">
                  <c:v>11</c:v>
                </c:pt>
                <c:pt idx="3">
                  <c:v>26.166666666666668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A3B"/>
            </a:solidFill>
          </c:spPr>
          <c:dLbls>
            <c:txPr>
              <a:bodyPr/>
              <a:lstStyle/>
              <a:p>
                <a:pPr>
                  <a:defRPr lang="bg-BG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Няма такива</c:v>
                </c:pt>
                <c:pt idx="1">
                  <c:v>Три и повече</c:v>
                </c:pt>
                <c:pt idx="2">
                  <c:v>Две</c:v>
                </c:pt>
                <c:pt idx="3">
                  <c:v>Едно</c:v>
                </c:pt>
              </c:strCache>
            </c:strRef>
          </c:cat>
          <c:val>
            <c:numRef>
              <c:f>Sheet1!$D$2:$D$5</c:f>
              <c:numCache>
                <c:formatCode>####.0</c:formatCode>
                <c:ptCount val="4"/>
                <c:pt idx="0">
                  <c:v>72.3333333333333</c:v>
                </c:pt>
                <c:pt idx="1">
                  <c:v>0.16666666666666666</c:v>
                </c:pt>
                <c:pt idx="2">
                  <c:v>6.25</c:v>
                </c:pt>
                <c:pt idx="3">
                  <c:v>21.25</c:v>
                </c:pt>
              </c:numCache>
            </c:numRef>
          </c:val>
        </c:ser>
        <c:dLbls/>
        <c:axId val="72153728"/>
        <c:axId val="72257920"/>
      </c:barChart>
      <c:catAx>
        <c:axId val="72153728"/>
        <c:scaling>
          <c:orientation val="minMax"/>
        </c:scaling>
        <c:axPos val="l"/>
        <c:tickLblPos val="nextTo"/>
        <c:txPr>
          <a:bodyPr/>
          <a:lstStyle/>
          <a:p>
            <a:pPr>
              <a:defRPr lang="bg-BG"/>
            </a:pPr>
            <a:endParaRPr lang="en-US"/>
          </a:p>
        </c:txPr>
        <c:crossAx val="72257920"/>
        <c:crosses val="autoZero"/>
        <c:auto val="1"/>
        <c:lblAlgn val="ctr"/>
        <c:lblOffset val="100"/>
      </c:catAx>
      <c:valAx>
        <c:axId val="72257920"/>
        <c:scaling>
          <c:orientation val="minMax"/>
          <c:max val="100"/>
          <c:min val="0"/>
        </c:scaling>
        <c:axPos val="b"/>
        <c:majorGridlines/>
        <c:numFmt formatCode="0.0" sourceLinked="1"/>
        <c:tickLblPos val="nextTo"/>
        <c:txPr>
          <a:bodyPr/>
          <a:lstStyle/>
          <a:p>
            <a:pPr>
              <a:defRPr lang="bg-BG"/>
            </a:pPr>
            <a:endParaRPr lang="en-US"/>
          </a:p>
        </c:txPr>
        <c:crossAx val="72153728"/>
        <c:crosses val="autoZero"/>
        <c:crossBetween val="between"/>
        <c:majorUnit val="20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8.7962682835951184E-2"/>
          <c:y val="9.5982382149460865E-2"/>
          <c:w val="0.65709535675174435"/>
          <c:h val="0.23128541273191874"/>
        </c:manualLayout>
      </c:layout>
      <c:txPr>
        <a:bodyPr/>
        <a:lstStyle/>
        <a:p>
          <a:pPr>
            <a:defRPr lang="bg-BG" sz="900"/>
          </a:pPr>
          <a:endParaRPr lang="en-US"/>
        </a:p>
      </c:txPr>
    </c:legend>
    <c:plotVisOnly val="1"/>
    <c:dispBlanksAs val="gap"/>
  </c:chart>
  <c:spPr>
    <a:ln>
      <a:noFill/>
    </a:ln>
  </c:spPr>
  <c:externalData r:id="rId2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bg-BG"/>
            </a:pPr>
            <a:r>
              <a:rPr lang="ru-RU" sz="1400" baseline="0" dirty="0" smtClean="0"/>
              <a:t>Какво е настоящото Ви занятие </a:t>
            </a:r>
            <a:r>
              <a:rPr lang="bg-BG" sz="1400" dirty="0" smtClean="0"/>
              <a:t>(в </a:t>
            </a:r>
            <a:r>
              <a:rPr lang="bg-BG" sz="1400" dirty="0"/>
              <a:t>%)</a:t>
            </a:r>
            <a:endParaRPr lang="en-US" sz="1400" dirty="0"/>
          </a:p>
        </c:rich>
      </c:tx>
      <c:layout>
        <c:manualLayout>
          <c:xMode val="edge"/>
          <c:yMode val="edge"/>
          <c:x val="0.31577280742183772"/>
          <c:y val="4.1040905500263763E-2"/>
        </c:manualLayout>
      </c:layout>
      <c:overlay val="1"/>
    </c:title>
    <c:plotArea>
      <c:layout>
        <c:manualLayout>
          <c:layoutTarget val="inner"/>
          <c:xMode val="edge"/>
          <c:yMode val="edge"/>
          <c:x val="0.29586437674725508"/>
          <c:y val="0.29245656959032668"/>
          <c:w val="0.5365116197210209"/>
          <c:h val="0.63489266440960068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Б-я през последните 2 години</c:v>
                </c:pt>
              </c:strCache>
            </c:strRef>
          </c:tx>
          <c:spPr>
            <a:solidFill>
              <a:srgbClr val="004FB8"/>
            </a:solidFill>
          </c:spPr>
          <c:dLbls>
            <c:txPr>
              <a:bodyPr/>
              <a:lstStyle/>
              <a:p>
                <a:pPr>
                  <a:defRPr lang="bg-BG" sz="900"/>
                </a:pPr>
                <a:endParaRPr lang="en-US"/>
              </a:p>
            </c:txPr>
            <c:showVal val="1"/>
          </c:dLbls>
          <c:cat>
            <c:strRef>
              <c:f>Sheet1!$A$2:$A$14</c:f>
              <c:strCache>
                <c:ptCount val="13"/>
                <c:pt idx="0">
                  <c:v>Друго</c:v>
                </c:pt>
                <c:pt idx="1">
                  <c:v>Военнослужещ</c:v>
                </c:pt>
                <c:pt idx="2">
                  <c:v>Домакиня /Майчинство</c:v>
                </c:pt>
                <c:pt idx="3">
                  <c:v>Висше управленско равнище</c:v>
                </c:pt>
                <c:pt idx="4">
                  <c:v>Средно управленско равнище</c:v>
                </c:pt>
                <c:pt idx="5">
                  <c:v>Свободна професия</c:v>
                </c:pt>
                <c:pt idx="6">
                  <c:v>Безработен </c:v>
                </c:pt>
                <c:pt idx="7">
                  <c:v>Ученик </c:v>
                </c:pt>
                <c:pt idx="8">
                  <c:v>Собственик /съсобственик на фирма </c:v>
                </c:pt>
                <c:pt idx="9">
                  <c:v>Студент</c:v>
                </c:pt>
                <c:pt idx="10">
                  <c:v>Пенсионер</c:v>
                </c:pt>
                <c:pt idx="11">
                  <c:v>Работник </c:v>
                </c:pt>
                <c:pt idx="12">
                  <c:v>Служител 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5.166666666666667</c:v>
                </c:pt>
                <c:pt idx="1">
                  <c:v>1.1666666666666667</c:v>
                </c:pt>
                <c:pt idx="2">
                  <c:v>3.8333333333333335</c:v>
                </c:pt>
                <c:pt idx="3">
                  <c:v>6.5</c:v>
                </c:pt>
                <c:pt idx="4">
                  <c:v>14.166666666666671</c:v>
                </c:pt>
                <c:pt idx="5">
                  <c:v>7.666666666666667</c:v>
                </c:pt>
                <c:pt idx="6">
                  <c:v>3.6666666666666665</c:v>
                </c:pt>
                <c:pt idx="7">
                  <c:v>1.6666666666666667</c:v>
                </c:pt>
                <c:pt idx="8">
                  <c:v>5.5</c:v>
                </c:pt>
                <c:pt idx="9">
                  <c:v>6.166666666666667</c:v>
                </c:pt>
                <c:pt idx="10">
                  <c:v>6.5</c:v>
                </c:pt>
                <c:pt idx="11">
                  <c:v>5.666666666666667</c:v>
                </c:pt>
                <c:pt idx="12">
                  <c:v>32.333333333333336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65A7FF"/>
            </a:solidFill>
          </c:spPr>
          <c:dLbls>
            <c:txPr>
              <a:bodyPr/>
              <a:lstStyle/>
              <a:p>
                <a:pPr>
                  <a:defRPr lang="bg-BG" sz="900"/>
                </a:pPr>
                <a:endParaRPr lang="en-US"/>
              </a:p>
            </c:txPr>
            <c:showVal val="1"/>
          </c:dLbls>
          <c:cat>
            <c:strRef>
              <c:f>Sheet1!$A$2:$A$14</c:f>
              <c:strCache>
                <c:ptCount val="13"/>
                <c:pt idx="0">
                  <c:v>Друго</c:v>
                </c:pt>
                <c:pt idx="1">
                  <c:v>Военнослужещ</c:v>
                </c:pt>
                <c:pt idx="2">
                  <c:v>Домакиня /Майчинство</c:v>
                </c:pt>
                <c:pt idx="3">
                  <c:v>Висше управленско равнище</c:v>
                </c:pt>
                <c:pt idx="4">
                  <c:v>Средно управленско равнище</c:v>
                </c:pt>
                <c:pt idx="5">
                  <c:v>Свободна професия</c:v>
                </c:pt>
                <c:pt idx="6">
                  <c:v>Безработен </c:v>
                </c:pt>
                <c:pt idx="7">
                  <c:v>Ученик </c:v>
                </c:pt>
                <c:pt idx="8">
                  <c:v>Собственик /съсобственик на фирма </c:v>
                </c:pt>
                <c:pt idx="9">
                  <c:v>Студент</c:v>
                </c:pt>
                <c:pt idx="10">
                  <c:v>Пенсионер</c:v>
                </c:pt>
                <c:pt idx="11">
                  <c:v>Работник </c:v>
                </c:pt>
                <c:pt idx="12">
                  <c:v>Служител </c:v>
                </c:pt>
              </c:strCache>
            </c:strRef>
          </c:cat>
          <c:val>
            <c:numRef>
              <c:f>Sheet1!$C$2:$C$14</c:f>
              <c:numCache>
                <c:formatCode>0.0</c:formatCode>
                <c:ptCount val="13"/>
                <c:pt idx="0">
                  <c:v>4.5</c:v>
                </c:pt>
                <c:pt idx="1">
                  <c:v>1.3333333333333333</c:v>
                </c:pt>
                <c:pt idx="2">
                  <c:v>5.8333333333333348</c:v>
                </c:pt>
                <c:pt idx="3">
                  <c:v>4.8333333333333348</c:v>
                </c:pt>
                <c:pt idx="4">
                  <c:v>14.333333333333334</c:v>
                </c:pt>
                <c:pt idx="5">
                  <c:v>8.6666666666666714</c:v>
                </c:pt>
                <c:pt idx="6">
                  <c:v>5</c:v>
                </c:pt>
                <c:pt idx="7">
                  <c:v>2.3333333333333335</c:v>
                </c:pt>
                <c:pt idx="8">
                  <c:v>5.5</c:v>
                </c:pt>
                <c:pt idx="9">
                  <c:v>8.6666666666666714</c:v>
                </c:pt>
                <c:pt idx="10">
                  <c:v>7.3333333333333348</c:v>
                </c:pt>
                <c:pt idx="11">
                  <c:v>3.6666666666666665</c:v>
                </c:pt>
                <c:pt idx="12">
                  <c:v>28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A3B"/>
            </a:solidFill>
          </c:spPr>
          <c:dLbls>
            <c:txPr>
              <a:bodyPr/>
              <a:lstStyle/>
              <a:p>
                <a:pPr>
                  <a:defRPr lang="bg-BG"/>
                </a:pPr>
                <a:endParaRPr lang="en-US"/>
              </a:p>
            </c:txPr>
            <c:showVal val="1"/>
          </c:dLbls>
          <c:cat>
            <c:strRef>
              <c:f>Sheet1!$A$2:$A$14</c:f>
              <c:strCache>
                <c:ptCount val="13"/>
                <c:pt idx="0">
                  <c:v>Друго</c:v>
                </c:pt>
                <c:pt idx="1">
                  <c:v>Военнослужещ</c:v>
                </c:pt>
                <c:pt idx="2">
                  <c:v>Домакиня /Майчинство</c:v>
                </c:pt>
                <c:pt idx="3">
                  <c:v>Висше управленско равнище</c:v>
                </c:pt>
                <c:pt idx="4">
                  <c:v>Средно управленско равнище</c:v>
                </c:pt>
                <c:pt idx="5">
                  <c:v>Свободна професия</c:v>
                </c:pt>
                <c:pt idx="6">
                  <c:v>Безработен </c:v>
                </c:pt>
                <c:pt idx="7">
                  <c:v>Ученик </c:v>
                </c:pt>
                <c:pt idx="8">
                  <c:v>Собственик /съсобственик на фирма </c:v>
                </c:pt>
                <c:pt idx="9">
                  <c:v>Студент</c:v>
                </c:pt>
                <c:pt idx="10">
                  <c:v>Пенсионер</c:v>
                </c:pt>
                <c:pt idx="11">
                  <c:v>Работник </c:v>
                </c:pt>
                <c:pt idx="12">
                  <c:v>Служител </c:v>
                </c:pt>
              </c:strCache>
            </c:strRef>
          </c:cat>
          <c:val>
            <c:numRef>
              <c:f>Sheet1!$D$2:$D$14</c:f>
              <c:numCache>
                <c:formatCode>####.0</c:formatCode>
                <c:ptCount val="13"/>
                <c:pt idx="0">
                  <c:v>2.5833333333333344</c:v>
                </c:pt>
                <c:pt idx="1">
                  <c:v>0.66666666666666663</c:v>
                </c:pt>
                <c:pt idx="2">
                  <c:v>1.1666666666666667</c:v>
                </c:pt>
                <c:pt idx="3">
                  <c:v>2.25</c:v>
                </c:pt>
                <c:pt idx="4">
                  <c:v>2.5833333333333344</c:v>
                </c:pt>
                <c:pt idx="5">
                  <c:v>3.5</c:v>
                </c:pt>
                <c:pt idx="6">
                  <c:v>5.25</c:v>
                </c:pt>
                <c:pt idx="7">
                  <c:v>5.8333333333333348</c:v>
                </c:pt>
                <c:pt idx="8">
                  <c:v>6.166666666666667</c:v>
                </c:pt>
                <c:pt idx="9">
                  <c:v>7.5833333333333348</c:v>
                </c:pt>
                <c:pt idx="10">
                  <c:v>7.75</c:v>
                </c:pt>
                <c:pt idx="11">
                  <c:v>20</c:v>
                </c:pt>
                <c:pt idx="12">
                  <c:v>34.666666666666636</c:v>
                </c:pt>
              </c:numCache>
            </c:numRef>
          </c:val>
        </c:ser>
        <c:dLbls/>
        <c:axId val="72433664"/>
        <c:axId val="72435200"/>
      </c:barChart>
      <c:catAx>
        <c:axId val="72433664"/>
        <c:scaling>
          <c:orientation val="minMax"/>
        </c:scaling>
        <c:axPos val="l"/>
        <c:tickLblPos val="nextTo"/>
        <c:txPr>
          <a:bodyPr/>
          <a:lstStyle/>
          <a:p>
            <a:pPr>
              <a:defRPr lang="bg-BG"/>
            </a:pPr>
            <a:endParaRPr lang="en-US"/>
          </a:p>
        </c:txPr>
        <c:crossAx val="72435200"/>
        <c:crosses val="autoZero"/>
        <c:auto val="1"/>
        <c:lblAlgn val="ctr"/>
        <c:lblOffset val="100"/>
      </c:catAx>
      <c:valAx>
        <c:axId val="72435200"/>
        <c:scaling>
          <c:orientation val="minMax"/>
          <c:max val="100"/>
          <c:min val="0"/>
        </c:scaling>
        <c:axPos val="b"/>
        <c:majorGridlines/>
        <c:numFmt formatCode="0.0" sourceLinked="1"/>
        <c:tickLblPos val="nextTo"/>
        <c:txPr>
          <a:bodyPr/>
          <a:lstStyle/>
          <a:p>
            <a:pPr>
              <a:defRPr lang="bg-BG"/>
            </a:pPr>
            <a:endParaRPr lang="en-US"/>
          </a:p>
        </c:txPr>
        <c:crossAx val="72433664"/>
        <c:crosses val="autoZero"/>
        <c:crossBetween val="between"/>
        <c:majorUnit val="20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8479292061230676"/>
          <c:y val="0.12833300414773849"/>
          <c:w val="0.65709535675174435"/>
          <c:h val="0.15095598908137162"/>
        </c:manualLayout>
      </c:layout>
      <c:txPr>
        <a:bodyPr/>
        <a:lstStyle/>
        <a:p>
          <a:pPr>
            <a:defRPr lang="bg-BG" sz="900"/>
          </a:pPr>
          <a:endParaRPr lang="en-US"/>
        </a:p>
      </c:txPr>
    </c:legend>
    <c:plotVisOnly val="1"/>
    <c:dispBlanksAs val="gap"/>
  </c:chart>
  <c:spPr>
    <a:ln>
      <a:noFill/>
    </a:ln>
  </c:spPr>
  <c:externalData r:id="rId2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bg-BG"/>
            </a:pPr>
            <a:r>
              <a:rPr lang="bg-BG" sz="1400" baseline="0" dirty="0" smtClean="0"/>
              <a:t>Какъв е приблизителният общ доход на Вашето домакинство:</a:t>
            </a:r>
          </a:p>
          <a:p>
            <a:pPr>
              <a:defRPr lang="bg-BG"/>
            </a:pPr>
            <a:r>
              <a:rPr lang="bg-BG" sz="1400" baseline="0" dirty="0" smtClean="0"/>
              <a:t> </a:t>
            </a:r>
            <a:r>
              <a:rPr lang="bg-BG" sz="1400" dirty="0"/>
              <a:t>(в %)</a:t>
            </a:r>
            <a:endParaRPr lang="en-US" sz="1400" dirty="0"/>
          </a:p>
        </c:rich>
      </c:tx>
      <c:layout>
        <c:manualLayout>
          <c:xMode val="edge"/>
          <c:yMode val="edge"/>
          <c:x val="0.14360110781341756"/>
          <c:y val="0.12695898372403075"/>
        </c:manualLayout>
      </c:layout>
      <c:overlay val="1"/>
    </c:title>
    <c:plotArea>
      <c:layout>
        <c:manualLayout>
          <c:layoutTarget val="inner"/>
          <c:xMode val="edge"/>
          <c:yMode val="edge"/>
          <c:x val="0.10329790454121889"/>
          <c:y val="0.36026726197089265"/>
          <c:w val="0.7743909973721752"/>
          <c:h val="0.5166906368042445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Б-я през последните 2 години</c:v>
                </c:pt>
              </c:strCache>
            </c:strRef>
          </c:tx>
          <c:spPr>
            <a:solidFill>
              <a:srgbClr val="004FB8"/>
            </a:solidFill>
          </c:spPr>
          <c:dLbls>
            <c:txPr>
              <a:bodyPr/>
              <a:lstStyle/>
              <a:p>
                <a:pPr>
                  <a:defRPr lang="bg-BG" sz="900"/>
                </a:pPr>
                <a:endParaRPr lang="en-US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до 250 евро</c:v>
                </c:pt>
                <c:pt idx="1">
                  <c:v>251-500 евро</c:v>
                </c:pt>
                <c:pt idx="2">
                  <c:v>501-1000 евро</c:v>
                </c:pt>
                <c:pt idx="3">
                  <c:v>1001-1500 евро</c:v>
                </c:pt>
                <c:pt idx="4">
                  <c:v>1501-2500 евро</c:v>
                </c:pt>
                <c:pt idx="5">
                  <c:v>2501 и повече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3.5</c:v>
                </c:pt>
                <c:pt idx="1">
                  <c:v>7.1</c:v>
                </c:pt>
                <c:pt idx="2">
                  <c:v>23.3</c:v>
                </c:pt>
                <c:pt idx="3">
                  <c:v>16.399999999999999</c:v>
                </c:pt>
                <c:pt idx="4">
                  <c:v>19.399999999999999</c:v>
                </c:pt>
                <c:pt idx="5">
                  <c:v>30.2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дестинация през последните 2 години</c:v>
                </c:pt>
              </c:strCache>
            </c:strRef>
          </c:tx>
          <c:spPr>
            <a:solidFill>
              <a:srgbClr val="65A7FF"/>
            </a:solidFill>
          </c:spPr>
          <c:dLbls>
            <c:txPr>
              <a:bodyPr/>
              <a:lstStyle/>
              <a:p>
                <a:pPr>
                  <a:defRPr lang="bg-BG" sz="900"/>
                </a:pPr>
                <a:endParaRPr lang="en-US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до 250 евро</c:v>
                </c:pt>
                <c:pt idx="1">
                  <c:v>251-500 евро</c:v>
                </c:pt>
                <c:pt idx="2">
                  <c:v>501-1000 евро</c:v>
                </c:pt>
                <c:pt idx="3">
                  <c:v>1001-1500 евро</c:v>
                </c:pt>
                <c:pt idx="4">
                  <c:v>1501-2500 евро</c:v>
                </c:pt>
                <c:pt idx="5">
                  <c:v>2501 и повече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4.5951859956236323</c:v>
                </c:pt>
                <c:pt idx="1">
                  <c:v>10.503282275711159</c:v>
                </c:pt>
                <c:pt idx="2">
                  <c:v>21.225382932166259</c:v>
                </c:pt>
                <c:pt idx="3">
                  <c:v>16.411378555798695</c:v>
                </c:pt>
                <c:pt idx="4">
                  <c:v>21.881838074398249</c:v>
                </c:pt>
                <c:pt idx="5">
                  <c:v>25.382932166301952</c:v>
                </c:pt>
              </c:numCache>
            </c:numRef>
          </c:val>
        </c:ser>
        <c:dLbls/>
        <c:axId val="72622080"/>
        <c:axId val="72623616"/>
      </c:barChart>
      <c:catAx>
        <c:axId val="726220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bg-BG" sz="900"/>
            </a:pPr>
            <a:endParaRPr lang="en-US"/>
          </a:p>
        </c:txPr>
        <c:crossAx val="72623616"/>
        <c:crosses val="autoZero"/>
        <c:auto val="1"/>
        <c:lblAlgn val="ctr"/>
        <c:lblOffset val="100"/>
      </c:catAx>
      <c:valAx>
        <c:axId val="72623616"/>
        <c:scaling>
          <c:orientation val="minMax"/>
          <c:max val="1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bg-BG"/>
            </a:pPr>
            <a:endParaRPr lang="en-US"/>
          </a:p>
        </c:txPr>
        <c:crossAx val="72622080"/>
        <c:crosses val="autoZero"/>
        <c:crossBetween val="between"/>
        <c:majorUnit val="20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5399536105965556"/>
          <c:y val="0.23424046633707374"/>
          <c:w val="0.65601554475806545"/>
          <c:h val="0.12469925216642601"/>
        </c:manualLayout>
      </c:layout>
      <c:txPr>
        <a:bodyPr/>
        <a:lstStyle/>
        <a:p>
          <a:pPr>
            <a:defRPr lang="bg-BG" sz="900"/>
          </a:pPr>
          <a:endParaRPr lang="en-US"/>
        </a:p>
      </c:txPr>
    </c:legend>
    <c:plotVisOnly val="1"/>
    <c:dispBlanksAs val="gap"/>
  </c:chart>
  <c:spPr>
    <a:ln>
      <a:noFill/>
    </a:ln>
  </c:spPr>
  <c:externalData r:id="rId2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bg-BG"/>
            </a:pPr>
            <a:r>
              <a:rPr lang="bg-BG" sz="1400" baseline="0" dirty="0" smtClean="0"/>
              <a:t>Среден доход на член от семейството: </a:t>
            </a:r>
            <a:r>
              <a:rPr lang="bg-BG" sz="1400" dirty="0"/>
              <a:t>(в %)</a:t>
            </a:r>
            <a:endParaRPr lang="en-US" sz="1400" dirty="0"/>
          </a:p>
        </c:rich>
      </c:tx>
      <c:layout>
        <c:manualLayout>
          <c:xMode val="edge"/>
          <c:yMode val="edge"/>
          <c:x val="0.14340824375522912"/>
          <c:y val="9.3889741417620229E-2"/>
        </c:manualLayout>
      </c:layout>
      <c:overlay val="1"/>
    </c:title>
    <c:plotArea>
      <c:layout>
        <c:manualLayout>
          <c:layoutTarget val="inner"/>
          <c:xMode val="edge"/>
          <c:yMode val="edge"/>
          <c:x val="9.2499784604431645E-2"/>
          <c:y val="0.36026726197089287"/>
          <c:w val="0.83558034368063416"/>
          <c:h val="0.5166906368042446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Б-я през последните 2 години</c:v>
                </c:pt>
              </c:strCache>
            </c:strRef>
          </c:tx>
          <c:spPr>
            <a:solidFill>
              <a:srgbClr val="004FB8"/>
            </a:solidFill>
          </c:spPr>
          <c:dLbls>
            <c:dLbl>
              <c:idx val="1"/>
              <c:layout>
                <c:manualLayout>
                  <c:x val="-7.1987466245247191E-3"/>
                  <c:y val="1.0104373978146113E-16"/>
                </c:manualLayout>
              </c:layout>
              <c:showVal val="1"/>
            </c:dLbl>
            <c:dLbl>
              <c:idx val="2"/>
              <c:layout>
                <c:manualLayout>
                  <c:x val="-3.5993733122623617E-3"/>
                  <c:y val="5.5115403844017436E-3"/>
                </c:manualLayout>
              </c:layout>
              <c:showVal val="1"/>
            </c:dLbl>
            <c:dLbl>
              <c:idx val="3"/>
              <c:layout>
                <c:manualLayout>
                  <c:x val="-8.9984332806558927E-3"/>
                  <c:y val="-8.2673105766026111E-3"/>
                </c:manualLayout>
              </c:layout>
              <c:showVal val="1"/>
            </c:dLbl>
            <c:dLbl>
              <c:idx val="6"/>
              <c:layout>
                <c:manualLayout>
                  <c:x val="-5.399059968393541E-3"/>
                  <c:y val="5.5115403844018442E-3"/>
                </c:manualLayout>
              </c:layout>
              <c:showVal val="1"/>
            </c:dLbl>
            <c:txPr>
              <a:bodyPr/>
              <a:lstStyle/>
              <a:p>
                <a:pPr>
                  <a:defRPr lang="bg-BG" sz="900"/>
                </a:pPr>
                <a:endParaRPr lang="en-US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до 150 евро</c:v>
                </c:pt>
                <c:pt idx="1">
                  <c:v>151-250 евро</c:v>
                </c:pt>
                <c:pt idx="2">
                  <c:v>251-500 евро</c:v>
                </c:pt>
                <c:pt idx="3">
                  <c:v>501 - 850 евро</c:v>
                </c:pt>
                <c:pt idx="4">
                  <c:v>851 - 1000 евро</c:v>
                </c:pt>
                <c:pt idx="5">
                  <c:v>1001 - 1500 евро</c:v>
                </c:pt>
                <c:pt idx="6">
                  <c:v>Над 1500 евро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7.6923076923076925</c:v>
                </c:pt>
                <c:pt idx="1">
                  <c:v>12.527472527472524</c:v>
                </c:pt>
                <c:pt idx="2">
                  <c:v>26.15384615384616</c:v>
                </c:pt>
                <c:pt idx="3">
                  <c:v>16.483516483516482</c:v>
                </c:pt>
                <c:pt idx="4">
                  <c:v>7.252747252747251</c:v>
                </c:pt>
                <c:pt idx="5">
                  <c:v>9.8901098901098941</c:v>
                </c:pt>
                <c:pt idx="6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дестинация през последните 2 години</c:v>
                </c:pt>
              </c:strCache>
            </c:strRef>
          </c:tx>
          <c:spPr>
            <a:solidFill>
              <a:srgbClr val="65A7FF"/>
            </a:solidFill>
          </c:spPr>
          <c:dLbls>
            <c:dLbl>
              <c:idx val="1"/>
              <c:layout>
                <c:manualLayout>
                  <c:x val="7.1987466245247191E-3"/>
                  <c:y val="-5.5115403844017436E-3"/>
                </c:manualLayout>
              </c:layout>
              <c:showVal val="1"/>
            </c:dLbl>
            <c:dLbl>
              <c:idx val="3"/>
              <c:layout>
                <c:manualLayout>
                  <c:x val="7.1987466245247858E-3"/>
                  <c:y val="-8.2673105766027048E-3"/>
                </c:manualLayout>
              </c:layout>
              <c:showVal val="1"/>
            </c:dLbl>
            <c:dLbl>
              <c:idx val="6"/>
              <c:layout>
                <c:manualLayout>
                  <c:x val="1.7996866561311782E-3"/>
                  <c:y val="-2.7557701922008688E-3"/>
                </c:manualLayout>
              </c:layout>
              <c:showVal val="1"/>
            </c:dLbl>
            <c:txPr>
              <a:bodyPr/>
              <a:lstStyle/>
              <a:p>
                <a:pPr>
                  <a:defRPr lang="bg-BG" sz="900"/>
                </a:pPr>
                <a:endParaRPr lang="en-US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до 150 евро</c:v>
                </c:pt>
                <c:pt idx="1">
                  <c:v>151-250 евро</c:v>
                </c:pt>
                <c:pt idx="2">
                  <c:v>251-500 евро</c:v>
                </c:pt>
                <c:pt idx="3">
                  <c:v>501 - 850 евро</c:v>
                </c:pt>
                <c:pt idx="4">
                  <c:v>851 - 1000 евро</c:v>
                </c:pt>
                <c:pt idx="5">
                  <c:v>1001 - 1500 евро</c:v>
                </c:pt>
                <c:pt idx="6">
                  <c:v>Над 1500 евро</c:v>
                </c:pt>
              </c:strCache>
            </c:strRef>
          </c:cat>
          <c:val>
            <c:numRef>
              <c:f>Sheet1!$C$2:$C$8</c:f>
              <c:numCache>
                <c:formatCode>0.0</c:formatCode>
                <c:ptCount val="7"/>
                <c:pt idx="0">
                  <c:v>10.199556541019959</c:v>
                </c:pt>
                <c:pt idx="1">
                  <c:v>14.190687361419069</c:v>
                </c:pt>
                <c:pt idx="2">
                  <c:v>24.611973392461206</c:v>
                </c:pt>
                <c:pt idx="3">
                  <c:v>16.407982261640797</c:v>
                </c:pt>
                <c:pt idx="4">
                  <c:v>4.2128603104212861</c:v>
                </c:pt>
                <c:pt idx="5">
                  <c:v>9.5343680709534304</c:v>
                </c:pt>
                <c:pt idx="6">
                  <c:v>20.842572062084251</c:v>
                </c:pt>
              </c:numCache>
            </c:numRef>
          </c:val>
        </c:ser>
        <c:dLbls/>
        <c:axId val="73033216"/>
        <c:axId val="73034752"/>
      </c:barChart>
      <c:catAx>
        <c:axId val="730332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bg-BG" sz="900"/>
            </a:pPr>
            <a:endParaRPr lang="en-US"/>
          </a:p>
        </c:txPr>
        <c:crossAx val="73034752"/>
        <c:crosses val="autoZero"/>
        <c:auto val="1"/>
        <c:lblAlgn val="ctr"/>
        <c:lblOffset val="100"/>
      </c:catAx>
      <c:valAx>
        <c:axId val="73034752"/>
        <c:scaling>
          <c:orientation val="minMax"/>
          <c:max val="100"/>
          <c:min val="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lang="bg-BG"/>
            </a:pPr>
            <a:endParaRPr lang="en-US"/>
          </a:p>
        </c:txPr>
        <c:crossAx val="73033216"/>
        <c:crosses val="autoZero"/>
        <c:crossBetween val="between"/>
        <c:majorUnit val="20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7379191427709853"/>
          <c:y val="0.21770584518386851"/>
          <c:w val="0.65601554475806545"/>
          <c:h val="0.12469925216642601"/>
        </c:manualLayout>
      </c:layout>
      <c:txPr>
        <a:bodyPr/>
        <a:lstStyle/>
        <a:p>
          <a:pPr>
            <a:defRPr lang="bg-BG" sz="900"/>
          </a:pPr>
          <a:endParaRPr lang="en-US"/>
        </a:p>
      </c:txPr>
    </c:legend>
    <c:plotVisOnly val="1"/>
    <c:dispBlanksAs val="gap"/>
  </c:chart>
  <c:spPr>
    <a:ln>
      <a:noFill/>
    </a:ln>
  </c:spPr>
  <c:externalData r:id="rId2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bg-BG"/>
            </a:pPr>
            <a:r>
              <a:rPr lang="bg-BG" sz="1400" baseline="0" dirty="0" smtClean="0"/>
              <a:t>Какъв е приблизителният общ месечен доход на Вашето домакинство? </a:t>
            </a:r>
          </a:p>
          <a:p>
            <a:pPr>
              <a:defRPr lang="bg-BG"/>
            </a:pPr>
            <a:r>
              <a:rPr lang="bg-BG" sz="1400" dirty="0" smtClean="0"/>
              <a:t>(</a:t>
            </a:r>
            <a:r>
              <a:rPr lang="bg-BG" sz="1400" dirty="0"/>
              <a:t>в %)</a:t>
            </a:r>
            <a:endParaRPr lang="en-US" sz="1400" dirty="0"/>
          </a:p>
        </c:rich>
      </c:tx>
      <c:layout>
        <c:manualLayout>
          <c:xMode val="edge"/>
          <c:yMode val="edge"/>
          <c:x val="0.11369329689863519"/>
          <c:y val="7.5871377539247803E-2"/>
        </c:manualLayout>
      </c:layout>
      <c:overlay val="1"/>
    </c:title>
    <c:plotArea>
      <c:layout>
        <c:manualLayout>
          <c:layoutTarget val="inner"/>
          <c:xMode val="edge"/>
          <c:yMode val="edge"/>
          <c:x val="0.16341440160494991"/>
          <c:y val="0.38310082163642678"/>
          <c:w val="0.69240129836001163"/>
          <c:h val="0.5442482597284036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lang="bg-BG" sz="900"/>
                </a:pPr>
                <a:endParaRPr lang="en-US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до 250 лв.</c:v>
                </c:pt>
                <c:pt idx="1">
                  <c:v>251-500 лв.</c:v>
                </c:pt>
                <c:pt idx="2">
                  <c:v>501-1000 лв.</c:v>
                </c:pt>
                <c:pt idx="3">
                  <c:v>1001-1500 лв.</c:v>
                </c:pt>
                <c:pt idx="4">
                  <c:v>1501-2500 лв.</c:v>
                </c:pt>
                <c:pt idx="5">
                  <c:v>2501 и повече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2.7852049910873453</c:v>
                </c:pt>
                <c:pt idx="1">
                  <c:v>14.260249554367208</c:v>
                </c:pt>
                <c:pt idx="2">
                  <c:v>44.897504456327994</c:v>
                </c:pt>
                <c:pt idx="3">
                  <c:v>24.286987522281642</c:v>
                </c:pt>
                <c:pt idx="4">
                  <c:v>11.697860962566843</c:v>
                </c:pt>
                <c:pt idx="5">
                  <c:v>2.0053475935828877</c:v>
                </c:pt>
              </c:numCache>
            </c:numRef>
          </c:val>
        </c:ser>
        <c:dLbls/>
        <c:axId val="71206784"/>
        <c:axId val="71208320"/>
      </c:barChart>
      <c:catAx>
        <c:axId val="71206784"/>
        <c:scaling>
          <c:orientation val="minMax"/>
        </c:scaling>
        <c:axPos val="b"/>
        <c:tickLblPos val="nextTo"/>
        <c:txPr>
          <a:bodyPr/>
          <a:lstStyle/>
          <a:p>
            <a:pPr>
              <a:defRPr lang="bg-BG" sz="900"/>
            </a:pPr>
            <a:endParaRPr lang="en-US"/>
          </a:p>
        </c:txPr>
        <c:crossAx val="71208320"/>
        <c:crosses val="autoZero"/>
        <c:auto val="1"/>
        <c:lblAlgn val="ctr"/>
        <c:lblOffset val="100"/>
      </c:catAx>
      <c:valAx>
        <c:axId val="71208320"/>
        <c:scaling>
          <c:orientation val="minMax"/>
          <c:max val="100"/>
          <c:min val="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lang="bg-BG"/>
            </a:pPr>
            <a:endParaRPr lang="en-US"/>
          </a:p>
        </c:txPr>
        <c:crossAx val="71206784"/>
        <c:crosses val="autoZero"/>
        <c:crossBetween val="between"/>
        <c:majorUnit val="20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1509645295821848"/>
          <c:y val="0.21130077427294403"/>
          <c:w val="8.3754716356302342E-2"/>
          <c:h val="5.5115789603624295E-2"/>
        </c:manualLayout>
      </c:layout>
      <c:txPr>
        <a:bodyPr/>
        <a:lstStyle/>
        <a:p>
          <a:pPr>
            <a:defRPr lang="bg-BG" sz="900"/>
          </a:pPr>
          <a:endParaRPr lang="en-US"/>
        </a:p>
      </c:txPr>
    </c:legend>
    <c:plotVisOnly val="1"/>
    <c:dispBlanksAs val="gap"/>
  </c:chart>
  <c:spPr>
    <a:ln>
      <a:noFill/>
    </a:ln>
  </c:spPr>
  <c:externalData r:id="rId2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bg-BG"/>
            </a:pPr>
            <a:r>
              <a:rPr lang="bg-BG" sz="1400" baseline="0" dirty="0" smtClean="0"/>
              <a:t>Какъв е приблизителният среден месечен доход на член от Вашето домакинство? </a:t>
            </a:r>
            <a:r>
              <a:rPr lang="bg-BG" sz="1400" dirty="0"/>
              <a:t>(в %)</a:t>
            </a:r>
            <a:endParaRPr lang="en-US" sz="1400" dirty="0"/>
          </a:p>
        </c:rich>
      </c:tx>
      <c:layout>
        <c:manualLayout>
          <c:xMode val="edge"/>
          <c:yMode val="edge"/>
          <c:x val="0.11369329689863519"/>
          <c:y val="7.5871377539247803E-2"/>
        </c:manualLayout>
      </c:layout>
      <c:overlay val="1"/>
    </c:title>
    <c:plotArea>
      <c:layout>
        <c:manualLayout>
          <c:layoutTarget val="inner"/>
          <c:xMode val="edge"/>
          <c:yMode val="edge"/>
          <c:x val="0.16341440160494991"/>
          <c:y val="0.38310082163642667"/>
          <c:w val="0.69240129836001152"/>
          <c:h val="0.5442482597284036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lang="bg-BG" sz="900"/>
                </a:pPr>
                <a:endParaRPr lang="en-US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до 150 лв.</c:v>
                </c:pt>
                <c:pt idx="1">
                  <c:v>151-250 лв.</c:v>
                </c:pt>
                <c:pt idx="2">
                  <c:v>251-500 лв.</c:v>
                </c:pt>
                <c:pt idx="3">
                  <c:v>501 - 850 лв.</c:v>
                </c:pt>
                <c:pt idx="4">
                  <c:v>851 - 1000 лв.</c:v>
                </c:pt>
                <c:pt idx="5">
                  <c:v>над 1000 лв</c:v>
                </c:pt>
              </c:strCache>
            </c:strRef>
          </c:cat>
          <c:val>
            <c:numRef>
              <c:f>Sheet1!$B$2:$B$7</c:f>
              <c:numCache>
                <c:formatCode>####.0</c:formatCode>
                <c:ptCount val="6"/>
                <c:pt idx="0">
                  <c:v>6.247211066488175</c:v>
                </c:pt>
                <c:pt idx="1">
                  <c:v>22.311468094600635</c:v>
                </c:pt>
                <c:pt idx="2">
                  <c:v>51.427933958054439</c:v>
                </c:pt>
                <c:pt idx="3">
                  <c:v>16.39892904953145</c:v>
                </c:pt>
                <c:pt idx="4">
                  <c:v>2.3427041499330645</c:v>
                </c:pt>
                <c:pt idx="5" formatCode="#,##0.0">
                  <c:v>1.2048192771084334</c:v>
                </c:pt>
              </c:numCache>
            </c:numRef>
          </c:val>
        </c:ser>
        <c:dLbls/>
        <c:axId val="114909952"/>
        <c:axId val="114911488"/>
      </c:barChart>
      <c:catAx>
        <c:axId val="114909952"/>
        <c:scaling>
          <c:orientation val="minMax"/>
        </c:scaling>
        <c:axPos val="b"/>
        <c:tickLblPos val="nextTo"/>
        <c:txPr>
          <a:bodyPr/>
          <a:lstStyle/>
          <a:p>
            <a:pPr>
              <a:defRPr lang="bg-BG" sz="900"/>
            </a:pPr>
            <a:endParaRPr lang="en-US"/>
          </a:p>
        </c:txPr>
        <c:crossAx val="114911488"/>
        <c:crosses val="autoZero"/>
        <c:auto val="1"/>
        <c:lblAlgn val="ctr"/>
        <c:lblOffset val="100"/>
      </c:catAx>
      <c:valAx>
        <c:axId val="114911488"/>
        <c:scaling>
          <c:orientation val="minMax"/>
          <c:max val="100"/>
          <c:min val="0"/>
        </c:scaling>
        <c:axPos val="l"/>
        <c:majorGridlines/>
        <c:numFmt formatCode="####.0" sourceLinked="1"/>
        <c:tickLblPos val="nextTo"/>
        <c:txPr>
          <a:bodyPr/>
          <a:lstStyle/>
          <a:p>
            <a:pPr>
              <a:defRPr lang="bg-BG"/>
            </a:pPr>
            <a:endParaRPr lang="en-US"/>
          </a:p>
        </c:txPr>
        <c:crossAx val="114909952"/>
        <c:crosses val="autoZero"/>
        <c:crossBetween val="between"/>
        <c:majorUnit val="20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150964529582184"/>
          <c:y val="0.21130077427294403"/>
          <c:w val="8.3754716356302342E-2"/>
          <c:h val="5.5115789603624295E-2"/>
        </c:manualLayout>
      </c:layout>
      <c:txPr>
        <a:bodyPr/>
        <a:lstStyle/>
        <a:p>
          <a:pPr>
            <a:defRPr lang="bg-BG" sz="900"/>
          </a:pPr>
          <a:endParaRPr lang="en-US"/>
        </a:p>
      </c:txPr>
    </c:legend>
    <c:plotVisOnly val="1"/>
    <c:dispBlanksAs val="gap"/>
  </c:chart>
  <c:spPr>
    <a:ln>
      <a:noFill/>
    </a:ln>
  </c:spPr>
  <c:externalData r:id="rId2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bg-BG"/>
            </a:pPr>
            <a:r>
              <a:rPr lang="bg-BG" sz="1400" baseline="0"/>
              <a:t>Пол: </a:t>
            </a:r>
            <a:r>
              <a:rPr lang="bg-BG" sz="1400"/>
              <a:t>(в %)</a:t>
            </a:r>
            <a:endParaRPr lang="en-US" sz="1400"/>
          </a:p>
        </c:rich>
      </c:tx>
      <c:layout>
        <c:manualLayout>
          <c:xMode val="edge"/>
          <c:yMode val="edge"/>
          <c:x val="0.37916713108776556"/>
          <c:y val="2.4995536511337253E-2"/>
        </c:manualLayout>
      </c:layout>
      <c:overlay val="1"/>
    </c:title>
    <c:plotArea>
      <c:layout>
        <c:manualLayout>
          <c:layoutTarget val="inner"/>
          <c:xMode val="edge"/>
          <c:yMode val="edge"/>
          <c:x val="0.17528534954445124"/>
          <c:y val="0.38310082163642645"/>
          <c:w val="0.64661317597154244"/>
          <c:h val="0.5442482597284036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Български туроператори</c:v>
                </c:pt>
              </c:strCache>
            </c:strRef>
          </c:tx>
          <c:spPr>
            <a:solidFill>
              <a:srgbClr val="AFCAFF"/>
            </a:solidFill>
          </c:spPr>
          <c:dLbls>
            <c:txPr>
              <a:bodyPr/>
              <a:lstStyle/>
              <a:p>
                <a:pPr>
                  <a:defRPr lang="bg-BG" sz="900"/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Мъж</c:v>
                </c:pt>
                <c:pt idx="1">
                  <c:v>Жена</c:v>
                </c:pt>
              </c:strCache>
            </c:strRef>
          </c:cat>
          <c:val>
            <c:numRef>
              <c:f>Sheet1!$B$2:$B$3</c:f>
              <c:numCache>
                <c:formatCode>####.0</c:formatCode>
                <c:ptCount val="2"/>
                <c:pt idx="0">
                  <c:v>38.200000000000003</c:v>
                </c:pt>
                <c:pt idx="1">
                  <c:v>61.8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туроператори</c:v>
                </c:pt>
              </c:strCache>
            </c:strRef>
          </c:tx>
          <c:spPr>
            <a:solidFill>
              <a:srgbClr val="004FB8"/>
            </a:solidFill>
          </c:spPr>
          <c:dLbls>
            <c:showVal val="1"/>
          </c:dLbls>
          <c:cat>
            <c:strRef>
              <c:f>Sheet1!$A$2:$A$3</c:f>
              <c:strCache>
                <c:ptCount val="2"/>
                <c:pt idx="0">
                  <c:v>Мъж</c:v>
                </c:pt>
                <c:pt idx="1">
                  <c:v>Жена</c:v>
                </c:pt>
              </c:strCache>
            </c:strRef>
          </c:cat>
          <c:val>
            <c:numRef>
              <c:f>Sheet1!$C$2:$C$3</c:f>
              <c:numCache>
                <c:formatCode>####.0</c:formatCode>
                <c:ptCount val="2"/>
                <c:pt idx="0">
                  <c:v>57.5</c:v>
                </c:pt>
                <c:pt idx="1">
                  <c:v>42.5</c:v>
                </c:pt>
              </c:numCache>
            </c:numRef>
          </c:val>
        </c:ser>
        <c:dLbls/>
        <c:axId val="115083136"/>
        <c:axId val="115084672"/>
      </c:barChart>
      <c:catAx>
        <c:axId val="115083136"/>
        <c:scaling>
          <c:orientation val="minMax"/>
        </c:scaling>
        <c:axPos val="b"/>
        <c:tickLblPos val="nextTo"/>
        <c:txPr>
          <a:bodyPr/>
          <a:lstStyle/>
          <a:p>
            <a:pPr>
              <a:defRPr lang="bg-BG"/>
            </a:pPr>
            <a:endParaRPr lang="en-US"/>
          </a:p>
        </c:txPr>
        <c:crossAx val="115084672"/>
        <c:crosses val="autoZero"/>
        <c:auto val="1"/>
        <c:lblAlgn val="ctr"/>
        <c:lblOffset val="100"/>
      </c:catAx>
      <c:valAx>
        <c:axId val="115084672"/>
        <c:scaling>
          <c:orientation val="minMax"/>
          <c:max val="100"/>
          <c:min val="0"/>
        </c:scaling>
        <c:axPos val="l"/>
        <c:majorGridlines/>
        <c:numFmt formatCode="####.0" sourceLinked="1"/>
        <c:tickLblPos val="nextTo"/>
        <c:txPr>
          <a:bodyPr/>
          <a:lstStyle/>
          <a:p>
            <a:pPr>
              <a:defRPr lang="bg-BG"/>
            </a:pPr>
            <a:endParaRPr lang="en-US"/>
          </a:p>
        </c:txPr>
        <c:crossAx val="115083136"/>
        <c:crosses val="autoZero"/>
        <c:crossBetween val="between"/>
        <c:majorUnit val="20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22614898459163194"/>
          <c:y val="0.19095047131515303"/>
          <c:w val="0.49052797111890223"/>
          <c:h val="5.7235627665302137E-2"/>
        </c:manualLayout>
      </c:layout>
      <c:txPr>
        <a:bodyPr/>
        <a:lstStyle/>
        <a:p>
          <a:pPr>
            <a:defRPr lang="bg-BG" sz="900"/>
          </a:pPr>
          <a:endParaRPr lang="en-US"/>
        </a:p>
      </c:txPr>
    </c:legend>
    <c:plotVisOnly val="1"/>
    <c:dispBlanksAs val="gap"/>
  </c:chart>
  <c:spPr>
    <a:ln>
      <a:noFill/>
    </a:ln>
  </c:spPr>
  <c:externalData r:id="rId2"/>
  <c:userShapes r:id="rId3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bg-BG"/>
            </a:pPr>
            <a:r>
              <a:rPr lang="bg-BG" sz="1400" baseline="0" dirty="0" smtClean="0"/>
              <a:t>Възраст: </a:t>
            </a:r>
            <a:r>
              <a:rPr lang="bg-BG" sz="1400" dirty="0"/>
              <a:t>(в %)</a:t>
            </a:r>
            <a:endParaRPr lang="en-US" sz="1400" dirty="0"/>
          </a:p>
        </c:rich>
      </c:tx>
      <c:layout>
        <c:manualLayout>
          <c:xMode val="edge"/>
          <c:yMode val="edge"/>
          <c:x val="0.37916713108776556"/>
          <c:y val="2.4995536511337253E-2"/>
        </c:manualLayout>
      </c:layout>
      <c:overlay val="1"/>
    </c:title>
    <c:plotArea>
      <c:layout>
        <c:manualLayout>
          <c:layoutTarget val="inner"/>
          <c:xMode val="edge"/>
          <c:yMode val="edge"/>
          <c:x val="0.18074008386238885"/>
          <c:y val="0.32883338817054536"/>
          <c:w val="0.64661317597154244"/>
          <c:h val="0.5442482597284036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Български туроператори</c:v>
                </c:pt>
              </c:strCache>
            </c:strRef>
          </c:tx>
          <c:spPr>
            <a:solidFill>
              <a:srgbClr val="AFCAFF"/>
            </a:solidFill>
          </c:spPr>
          <c:dLbls>
            <c:txPr>
              <a:bodyPr/>
              <a:lstStyle/>
              <a:p>
                <a:pPr>
                  <a:defRPr lang="bg-BG" sz="900"/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Над 55 години</c:v>
                </c:pt>
                <c:pt idx="1">
                  <c:v>35-55 години</c:v>
                </c:pt>
                <c:pt idx="2">
                  <c:v>До 34 години</c:v>
                </c:pt>
              </c:strCache>
            </c:strRef>
          </c:cat>
          <c:val>
            <c:numRef>
              <c:f>Sheet1!$B$2:$B$4</c:f>
              <c:numCache>
                <c:formatCode>####.0</c:formatCode>
                <c:ptCount val="3"/>
                <c:pt idx="0">
                  <c:v>3.6363636363636354</c:v>
                </c:pt>
                <c:pt idx="1">
                  <c:v>50</c:v>
                </c:pt>
                <c:pt idx="2">
                  <c:v>46.363636363636338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туроператори</c:v>
                </c:pt>
              </c:strCache>
            </c:strRef>
          </c:tx>
          <c:spPr>
            <a:solidFill>
              <a:srgbClr val="004FB8"/>
            </a:solidFill>
          </c:spPr>
          <c:dLbls>
            <c:showVal val="1"/>
          </c:dLbls>
          <c:cat>
            <c:strRef>
              <c:f>Sheet1!$A$2:$A$4</c:f>
              <c:strCache>
                <c:ptCount val="3"/>
                <c:pt idx="0">
                  <c:v>Над 55 години</c:v>
                </c:pt>
                <c:pt idx="1">
                  <c:v>35-55 години</c:v>
                </c:pt>
                <c:pt idx="2">
                  <c:v>До 34 години</c:v>
                </c:pt>
              </c:strCache>
            </c:strRef>
          </c:cat>
          <c:val>
            <c:numRef>
              <c:f>Sheet1!$C$2:$C$4</c:f>
              <c:numCache>
                <c:formatCode>####.0</c:formatCode>
                <c:ptCount val="3"/>
                <c:pt idx="0">
                  <c:v>10</c:v>
                </c:pt>
                <c:pt idx="1">
                  <c:v>52.5</c:v>
                </c:pt>
                <c:pt idx="2">
                  <c:v>37.5</c:v>
                </c:pt>
              </c:numCache>
            </c:numRef>
          </c:val>
        </c:ser>
        <c:dLbls/>
        <c:axId val="115283840"/>
        <c:axId val="115285376"/>
      </c:barChart>
      <c:catAx>
        <c:axId val="115283840"/>
        <c:scaling>
          <c:orientation val="minMax"/>
        </c:scaling>
        <c:axPos val="b"/>
        <c:tickLblPos val="nextTo"/>
        <c:txPr>
          <a:bodyPr/>
          <a:lstStyle/>
          <a:p>
            <a:pPr>
              <a:defRPr lang="bg-BG"/>
            </a:pPr>
            <a:endParaRPr lang="en-US"/>
          </a:p>
        </c:txPr>
        <c:crossAx val="115285376"/>
        <c:crosses val="autoZero"/>
        <c:auto val="1"/>
        <c:lblAlgn val="ctr"/>
        <c:lblOffset val="100"/>
      </c:catAx>
      <c:valAx>
        <c:axId val="115285376"/>
        <c:scaling>
          <c:orientation val="minMax"/>
          <c:max val="100"/>
          <c:min val="0"/>
        </c:scaling>
        <c:axPos val="l"/>
        <c:majorGridlines/>
        <c:numFmt formatCode="####.0" sourceLinked="1"/>
        <c:tickLblPos val="nextTo"/>
        <c:txPr>
          <a:bodyPr/>
          <a:lstStyle/>
          <a:p>
            <a:pPr>
              <a:defRPr lang="bg-BG"/>
            </a:pPr>
            <a:endParaRPr lang="en-US"/>
          </a:p>
        </c:txPr>
        <c:crossAx val="115283840"/>
        <c:crosses val="autoZero"/>
        <c:crossBetween val="between"/>
        <c:majorUnit val="20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33887987245403456"/>
          <c:y val="0.15364158255920293"/>
          <c:w val="0.49052797111890223"/>
          <c:h val="5.7235627665302137E-2"/>
        </c:manualLayout>
      </c:layout>
      <c:txPr>
        <a:bodyPr/>
        <a:lstStyle/>
        <a:p>
          <a:pPr>
            <a:defRPr lang="bg-BG" sz="900"/>
          </a:pPr>
          <a:endParaRPr lang="en-US"/>
        </a:p>
      </c:txPr>
    </c:legend>
    <c:plotVisOnly val="1"/>
    <c:dispBlanksAs val="gap"/>
  </c:chart>
  <c:spPr>
    <a:ln>
      <a:noFill/>
    </a:ln>
  </c:spPr>
  <c:externalData r:id="rId2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bg-BG"/>
            </a:pPr>
            <a:r>
              <a:rPr lang="bg-BG" sz="1400" baseline="0" dirty="0" smtClean="0"/>
              <a:t>Брой служители: </a:t>
            </a:r>
            <a:r>
              <a:rPr lang="bg-BG" sz="1400" dirty="0"/>
              <a:t>(в %)</a:t>
            </a:r>
            <a:endParaRPr lang="en-US" sz="1400" dirty="0"/>
          </a:p>
        </c:rich>
      </c:tx>
      <c:layout>
        <c:manualLayout>
          <c:xMode val="edge"/>
          <c:yMode val="edge"/>
          <c:x val="0.37916713108776556"/>
          <c:y val="2.4995536511337253E-2"/>
        </c:manualLayout>
      </c:layout>
      <c:overlay val="1"/>
    </c:title>
    <c:plotArea>
      <c:layout>
        <c:manualLayout>
          <c:layoutTarget val="inner"/>
          <c:xMode val="edge"/>
          <c:yMode val="edge"/>
          <c:x val="0.18074008386238885"/>
          <c:y val="0.32883338817054536"/>
          <c:w val="0.64661317597154244"/>
          <c:h val="0.5442482597284036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Български туроператори</c:v>
                </c:pt>
              </c:strCache>
            </c:strRef>
          </c:tx>
          <c:spPr>
            <a:solidFill>
              <a:srgbClr val="AFCAFF"/>
            </a:solidFill>
          </c:spPr>
          <c:dLbls>
            <c:txPr>
              <a:bodyPr/>
              <a:lstStyle/>
              <a:p>
                <a:pPr>
                  <a:defRPr lang="bg-BG" sz="900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До 10 </c:v>
                </c:pt>
                <c:pt idx="1">
                  <c:v>11-25</c:v>
                </c:pt>
                <c:pt idx="2">
                  <c:v>26-50 </c:v>
                </c:pt>
                <c:pt idx="3">
                  <c:v>Над 50 </c:v>
                </c:pt>
              </c:strCache>
            </c:strRef>
          </c:cat>
          <c:val>
            <c:numRef>
              <c:f>Sheet1!$B$2:$B$5</c:f>
              <c:numCache>
                <c:formatCode>####.0</c:formatCode>
                <c:ptCount val="4"/>
                <c:pt idx="0">
                  <c:v>75.454545454545467</c:v>
                </c:pt>
                <c:pt idx="1">
                  <c:v>14.545454545454549</c:v>
                </c:pt>
                <c:pt idx="2">
                  <c:v>3.6363636363636354</c:v>
                </c:pt>
                <c:pt idx="3">
                  <c:v>6.3636363636363615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туроператори</c:v>
                </c:pt>
              </c:strCache>
            </c:strRef>
          </c:tx>
          <c:spPr>
            <a:solidFill>
              <a:srgbClr val="004FB8"/>
            </a:solidFill>
          </c:spPr>
          <c:dLbls>
            <c:showVal val="1"/>
          </c:dLbls>
          <c:cat>
            <c:strRef>
              <c:f>Sheet1!$A$2:$A$5</c:f>
              <c:strCache>
                <c:ptCount val="4"/>
                <c:pt idx="0">
                  <c:v>До 10 </c:v>
                </c:pt>
                <c:pt idx="1">
                  <c:v>11-25</c:v>
                </c:pt>
                <c:pt idx="2">
                  <c:v>26-50 </c:v>
                </c:pt>
                <c:pt idx="3">
                  <c:v>Над 50 </c:v>
                </c:pt>
              </c:strCache>
            </c:strRef>
          </c:cat>
          <c:val>
            <c:numRef>
              <c:f>Sheet1!$C$2:$C$5</c:f>
              <c:numCache>
                <c:formatCode>####.0</c:formatCode>
                <c:ptCount val="4"/>
                <c:pt idx="0">
                  <c:v>36</c:v>
                </c:pt>
                <c:pt idx="1">
                  <c:v>39.5</c:v>
                </c:pt>
                <c:pt idx="2">
                  <c:v>21</c:v>
                </c:pt>
                <c:pt idx="3">
                  <c:v>3.5</c:v>
                </c:pt>
              </c:numCache>
            </c:numRef>
          </c:val>
        </c:ser>
        <c:dLbls/>
        <c:axId val="115243648"/>
        <c:axId val="115499392"/>
      </c:barChart>
      <c:catAx>
        <c:axId val="115243648"/>
        <c:scaling>
          <c:orientation val="minMax"/>
        </c:scaling>
        <c:axPos val="b"/>
        <c:tickLblPos val="nextTo"/>
        <c:txPr>
          <a:bodyPr/>
          <a:lstStyle/>
          <a:p>
            <a:pPr>
              <a:defRPr lang="bg-BG"/>
            </a:pPr>
            <a:endParaRPr lang="en-US"/>
          </a:p>
        </c:txPr>
        <c:crossAx val="115499392"/>
        <c:crosses val="autoZero"/>
        <c:auto val="1"/>
        <c:lblAlgn val="ctr"/>
        <c:lblOffset val="100"/>
      </c:catAx>
      <c:valAx>
        <c:axId val="115499392"/>
        <c:scaling>
          <c:orientation val="minMax"/>
          <c:max val="100"/>
          <c:min val="0"/>
        </c:scaling>
        <c:axPos val="l"/>
        <c:majorGridlines/>
        <c:numFmt formatCode="####.0" sourceLinked="1"/>
        <c:tickLblPos val="nextTo"/>
        <c:txPr>
          <a:bodyPr/>
          <a:lstStyle/>
          <a:p>
            <a:pPr>
              <a:defRPr lang="bg-BG"/>
            </a:pPr>
            <a:endParaRPr lang="en-US"/>
          </a:p>
        </c:txPr>
        <c:crossAx val="115243648"/>
        <c:crosses val="autoZero"/>
        <c:crossBetween val="between"/>
        <c:majorUnit val="20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289787389030085"/>
          <c:y val="0.17060016835736205"/>
          <c:w val="0.49052797111890223"/>
          <c:h val="5.7235627665302137E-2"/>
        </c:manualLayout>
      </c:layout>
      <c:txPr>
        <a:bodyPr/>
        <a:lstStyle/>
        <a:p>
          <a:pPr>
            <a:defRPr lang="bg-BG" sz="900"/>
          </a:pPr>
          <a:endParaRPr lang="en-US"/>
        </a:p>
      </c:txPr>
    </c:legend>
    <c:plotVisOnly val="1"/>
    <c:dispBlanksAs val="gap"/>
  </c:chart>
  <c:spPr>
    <a:ln>
      <a:noFill/>
    </a:ln>
  </c:spPr>
  <c:externalData r:id="rId2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ru-RU" sz="1200" b="1" i="0" u="none" strike="noStrike" baseline="0" dirty="0" err="1" smtClean="0">
                <a:effectLst/>
              </a:rPr>
              <a:t>Към</a:t>
            </a:r>
            <a:r>
              <a:rPr lang="ru-RU" sz="1200" b="1" i="0" u="none" strike="noStrike" baseline="0" dirty="0" smtClean="0">
                <a:effectLst/>
              </a:rPr>
              <a:t> кои от </a:t>
            </a:r>
            <a:r>
              <a:rPr lang="ru-RU" sz="1200" b="1" i="0" u="none" strike="noStrike" baseline="0" dirty="0" err="1" smtClean="0">
                <a:effectLst/>
              </a:rPr>
              <a:t>следните</a:t>
            </a:r>
            <a:r>
              <a:rPr lang="ru-RU" sz="1200" b="1" i="0" u="none" strike="noStrike" baseline="0" dirty="0" smtClean="0">
                <a:effectLst/>
              </a:rPr>
              <a:t> </a:t>
            </a:r>
            <a:r>
              <a:rPr lang="ru-RU" sz="1200" b="1" i="0" u="none" strike="noStrike" baseline="0" dirty="0" err="1" smtClean="0">
                <a:effectLst/>
              </a:rPr>
              <a:t>страни</a:t>
            </a:r>
            <a:r>
              <a:rPr lang="ru-RU" sz="1200" b="1" i="0" u="none" strike="noStrike" baseline="0" dirty="0" smtClean="0">
                <a:effectLst/>
              </a:rPr>
              <a:t> </a:t>
            </a:r>
            <a:r>
              <a:rPr lang="ru-RU" sz="1200" b="1" i="0" u="none" strike="noStrike" baseline="0" dirty="0" err="1" smtClean="0">
                <a:effectLst/>
              </a:rPr>
              <a:t>Вашата</a:t>
            </a:r>
            <a:r>
              <a:rPr lang="ru-RU" sz="1200" b="1" i="0" u="none" strike="noStrike" baseline="0" dirty="0" smtClean="0">
                <a:effectLst/>
              </a:rPr>
              <a:t> компания е </a:t>
            </a:r>
            <a:r>
              <a:rPr lang="ru-RU" sz="1200" b="1" i="0" u="none" strike="noStrike" baseline="0" dirty="0" err="1" smtClean="0">
                <a:effectLst/>
              </a:rPr>
              <a:t>изпращала</a:t>
            </a:r>
            <a:r>
              <a:rPr lang="ru-RU" sz="1200" b="1" i="0" u="none" strike="noStrike" baseline="0" dirty="0" smtClean="0">
                <a:effectLst/>
              </a:rPr>
              <a:t> </a:t>
            </a:r>
            <a:r>
              <a:rPr lang="ru-RU" sz="1200" b="1" i="0" u="none" strike="noStrike" baseline="0" dirty="0" err="1" smtClean="0">
                <a:effectLst/>
              </a:rPr>
              <a:t>туристи</a:t>
            </a:r>
            <a:r>
              <a:rPr lang="ru-RU" sz="1200" b="1" i="0" u="none" strike="noStrike" baseline="0" dirty="0" smtClean="0">
                <a:effectLst/>
              </a:rPr>
              <a:t> </a:t>
            </a:r>
            <a:r>
              <a:rPr lang="ru-RU" sz="1200" b="1" i="0" u="none" strike="noStrike" baseline="0" dirty="0" err="1" smtClean="0">
                <a:effectLst/>
              </a:rPr>
              <a:t>през</a:t>
            </a:r>
            <a:r>
              <a:rPr lang="ru-RU" sz="1200" b="1" i="0" u="none" strike="noStrike" baseline="0" dirty="0" smtClean="0">
                <a:effectLst/>
              </a:rPr>
              <a:t> </a:t>
            </a:r>
            <a:r>
              <a:rPr lang="ru-RU" sz="1200" b="1" i="0" u="none" strike="noStrike" baseline="0" dirty="0" err="1" smtClean="0">
                <a:effectLst/>
              </a:rPr>
              <a:t>последните</a:t>
            </a:r>
            <a:r>
              <a:rPr lang="ru-RU" sz="1200" b="1" i="0" u="none" strike="noStrike" baseline="0" dirty="0" smtClean="0">
                <a:effectLst/>
              </a:rPr>
              <a:t> 3 </a:t>
            </a:r>
            <a:r>
              <a:rPr lang="ru-RU" sz="1200" b="1" i="0" u="none" strike="noStrike" baseline="0" dirty="0" err="1" smtClean="0">
                <a:effectLst/>
              </a:rPr>
              <a:t>години</a:t>
            </a:r>
            <a:r>
              <a:rPr lang="ru-RU" sz="1200" b="1" i="0" u="none" strike="noStrike" baseline="0" dirty="0" smtClean="0">
                <a:effectLst/>
              </a:rPr>
              <a:t>? </a:t>
            </a:r>
            <a:r>
              <a:rPr lang="bg-BG" dirty="0" smtClean="0"/>
              <a:t>(</a:t>
            </a:r>
            <a:r>
              <a:rPr lang="bg-BG" dirty="0"/>
              <a:t>в %)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27096236295030146"/>
          <c:y val="0.24491991143284289"/>
          <c:w val="0.56061558755854468"/>
          <c:h val="0.67642532895955054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туроператори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Sheet1!$A$2:$A$14</c:f>
              <c:strCache>
                <c:ptCount val="13"/>
                <c:pt idx="0">
                  <c:v>Не сме изпращали туристи в чужбина през последните 3 години</c:v>
                </c:pt>
                <c:pt idx="1">
                  <c:v>Друга</c:v>
                </c:pt>
                <c:pt idx="2">
                  <c:v>Словения </c:v>
                </c:pt>
                <c:pt idx="3">
                  <c:v>Хърватска  </c:v>
                </c:pt>
                <c:pt idx="4">
                  <c:v>Румъния</c:v>
                </c:pt>
                <c:pt idx="5">
                  <c:v>Чехия</c:v>
                </c:pt>
                <c:pt idx="6">
                  <c:v>България</c:v>
                </c:pt>
                <c:pt idx="7">
                  <c:v>Франция </c:v>
                </c:pt>
                <c:pt idx="8">
                  <c:v>Австрия</c:v>
                </c:pt>
                <c:pt idx="9">
                  <c:v>Испания </c:v>
                </c:pt>
                <c:pt idx="10">
                  <c:v>Италия </c:v>
                </c:pt>
                <c:pt idx="11">
                  <c:v>Турция </c:v>
                </c:pt>
                <c:pt idx="12">
                  <c:v>Гърция 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1</c:v>
                </c:pt>
                <c:pt idx="1">
                  <c:v>13.2</c:v>
                </c:pt>
                <c:pt idx="2">
                  <c:v>29</c:v>
                </c:pt>
                <c:pt idx="3">
                  <c:v>32.5</c:v>
                </c:pt>
                <c:pt idx="4">
                  <c:v>35</c:v>
                </c:pt>
                <c:pt idx="5">
                  <c:v>50</c:v>
                </c:pt>
                <c:pt idx="6">
                  <c:v>54</c:v>
                </c:pt>
                <c:pt idx="7">
                  <c:v>55</c:v>
                </c:pt>
                <c:pt idx="8">
                  <c:v>55.5</c:v>
                </c:pt>
                <c:pt idx="9">
                  <c:v>56.5</c:v>
                </c:pt>
                <c:pt idx="10">
                  <c:v>57</c:v>
                </c:pt>
                <c:pt idx="11">
                  <c:v>66.5</c:v>
                </c:pt>
                <c:pt idx="12">
                  <c:v>79</c:v>
                </c:pt>
              </c:numCache>
            </c:numRef>
          </c:val>
        </c:ser>
        <c:dLbls>
          <c:showVal val="1"/>
        </c:dLbls>
        <c:axId val="115522176"/>
        <c:axId val="115532160"/>
      </c:barChart>
      <c:catAx>
        <c:axId val="115522176"/>
        <c:scaling>
          <c:orientation val="minMax"/>
        </c:scaling>
        <c:axPos val="l"/>
        <c:numFmt formatCode="General" sourceLinked="1"/>
        <c:tickLblPos val="nextTo"/>
        <c:crossAx val="115532160"/>
        <c:crosses val="autoZero"/>
        <c:auto val="1"/>
        <c:lblAlgn val="ctr"/>
        <c:lblOffset val="100"/>
      </c:catAx>
      <c:valAx>
        <c:axId val="115532160"/>
        <c:scaling>
          <c:orientation val="minMax"/>
          <c:max val="100"/>
        </c:scaling>
        <c:axPos val="b"/>
        <c:majorGridlines/>
        <c:numFmt formatCode="#,##0" sourceLinked="0"/>
        <c:tickLblPos val="nextTo"/>
        <c:crossAx val="115522176"/>
        <c:crosses val="autoZero"/>
        <c:crossBetween val="between"/>
        <c:majorUnit val="20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32920087192453873"/>
          <c:y val="0.15780410363760758"/>
          <c:w val="0.34159825615092299"/>
          <c:h val="5.5952116431507624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ru-RU" sz="1200" b="1" i="0" u="none" strike="noStrike" baseline="0" dirty="0" smtClean="0">
                <a:effectLst/>
              </a:rPr>
              <a:t>Според Вас, какво иска да ви каже България с това лого? (в %)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40349414957628427"/>
          <c:y val="9.1069542061286562E-2"/>
          <c:w val="0.56893153328435053"/>
          <c:h val="0.8473445487761623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 Б-я през последните 2 години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Sheet1!$A$2:$A$23</c:f>
              <c:strCache>
                <c:ptCount val="22"/>
                <c:pt idx="0">
                  <c:v>Не е посочил</c:v>
                </c:pt>
                <c:pt idx="1">
                  <c:v>Друго</c:v>
                </c:pt>
                <c:pt idx="2">
                  <c:v>„Страна, предлагаща разнообразни възможности за туризъм“ </c:v>
                </c:pt>
                <c:pt idx="3">
                  <c:v>„Страната е гостоприемна“ </c:v>
                </c:pt>
                <c:pt idx="4">
                  <c:v>„България е слънчева“ </c:v>
                </c:pt>
                <c:pt idx="5">
                  <c:v>„Подсказва за културата и забележителностите в България“</c:v>
                </c:pt>
                <c:pt idx="6">
                  <c:v>„България, предлага добри възможности за отдих и почивка“ </c:v>
                </c:pt>
                <c:pt idx="7">
                  <c:v>„Страна, предлагаща разнообразни възможности за забавление“ </c:v>
                </c:pt>
                <c:pt idx="8">
                  <c:v>„България е красива страна“ </c:v>
                </c:pt>
                <c:pt idx="9">
                  <c:v>„Вижте планините на България“ </c:v>
                </c:pt>
                <c:pt idx="10">
                  <c:v>„Показва зеленината на България“ </c:v>
                </c:pt>
                <c:pt idx="11">
                  <c:v>„България е цветна и   весела“ </c:v>
                </c:pt>
                <c:pt idx="12">
                  <c:v>„Вижте морето и плажовете на България“ </c:v>
                </c:pt>
                <c:pt idx="13">
                  <c:v>„Запознайте се с традициите на България“</c:v>
                </c:pt>
                <c:pt idx="14">
                  <c:v>„Носи духа на България“</c:v>
                </c:pt>
                <c:pt idx="15">
                  <c:v>"Направи своето откритие в България"</c:v>
                </c:pt>
                <c:pt idx="16">
                  <c:v>„Показва природата на България“ </c:v>
                </c:pt>
                <c:pt idx="17">
                  <c:v>"Посланието е негативно"</c:v>
                </c:pt>
                <c:pt idx="18">
                  <c:v>„България ме кани на пътешествие“ </c:v>
                </c:pt>
                <c:pt idx="19">
                  <c:v>"Посланието е позитивно"</c:v>
                </c:pt>
                <c:pt idx="20">
                  <c:v>„Реклама на пътищата и магистралите на България “ </c:v>
                </c:pt>
                <c:pt idx="21">
                  <c:v>„Не разбирам посланието“ </c:v>
                </c:pt>
              </c:strCache>
            </c:strRef>
          </c:cat>
          <c:val>
            <c:numRef>
              <c:f>Sheet1!$B$2:$B$23</c:f>
              <c:numCache>
                <c:formatCode>###0.0</c:formatCode>
                <c:ptCount val="22"/>
                <c:pt idx="0">
                  <c:v>7.8333333333333366</c:v>
                </c:pt>
                <c:pt idx="1">
                  <c:v>21.8</c:v>
                </c:pt>
                <c:pt idx="2">
                  <c:v>0.83333333333333359</c:v>
                </c:pt>
                <c:pt idx="3">
                  <c:v>1.5</c:v>
                </c:pt>
                <c:pt idx="4">
                  <c:v>1.5</c:v>
                </c:pt>
                <c:pt idx="5">
                  <c:v>1.3333333333333335</c:v>
                </c:pt>
                <c:pt idx="6">
                  <c:v>1</c:v>
                </c:pt>
                <c:pt idx="7">
                  <c:v>1.6666666666666667</c:v>
                </c:pt>
                <c:pt idx="8">
                  <c:v>1.5</c:v>
                </c:pt>
                <c:pt idx="9">
                  <c:v>1.3333333333333335</c:v>
                </c:pt>
                <c:pt idx="10">
                  <c:v>1.6666666666666667</c:v>
                </c:pt>
                <c:pt idx="11">
                  <c:v>1.8333333333333333</c:v>
                </c:pt>
                <c:pt idx="12">
                  <c:v>1.8333333333333333</c:v>
                </c:pt>
                <c:pt idx="13">
                  <c:v>2.5</c:v>
                </c:pt>
                <c:pt idx="14">
                  <c:v>1.8333333333333333</c:v>
                </c:pt>
                <c:pt idx="15">
                  <c:v>2.166666666666667</c:v>
                </c:pt>
                <c:pt idx="16">
                  <c:v>2.3333333333333335</c:v>
                </c:pt>
                <c:pt idx="17">
                  <c:v>4</c:v>
                </c:pt>
                <c:pt idx="18">
                  <c:v>4.5</c:v>
                </c:pt>
                <c:pt idx="19">
                  <c:v>7.3333333333333348</c:v>
                </c:pt>
                <c:pt idx="20">
                  <c:v>6.166666666666667</c:v>
                </c:pt>
                <c:pt idx="21">
                  <c:v>31.5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дестинации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Sheet1!$A$2:$A$23</c:f>
              <c:strCache>
                <c:ptCount val="22"/>
                <c:pt idx="0">
                  <c:v>Не е посочил</c:v>
                </c:pt>
                <c:pt idx="1">
                  <c:v>Друго</c:v>
                </c:pt>
                <c:pt idx="2">
                  <c:v>„Страна, предлагаща разнообразни възможности за туризъм“ </c:v>
                </c:pt>
                <c:pt idx="3">
                  <c:v>„Страната е гостоприемна“ </c:v>
                </c:pt>
                <c:pt idx="4">
                  <c:v>„България е слънчева“ </c:v>
                </c:pt>
                <c:pt idx="5">
                  <c:v>„Подсказва за културата и забележителностите в България“</c:v>
                </c:pt>
                <c:pt idx="6">
                  <c:v>„България, предлага добри възможности за отдих и почивка“ </c:v>
                </c:pt>
                <c:pt idx="7">
                  <c:v>„Страна, предлагаща разнообразни възможности за забавление“ </c:v>
                </c:pt>
                <c:pt idx="8">
                  <c:v>„България е красива страна“ </c:v>
                </c:pt>
                <c:pt idx="9">
                  <c:v>„Вижте планините на България“ </c:v>
                </c:pt>
                <c:pt idx="10">
                  <c:v>„Показва зеленината на България“ </c:v>
                </c:pt>
                <c:pt idx="11">
                  <c:v>„България е цветна и   весела“ </c:v>
                </c:pt>
                <c:pt idx="12">
                  <c:v>„Вижте морето и плажовете на България“ </c:v>
                </c:pt>
                <c:pt idx="13">
                  <c:v>„Запознайте се с традициите на България“</c:v>
                </c:pt>
                <c:pt idx="14">
                  <c:v>„Носи духа на България“</c:v>
                </c:pt>
                <c:pt idx="15">
                  <c:v>"Направи своето откритие в България"</c:v>
                </c:pt>
                <c:pt idx="16">
                  <c:v>„Показва природата на България“ </c:v>
                </c:pt>
                <c:pt idx="17">
                  <c:v>"Посланието е негативно"</c:v>
                </c:pt>
                <c:pt idx="18">
                  <c:v>„България ме кани на пътешествие“ </c:v>
                </c:pt>
                <c:pt idx="19">
                  <c:v>"Посланието е позитивно"</c:v>
                </c:pt>
                <c:pt idx="20">
                  <c:v>„Реклама на пътищата и магистралите на България “ </c:v>
                </c:pt>
                <c:pt idx="21">
                  <c:v>„Не разбирам посланието“ </c:v>
                </c:pt>
              </c:strCache>
            </c:strRef>
          </c:cat>
          <c:val>
            <c:numRef>
              <c:f>Sheet1!$C$2:$C$23</c:f>
              <c:numCache>
                <c:formatCode>###0.0</c:formatCode>
                <c:ptCount val="22"/>
                <c:pt idx="0">
                  <c:v>10.5</c:v>
                </c:pt>
                <c:pt idx="1">
                  <c:v>19.7</c:v>
                </c:pt>
                <c:pt idx="2">
                  <c:v>1.1666666666666667</c:v>
                </c:pt>
                <c:pt idx="3">
                  <c:v>1.5</c:v>
                </c:pt>
                <c:pt idx="4">
                  <c:v>0.83333333333333359</c:v>
                </c:pt>
                <c:pt idx="5">
                  <c:v>1</c:v>
                </c:pt>
                <c:pt idx="6">
                  <c:v>1.5</c:v>
                </c:pt>
                <c:pt idx="7">
                  <c:v>1</c:v>
                </c:pt>
                <c:pt idx="8">
                  <c:v>1.3333333333333335</c:v>
                </c:pt>
                <c:pt idx="9">
                  <c:v>1.5</c:v>
                </c:pt>
                <c:pt idx="10">
                  <c:v>2.666666666666667</c:v>
                </c:pt>
                <c:pt idx="11">
                  <c:v>1.3333333333333335</c:v>
                </c:pt>
                <c:pt idx="12">
                  <c:v>2.166666666666667</c:v>
                </c:pt>
                <c:pt idx="13">
                  <c:v>2.666666666666667</c:v>
                </c:pt>
                <c:pt idx="14">
                  <c:v>2.166666666666667</c:v>
                </c:pt>
                <c:pt idx="15">
                  <c:v>3</c:v>
                </c:pt>
                <c:pt idx="16">
                  <c:v>4.1666666666666661</c:v>
                </c:pt>
                <c:pt idx="17">
                  <c:v>5.6666666666666661</c:v>
                </c:pt>
                <c:pt idx="18">
                  <c:v>2.833333333333333</c:v>
                </c:pt>
                <c:pt idx="19">
                  <c:v>5.166666666666667</c:v>
                </c:pt>
                <c:pt idx="20">
                  <c:v>5.3333333333333366</c:v>
                </c:pt>
                <c:pt idx="21">
                  <c:v>32.833333333333329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rgbClr val="FFDC47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Sheet1!$A$2:$A$23</c:f>
              <c:strCache>
                <c:ptCount val="22"/>
                <c:pt idx="0">
                  <c:v>Не е посочил</c:v>
                </c:pt>
                <c:pt idx="1">
                  <c:v>Друго</c:v>
                </c:pt>
                <c:pt idx="2">
                  <c:v>„Страна, предлагаща разнообразни възможности за туризъм“ </c:v>
                </c:pt>
                <c:pt idx="3">
                  <c:v>„Страната е гостоприемна“ </c:v>
                </c:pt>
                <c:pt idx="4">
                  <c:v>„България е слънчева“ </c:v>
                </c:pt>
                <c:pt idx="5">
                  <c:v>„Подсказва за културата и забележителностите в България“</c:v>
                </c:pt>
                <c:pt idx="6">
                  <c:v>„България, предлага добри възможности за отдих и почивка“ </c:v>
                </c:pt>
                <c:pt idx="7">
                  <c:v>„Страна, предлагаща разнообразни възможности за забавление“ </c:v>
                </c:pt>
                <c:pt idx="8">
                  <c:v>„България е красива страна“ </c:v>
                </c:pt>
                <c:pt idx="9">
                  <c:v>„Вижте планините на България“ </c:v>
                </c:pt>
                <c:pt idx="10">
                  <c:v>„Показва зеленината на България“ </c:v>
                </c:pt>
                <c:pt idx="11">
                  <c:v>„България е цветна и   весела“ </c:v>
                </c:pt>
                <c:pt idx="12">
                  <c:v>„Вижте морето и плажовете на България“ </c:v>
                </c:pt>
                <c:pt idx="13">
                  <c:v>„Запознайте се с традициите на България“</c:v>
                </c:pt>
                <c:pt idx="14">
                  <c:v>„Носи духа на България“</c:v>
                </c:pt>
                <c:pt idx="15">
                  <c:v>"Направи своето откритие в България"</c:v>
                </c:pt>
                <c:pt idx="16">
                  <c:v>„Показва природата на България“ </c:v>
                </c:pt>
                <c:pt idx="17">
                  <c:v>"Посланието е негативно"</c:v>
                </c:pt>
                <c:pt idx="18">
                  <c:v>„България ме кани на пътешествие“ </c:v>
                </c:pt>
                <c:pt idx="19">
                  <c:v>"Посланието е позитивно"</c:v>
                </c:pt>
                <c:pt idx="20">
                  <c:v>„Реклама на пътищата и магистралите на България “ </c:v>
                </c:pt>
                <c:pt idx="21">
                  <c:v>„Не разбирам посланието“ </c:v>
                </c:pt>
              </c:strCache>
            </c:strRef>
          </c:cat>
          <c:val>
            <c:numRef>
              <c:f>Sheet1!$D$2:$D$23</c:f>
              <c:numCache>
                <c:formatCode>0.0</c:formatCode>
                <c:ptCount val="22"/>
                <c:pt idx="0">
                  <c:v>5.8</c:v>
                </c:pt>
                <c:pt idx="1">
                  <c:v>12.8</c:v>
                </c:pt>
                <c:pt idx="2">
                  <c:v>1.1494252873563218</c:v>
                </c:pt>
                <c:pt idx="3">
                  <c:v>0.17683465959328029</c:v>
                </c:pt>
                <c:pt idx="4">
                  <c:v>0.97259062776304162</c:v>
                </c:pt>
                <c:pt idx="5">
                  <c:v>1.0610079575596818</c:v>
                </c:pt>
                <c:pt idx="6">
                  <c:v>0.97259062776304162</c:v>
                </c:pt>
                <c:pt idx="7">
                  <c:v>0.97259062776304162</c:v>
                </c:pt>
                <c:pt idx="8">
                  <c:v>1.1000000000000001</c:v>
                </c:pt>
                <c:pt idx="9">
                  <c:v>1.7683465959328029</c:v>
                </c:pt>
                <c:pt idx="10">
                  <c:v>0.61892130857648142</c:v>
                </c:pt>
                <c:pt idx="11">
                  <c:v>1.945181255526083</c:v>
                </c:pt>
                <c:pt idx="12">
                  <c:v>2.475685234305923</c:v>
                </c:pt>
                <c:pt idx="13">
                  <c:v>1.3262599469496021</c:v>
                </c:pt>
                <c:pt idx="14">
                  <c:v>2.5641025641025652</c:v>
                </c:pt>
                <c:pt idx="15">
                  <c:v>1.945181255526083</c:v>
                </c:pt>
                <c:pt idx="16">
                  <c:v>2.8293545534924851</c:v>
                </c:pt>
                <c:pt idx="17">
                  <c:v>1.6799292661361622</c:v>
                </c:pt>
                <c:pt idx="18">
                  <c:v>9.3722369584438621</c:v>
                </c:pt>
                <c:pt idx="19">
                  <c:v>4.9513704686118496</c:v>
                </c:pt>
                <c:pt idx="20">
                  <c:v>27.144120247568523</c:v>
                </c:pt>
                <c:pt idx="21">
                  <c:v>33.421750663129991</c:v>
                </c:pt>
              </c:numCache>
            </c:numRef>
          </c:val>
        </c:ser>
        <c:dLbls>
          <c:showVal val="1"/>
        </c:dLbls>
        <c:axId val="94842240"/>
        <c:axId val="94848128"/>
      </c:barChart>
      <c:catAx>
        <c:axId val="9484224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94848128"/>
        <c:crosses val="autoZero"/>
        <c:auto val="1"/>
        <c:lblAlgn val="ctr"/>
        <c:lblOffset val="100"/>
      </c:catAx>
      <c:valAx>
        <c:axId val="94848128"/>
        <c:scaling>
          <c:orientation val="minMax"/>
          <c:max val="100"/>
        </c:scaling>
        <c:axPos val="b"/>
        <c:majorGridlines/>
        <c:numFmt formatCode="###0.0" sourceLinked="1"/>
        <c:tickLblPos val="nextTo"/>
        <c:crossAx val="94842240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4739947195409686"/>
          <c:y val="0.49753126769050682"/>
          <c:w val="0.31865787088082664"/>
          <c:h val="0.37121289965116416"/>
        </c:manualLayout>
      </c:layout>
      <c:overlay val="1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autoTitleDeleted val="1"/>
    <c:plotArea>
      <c:layout>
        <c:manualLayout>
          <c:layoutTarget val="inner"/>
          <c:xMode val="edge"/>
          <c:yMode val="edge"/>
          <c:x val="0.24831143534142849"/>
          <c:y val="0.16614217076801341"/>
          <c:w val="0.70676635835980872"/>
          <c:h val="0.712441370707580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Чуждестранни туристи, посетили в Б-я през последните 2 години</c:v>
                </c:pt>
              </c:strCache>
            </c:strRef>
          </c:tx>
          <c:spPr>
            <a:solidFill>
              <a:schemeClr val="bg1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</c:v>
                </c:pt>
                <c:pt idx="8">
                  <c:v>Оригинално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43.3</c:v>
                </c:pt>
                <c:pt idx="1">
                  <c:v>37.300000000000004</c:v>
                </c:pt>
                <c:pt idx="2">
                  <c:v>35.800000000000004</c:v>
                </c:pt>
                <c:pt idx="3">
                  <c:v>41.2</c:v>
                </c:pt>
                <c:pt idx="4">
                  <c:v>28.8</c:v>
                </c:pt>
                <c:pt idx="5">
                  <c:v>33.200000000000003</c:v>
                </c:pt>
                <c:pt idx="6">
                  <c:v>28.4</c:v>
                </c:pt>
                <c:pt idx="7">
                  <c:v>23.4</c:v>
                </c:pt>
                <c:pt idx="8">
                  <c:v>28.4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Чуждестранни туристи, посетили конкурентни на  Б-я дестинация през последните 2 години</c:v>
                </c:pt>
              </c:strCache>
            </c:strRef>
          </c:tx>
          <c:spPr>
            <a:solidFill>
              <a:srgbClr val="AFCAFF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</c:v>
                </c:pt>
                <c:pt idx="8">
                  <c:v>Оригинално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31.5</c:v>
                </c:pt>
                <c:pt idx="1">
                  <c:v>25.1</c:v>
                </c:pt>
                <c:pt idx="2">
                  <c:v>28.2</c:v>
                </c:pt>
                <c:pt idx="3">
                  <c:v>28.8</c:v>
                </c:pt>
                <c:pt idx="4">
                  <c:v>20</c:v>
                </c:pt>
                <c:pt idx="5">
                  <c:v>25.2</c:v>
                </c:pt>
                <c:pt idx="6">
                  <c:v>22.8</c:v>
                </c:pt>
                <c:pt idx="7">
                  <c:v>19.399999999999999</c:v>
                </c:pt>
                <c:pt idx="8">
                  <c:v>20.7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Българи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Запомнящо се</c:v>
                </c:pt>
                <c:pt idx="1">
                  <c:v>Впечатляващо</c:v>
                </c:pt>
                <c:pt idx="2">
                  <c:v>Стилно</c:v>
                </c:pt>
                <c:pt idx="3">
                  <c:v>С ясно послание</c:v>
                </c:pt>
                <c:pt idx="4">
                  <c:v>Модерно</c:v>
                </c:pt>
                <c:pt idx="5">
                  <c:v>Интригуващо</c:v>
                </c:pt>
                <c:pt idx="6">
                  <c:v>Красиво</c:v>
                </c:pt>
                <c:pt idx="7">
                  <c:v>Иновативно</c:v>
                </c:pt>
                <c:pt idx="8">
                  <c:v>Оригинално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20</c:v>
                </c:pt>
                <c:pt idx="1">
                  <c:v>30</c:v>
                </c:pt>
                <c:pt idx="2">
                  <c:v>20</c:v>
                </c:pt>
                <c:pt idx="3">
                  <c:v>20</c:v>
                </c:pt>
                <c:pt idx="4">
                  <c:v>30</c:v>
                </c:pt>
                <c:pt idx="5">
                  <c:v>20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</c:numCache>
            </c:numRef>
          </c:val>
        </c:ser>
        <c:dLbls>
          <c:showVal val="1"/>
        </c:dLbls>
        <c:axId val="96015872"/>
        <c:axId val="96017408"/>
      </c:barChart>
      <c:catAx>
        <c:axId val="96015872"/>
        <c:scaling>
          <c:orientation val="minMax"/>
        </c:scaling>
        <c:delete val="1"/>
        <c:axPos val="l"/>
        <c:numFmt formatCode="General" sourceLinked="1"/>
        <c:tickLblPos val="none"/>
        <c:crossAx val="96017408"/>
        <c:crosses val="autoZero"/>
        <c:auto val="1"/>
        <c:lblAlgn val="ctr"/>
        <c:lblOffset val="100"/>
      </c:catAx>
      <c:valAx>
        <c:axId val="96017408"/>
        <c:scaling>
          <c:orientation val="minMax"/>
          <c:max val="100"/>
        </c:scaling>
        <c:delete val="1"/>
        <c:axPos val="b"/>
        <c:numFmt formatCode="General" sourceLinked="1"/>
        <c:tickLblPos val="none"/>
        <c:crossAx val="960158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2.4699896732785609E-2"/>
          <c:y val="1.5100140428673775E-2"/>
          <c:w val="0.67881801839868483"/>
          <c:h val="0.16483956662505433"/>
        </c:manualLayout>
      </c:layout>
      <c:spPr>
        <a:noFill/>
        <a:ln>
          <a:noFill/>
        </a:ln>
      </c:spPr>
    </c:legend>
    <c:plotVisOnly val="1"/>
    <c:dispBlanksAs val="gap"/>
  </c:chart>
  <c:spPr>
    <a:noFill/>
  </c:spPr>
  <c:txPr>
    <a:bodyPr/>
    <a:lstStyle/>
    <a:p>
      <a:pPr>
        <a:defRPr sz="1000"/>
      </a:pPr>
      <a:endParaRPr lang="en-US"/>
    </a:p>
  </c:txPr>
  <c:externalData r:id="rId1"/>
</c:chartSpace>
</file>

<file path=ppt/drawings/_rels/drawing10.xml.rels><?xml version="1.0" encoding="UTF-8" standalone="yes"?>
<Relationships xmlns="http://schemas.openxmlformats.org/package/2006/relationships"><Relationship Id="rId2" Type="http://schemas.microsoft.com/office/2007/relationships/hdphoto" Target="../media/hdphoto5.wdp"/><Relationship Id="rId1" Type="http://schemas.openxmlformats.org/officeDocument/2006/relationships/image" Target="../media/image77.png"/></Relationships>
</file>

<file path=ppt/drawing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jpeg"/><Relationship Id="rId1" Type="http://schemas.openxmlformats.org/officeDocument/2006/relationships/image" Target="../media/image66.png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0.80079</cdr:x>
      <cdr:y>0.66887</cdr:y>
    </cdr:from>
    <cdr:to>
      <cdr:x>0.86453</cdr:x>
      <cdr:y>0.75044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36296" y="2952328"/>
          <a:ext cx="576064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bg-BG" sz="800" dirty="0" smtClean="0"/>
            <a:t>Българи</a:t>
          </a:r>
          <a:endParaRPr lang="bg-BG" sz="800" dirty="0"/>
        </a:p>
      </cdr:txBody>
    </cdr:sp>
  </cdr:relSizeAnchor>
  <cdr:relSizeAnchor xmlns:cdr="http://schemas.openxmlformats.org/drawingml/2006/chartDrawing">
    <cdr:from>
      <cdr:x>0.54579</cdr:x>
      <cdr:y>0.66887</cdr:y>
    </cdr:from>
    <cdr:to>
      <cdr:x>0.60954</cdr:x>
      <cdr:y>0.75044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32040" y="2952328"/>
          <a:ext cx="576064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800" dirty="0" smtClean="0"/>
            <a:t>Българи</a:t>
          </a:r>
          <a:endParaRPr lang="bg-BG" sz="800" dirty="0"/>
        </a:p>
      </cdr:txBody>
    </cdr:sp>
  </cdr:relSizeAnchor>
  <cdr:relSizeAnchor xmlns:cdr="http://schemas.openxmlformats.org/drawingml/2006/chartDrawing">
    <cdr:from>
      <cdr:x>0.29007</cdr:x>
      <cdr:y>0.65885</cdr:y>
    </cdr:from>
    <cdr:to>
      <cdr:x>0.35382</cdr:x>
      <cdr:y>0.74042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21256" y="2908122"/>
          <a:ext cx="576064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800" dirty="0" smtClean="0"/>
            <a:t>Българи</a:t>
          </a:r>
          <a:endParaRPr lang="bg-BG" sz="800" dirty="0"/>
        </a:p>
      </cdr:txBody>
    </cdr:sp>
  </cdr:relSizeAnchor>
  <cdr:relSizeAnchor xmlns:cdr="http://schemas.openxmlformats.org/drawingml/2006/chartDrawing">
    <cdr:from>
      <cdr:x>0.46218</cdr:x>
      <cdr:y>0.8117</cdr:y>
    </cdr:from>
    <cdr:to>
      <cdr:x>0.47015</cdr:x>
      <cdr:y>0.8397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4176464" y="3582773"/>
          <a:ext cx="72008" cy="1235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0.7092</cdr:x>
      <cdr:y>0.8117</cdr:y>
    </cdr:from>
    <cdr:to>
      <cdr:x>0.71717</cdr:x>
      <cdr:y>0.8397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6408712" y="3582773"/>
          <a:ext cx="72008" cy="1235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0.39981</cdr:x>
      <cdr:y>0.7837</cdr:y>
    </cdr:from>
    <cdr:to>
      <cdr:x>0.40778</cdr:x>
      <cdr:y>0.8117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3612894" y="3459184"/>
          <a:ext cx="72008" cy="1235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0.40543</cdr:x>
      <cdr:y>0.79521</cdr:y>
    </cdr:from>
    <cdr:to>
      <cdr:x>0.4134</cdr:x>
      <cdr:y>0.82321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3663694" y="3509984"/>
          <a:ext cx="72008" cy="1235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0.41105</cdr:x>
      <cdr:y>0.80672</cdr:y>
    </cdr:from>
    <cdr:to>
      <cdr:x>0.41902</cdr:x>
      <cdr:y>0.83472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3714494" y="3560784"/>
          <a:ext cx="72008" cy="1235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0.90045</cdr:x>
      <cdr:y>0.79194</cdr:y>
    </cdr:from>
    <cdr:to>
      <cdr:x>0.90607</cdr:x>
      <cdr:y>0.83145</cdr:y>
    </cdr:to>
    <cdr:sp macro="" textlink="">
      <cdr:nvSpPr>
        <cdr:cNvPr id="10" name="Rectangle 9"/>
        <cdr:cNvSpPr/>
      </cdr:nvSpPr>
      <cdr:spPr>
        <a:xfrm xmlns:a="http://schemas.openxmlformats.org/drawingml/2006/main">
          <a:off x="8136904" y="3495578"/>
          <a:ext cx="50800" cy="1743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0.95623</cdr:x>
      <cdr:y>0.8075</cdr:y>
    </cdr:from>
    <cdr:to>
      <cdr:x>0.96982</cdr:x>
      <cdr:y>0.84701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8640960" y="3564238"/>
          <a:ext cx="122808" cy="1743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0.64515</cdr:x>
      <cdr:y>0.7837</cdr:y>
    </cdr:from>
    <cdr:to>
      <cdr:x>0.65312</cdr:x>
      <cdr:y>0.8117</cdr:y>
    </cdr:to>
    <cdr:sp macro="" textlink="">
      <cdr:nvSpPr>
        <cdr:cNvPr id="12" name="Rectangle 11"/>
        <cdr:cNvSpPr/>
      </cdr:nvSpPr>
      <cdr:spPr>
        <a:xfrm xmlns:a="http://schemas.openxmlformats.org/drawingml/2006/main">
          <a:off x="5829888" y="3459184"/>
          <a:ext cx="72008" cy="1235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0.86752</cdr:x>
      <cdr:y>0.04819</cdr:y>
    </cdr:from>
    <cdr:to>
      <cdr:x>0.96917</cdr:x>
      <cdr:y>0.25372</cdr:y>
    </cdr:to>
    <cdr:pic>
      <cdr:nvPicPr>
        <cdr:cNvPr id="2" name="Picture 1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BEBA8EAE-BF5A-486C-A8C5-ECC9F3942E4B}">
              <a14:imgProps xmlns:a14="http://schemas.microsoft.com/office/drawing/2010/main" xmlns="">
                <a14:imgLayer r:embed="rId2">
                  <a14:imgEffect>
                    <a14:saturation sat="400000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448141" y="171380"/>
          <a:ext cx="638412" cy="7310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0.7092</cdr:x>
      <cdr:y>0.8117</cdr:y>
    </cdr:from>
    <cdr:to>
      <cdr:x>0.71426</cdr:x>
      <cdr:y>0.84701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6408712" y="3582773"/>
          <a:ext cx="45719" cy="1558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bg-BG"/>
        </a:p>
      </cdr:txBody>
    </cdr:sp>
  </cdr:relSizeAnchor>
  <cdr:relSizeAnchor xmlns:cdr="http://schemas.openxmlformats.org/drawingml/2006/chartDrawing">
    <cdr:from>
      <cdr:x>0.4678</cdr:x>
      <cdr:y>0.82321</cdr:y>
    </cdr:from>
    <cdr:to>
      <cdr:x>0.47286</cdr:x>
      <cdr:y>0.85852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4227264" y="3633573"/>
          <a:ext cx="45719" cy="1558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bg-BG"/>
        </a:p>
      </cdr:txBody>
    </cdr:sp>
  </cdr:relSizeAnchor>
  <cdr:relSizeAnchor xmlns:cdr="http://schemas.openxmlformats.org/drawingml/2006/chartDrawing">
    <cdr:from>
      <cdr:x>0.47015</cdr:x>
      <cdr:y>0.82571</cdr:y>
    </cdr:from>
    <cdr:to>
      <cdr:x>0.47521</cdr:x>
      <cdr:y>0.86102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4248472" y="3644628"/>
          <a:ext cx="45719" cy="1558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bg-BG"/>
        </a:p>
      </cdr:txBody>
    </cdr:sp>
  </cdr:relSizeAnchor>
  <cdr:relSizeAnchor xmlns:cdr="http://schemas.openxmlformats.org/drawingml/2006/chartDrawing">
    <cdr:from>
      <cdr:x>0.46218</cdr:x>
      <cdr:y>0.8117</cdr:y>
    </cdr:from>
    <cdr:to>
      <cdr:x>0.47811</cdr:x>
      <cdr:y>0.84701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4176464" y="3582773"/>
          <a:ext cx="144016" cy="1558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bg-BG"/>
        </a:p>
      </cdr:txBody>
    </cdr:sp>
  </cdr:relSizeAnchor>
  <cdr:relSizeAnchor xmlns:cdr="http://schemas.openxmlformats.org/drawingml/2006/chartDrawing">
    <cdr:from>
      <cdr:x>0.95623</cdr:x>
      <cdr:y>0.8117</cdr:y>
    </cdr:from>
    <cdr:to>
      <cdr:x>0.97217</cdr:x>
      <cdr:y>0.82851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8640960" y="3582773"/>
          <a:ext cx="144016" cy="7420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bg-BG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0.80079</cdr:x>
      <cdr:y>0.66887</cdr:y>
    </cdr:from>
    <cdr:to>
      <cdr:x>0.86453</cdr:x>
      <cdr:y>0.75044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36296" y="2952328"/>
          <a:ext cx="576064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bg-BG" sz="800" dirty="0" smtClean="0"/>
            <a:t>Българи</a:t>
          </a:r>
          <a:endParaRPr lang="bg-BG" sz="800" dirty="0"/>
        </a:p>
      </cdr:txBody>
    </cdr:sp>
  </cdr:relSizeAnchor>
  <cdr:relSizeAnchor xmlns:cdr="http://schemas.openxmlformats.org/drawingml/2006/chartDrawing">
    <cdr:from>
      <cdr:x>0.54579</cdr:x>
      <cdr:y>0.66887</cdr:y>
    </cdr:from>
    <cdr:to>
      <cdr:x>0.60954</cdr:x>
      <cdr:y>0.75044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32040" y="2952328"/>
          <a:ext cx="576064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800" dirty="0" smtClean="0"/>
            <a:t>Българи</a:t>
          </a:r>
          <a:endParaRPr lang="bg-BG" sz="800" dirty="0"/>
        </a:p>
      </cdr:txBody>
    </cdr:sp>
  </cdr:relSizeAnchor>
  <cdr:relSizeAnchor xmlns:cdr="http://schemas.openxmlformats.org/drawingml/2006/chartDrawing">
    <cdr:from>
      <cdr:x>0.29007</cdr:x>
      <cdr:y>0.65885</cdr:y>
    </cdr:from>
    <cdr:to>
      <cdr:x>0.35382</cdr:x>
      <cdr:y>0.74042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21256" y="2908122"/>
          <a:ext cx="576064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800" dirty="0" smtClean="0"/>
            <a:t>Българи</a:t>
          </a:r>
          <a:endParaRPr lang="bg-BG" sz="8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0.7092</cdr:x>
      <cdr:y>0.8117</cdr:y>
    </cdr:from>
    <cdr:to>
      <cdr:x>0.71426</cdr:x>
      <cdr:y>0.84701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6408712" y="3582773"/>
          <a:ext cx="45719" cy="1558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bg-BG"/>
        </a:p>
      </cdr:txBody>
    </cdr:sp>
  </cdr:relSizeAnchor>
  <cdr:relSizeAnchor xmlns:cdr="http://schemas.openxmlformats.org/drawingml/2006/chartDrawing">
    <cdr:from>
      <cdr:x>0.4678</cdr:x>
      <cdr:y>0.82321</cdr:y>
    </cdr:from>
    <cdr:to>
      <cdr:x>0.47286</cdr:x>
      <cdr:y>0.85852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4227264" y="3633573"/>
          <a:ext cx="45719" cy="1558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bg-BG"/>
        </a:p>
      </cdr:txBody>
    </cdr:sp>
  </cdr:relSizeAnchor>
  <cdr:relSizeAnchor xmlns:cdr="http://schemas.openxmlformats.org/drawingml/2006/chartDrawing">
    <cdr:from>
      <cdr:x>0.47015</cdr:x>
      <cdr:y>0.82571</cdr:y>
    </cdr:from>
    <cdr:to>
      <cdr:x>0.47521</cdr:x>
      <cdr:y>0.86102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4248472" y="3644628"/>
          <a:ext cx="45719" cy="1558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bg-BG"/>
        </a:p>
      </cdr:txBody>
    </cdr:sp>
  </cdr:relSizeAnchor>
  <cdr:relSizeAnchor xmlns:cdr="http://schemas.openxmlformats.org/drawingml/2006/chartDrawing">
    <cdr:from>
      <cdr:x>0.46218</cdr:x>
      <cdr:y>0.8117</cdr:y>
    </cdr:from>
    <cdr:to>
      <cdr:x>0.47811</cdr:x>
      <cdr:y>0.84701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4176464" y="3582773"/>
          <a:ext cx="144016" cy="1558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bg-BG"/>
        </a:p>
      </cdr:txBody>
    </cdr:sp>
  </cdr:relSizeAnchor>
  <cdr:relSizeAnchor xmlns:cdr="http://schemas.openxmlformats.org/drawingml/2006/chartDrawing">
    <cdr:from>
      <cdr:x>0.95623</cdr:x>
      <cdr:y>0.8117</cdr:y>
    </cdr:from>
    <cdr:to>
      <cdr:x>0.97217</cdr:x>
      <cdr:y>0.82851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8640960" y="3582773"/>
          <a:ext cx="144016" cy="7420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bg-BG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0.80079</cdr:x>
      <cdr:y>0.66887</cdr:y>
    </cdr:from>
    <cdr:to>
      <cdr:x>0.86453</cdr:x>
      <cdr:y>0.75044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36296" y="2952328"/>
          <a:ext cx="576064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bg-BG" sz="800" dirty="0" smtClean="0"/>
            <a:t>Българи</a:t>
          </a:r>
          <a:endParaRPr lang="bg-BG" sz="800" dirty="0"/>
        </a:p>
      </cdr:txBody>
    </cdr:sp>
  </cdr:relSizeAnchor>
  <cdr:relSizeAnchor xmlns:cdr="http://schemas.openxmlformats.org/drawingml/2006/chartDrawing">
    <cdr:from>
      <cdr:x>0.54579</cdr:x>
      <cdr:y>0.66887</cdr:y>
    </cdr:from>
    <cdr:to>
      <cdr:x>0.60954</cdr:x>
      <cdr:y>0.75044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32040" y="2952328"/>
          <a:ext cx="576064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800" dirty="0" smtClean="0"/>
            <a:t>Българи</a:t>
          </a:r>
          <a:endParaRPr lang="bg-BG" sz="800" dirty="0"/>
        </a:p>
      </cdr:txBody>
    </cdr:sp>
  </cdr:relSizeAnchor>
  <cdr:relSizeAnchor xmlns:cdr="http://schemas.openxmlformats.org/drawingml/2006/chartDrawing">
    <cdr:from>
      <cdr:x>0.29007</cdr:x>
      <cdr:y>0.65885</cdr:y>
    </cdr:from>
    <cdr:to>
      <cdr:x>0.35382</cdr:x>
      <cdr:y>0.74042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21256" y="2908122"/>
          <a:ext cx="576064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800" dirty="0" smtClean="0"/>
            <a:t>Българи</a:t>
          </a:r>
          <a:endParaRPr lang="bg-BG" sz="8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0.7092</cdr:x>
      <cdr:y>0.8117</cdr:y>
    </cdr:from>
    <cdr:to>
      <cdr:x>0.71426</cdr:x>
      <cdr:y>0.84701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6408712" y="3582773"/>
          <a:ext cx="45719" cy="1558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bg-BG"/>
        </a:p>
      </cdr:txBody>
    </cdr:sp>
  </cdr:relSizeAnchor>
  <cdr:relSizeAnchor xmlns:cdr="http://schemas.openxmlformats.org/drawingml/2006/chartDrawing">
    <cdr:from>
      <cdr:x>0.4678</cdr:x>
      <cdr:y>0.82321</cdr:y>
    </cdr:from>
    <cdr:to>
      <cdr:x>0.47286</cdr:x>
      <cdr:y>0.85852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4227264" y="3633573"/>
          <a:ext cx="45719" cy="1558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bg-BG"/>
        </a:p>
      </cdr:txBody>
    </cdr:sp>
  </cdr:relSizeAnchor>
  <cdr:relSizeAnchor xmlns:cdr="http://schemas.openxmlformats.org/drawingml/2006/chartDrawing">
    <cdr:from>
      <cdr:x>0.47015</cdr:x>
      <cdr:y>0.82571</cdr:y>
    </cdr:from>
    <cdr:to>
      <cdr:x>0.47521</cdr:x>
      <cdr:y>0.86102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4248472" y="3644628"/>
          <a:ext cx="45719" cy="1558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bg-BG"/>
        </a:p>
      </cdr:txBody>
    </cdr:sp>
  </cdr:relSizeAnchor>
  <cdr:relSizeAnchor xmlns:cdr="http://schemas.openxmlformats.org/drawingml/2006/chartDrawing">
    <cdr:from>
      <cdr:x>0.46218</cdr:x>
      <cdr:y>0.8117</cdr:y>
    </cdr:from>
    <cdr:to>
      <cdr:x>0.47811</cdr:x>
      <cdr:y>0.84701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4176464" y="3582773"/>
          <a:ext cx="144016" cy="1558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bg-BG"/>
        </a:p>
      </cdr:txBody>
    </cdr:sp>
  </cdr:relSizeAnchor>
  <cdr:relSizeAnchor xmlns:cdr="http://schemas.openxmlformats.org/drawingml/2006/chartDrawing">
    <cdr:from>
      <cdr:x>0.95623</cdr:x>
      <cdr:y>0.8117</cdr:y>
    </cdr:from>
    <cdr:to>
      <cdr:x>0.97217</cdr:x>
      <cdr:y>0.82851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8640960" y="3582773"/>
          <a:ext cx="144016" cy="7420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bg-BG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0.80079</cdr:x>
      <cdr:y>0.66887</cdr:y>
    </cdr:from>
    <cdr:to>
      <cdr:x>0.86453</cdr:x>
      <cdr:y>0.75044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36296" y="2952328"/>
          <a:ext cx="576064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bg-BG" sz="800" dirty="0" smtClean="0"/>
            <a:t>Българи</a:t>
          </a:r>
          <a:endParaRPr lang="bg-BG" sz="800" dirty="0"/>
        </a:p>
      </cdr:txBody>
    </cdr:sp>
  </cdr:relSizeAnchor>
  <cdr:relSizeAnchor xmlns:cdr="http://schemas.openxmlformats.org/drawingml/2006/chartDrawing">
    <cdr:from>
      <cdr:x>0.54579</cdr:x>
      <cdr:y>0.66887</cdr:y>
    </cdr:from>
    <cdr:to>
      <cdr:x>0.60954</cdr:x>
      <cdr:y>0.75044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32040" y="2952328"/>
          <a:ext cx="576064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800" dirty="0" smtClean="0"/>
            <a:t>Българи</a:t>
          </a:r>
          <a:endParaRPr lang="bg-BG" sz="800" dirty="0"/>
        </a:p>
      </cdr:txBody>
    </cdr:sp>
  </cdr:relSizeAnchor>
  <cdr:relSizeAnchor xmlns:cdr="http://schemas.openxmlformats.org/drawingml/2006/chartDrawing">
    <cdr:from>
      <cdr:x>0.29007</cdr:x>
      <cdr:y>0.65885</cdr:y>
    </cdr:from>
    <cdr:to>
      <cdr:x>0.35382</cdr:x>
      <cdr:y>0.74042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21256" y="2908122"/>
          <a:ext cx="576064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800" dirty="0" smtClean="0"/>
            <a:t>Българи</a:t>
          </a:r>
          <a:endParaRPr lang="bg-BG" sz="800" dirty="0"/>
        </a:p>
      </cdr:txBody>
    </cdr:sp>
  </cdr:relSizeAnchor>
  <cdr:relSizeAnchor xmlns:cdr="http://schemas.openxmlformats.org/drawingml/2006/chartDrawing">
    <cdr:from>
      <cdr:x>0.7092</cdr:x>
      <cdr:y>0.8117</cdr:y>
    </cdr:from>
    <cdr:to>
      <cdr:x>0.71426</cdr:x>
      <cdr:y>0.84701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6408712" y="3582773"/>
          <a:ext cx="45719" cy="1558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bg-BG"/>
        </a:p>
      </cdr:txBody>
    </cdr:sp>
  </cdr:relSizeAnchor>
  <cdr:relSizeAnchor xmlns:cdr="http://schemas.openxmlformats.org/drawingml/2006/chartDrawing">
    <cdr:from>
      <cdr:x>0.4678</cdr:x>
      <cdr:y>0.82321</cdr:y>
    </cdr:from>
    <cdr:to>
      <cdr:x>0.47286</cdr:x>
      <cdr:y>0.85852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4227264" y="3633573"/>
          <a:ext cx="45719" cy="1558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bg-BG"/>
        </a:p>
      </cdr:txBody>
    </cdr:sp>
  </cdr:relSizeAnchor>
  <cdr:relSizeAnchor xmlns:cdr="http://schemas.openxmlformats.org/drawingml/2006/chartDrawing">
    <cdr:from>
      <cdr:x>0.47015</cdr:x>
      <cdr:y>0.82571</cdr:y>
    </cdr:from>
    <cdr:to>
      <cdr:x>0.47521</cdr:x>
      <cdr:y>0.86102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4248472" y="3644628"/>
          <a:ext cx="45719" cy="1558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bg-BG"/>
        </a:p>
      </cdr:txBody>
    </cdr:sp>
  </cdr:relSizeAnchor>
  <cdr:relSizeAnchor xmlns:cdr="http://schemas.openxmlformats.org/drawingml/2006/chartDrawing">
    <cdr:from>
      <cdr:x>0.46218</cdr:x>
      <cdr:y>0.8117</cdr:y>
    </cdr:from>
    <cdr:to>
      <cdr:x>0.47811</cdr:x>
      <cdr:y>0.84701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4176464" y="3582773"/>
          <a:ext cx="144016" cy="1558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bg-BG"/>
        </a:p>
      </cdr:txBody>
    </cdr:sp>
  </cdr:relSizeAnchor>
  <cdr:relSizeAnchor xmlns:cdr="http://schemas.openxmlformats.org/drawingml/2006/chartDrawing">
    <cdr:from>
      <cdr:x>0.95623</cdr:x>
      <cdr:y>0.8117</cdr:y>
    </cdr:from>
    <cdr:to>
      <cdr:x>0.97217</cdr:x>
      <cdr:y>0.82851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8640960" y="3582773"/>
          <a:ext cx="144016" cy="7420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bg-BG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0.7092</cdr:x>
      <cdr:y>0.8117</cdr:y>
    </cdr:from>
    <cdr:to>
      <cdr:x>0.71426</cdr:x>
      <cdr:y>0.84701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6408712" y="3582773"/>
          <a:ext cx="45719" cy="1558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bg-BG"/>
        </a:p>
      </cdr:txBody>
    </cdr:sp>
  </cdr:relSizeAnchor>
  <cdr:relSizeAnchor xmlns:cdr="http://schemas.openxmlformats.org/drawingml/2006/chartDrawing">
    <cdr:from>
      <cdr:x>0.4678</cdr:x>
      <cdr:y>0.82321</cdr:y>
    </cdr:from>
    <cdr:to>
      <cdr:x>0.47286</cdr:x>
      <cdr:y>0.85852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4227264" y="3633573"/>
          <a:ext cx="45719" cy="1558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bg-BG"/>
        </a:p>
      </cdr:txBody>
    </cdr:sp>
  </cdr:relSizeAnchor>
  <cdr:relSizeAnchor xmlns:cdr="http://schemas.openxmlformats.org/drawingml/2006/chartDrawing">
    <cdr:from>
      <cdr:x>0.47015</cdr:x>
      <cdr:y>0.82571</cdr:y>
    </cdr:from>
    <cdr:to>
      <cdr:x>0.47521</cdr:x>
      <cdr:y>0.86102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4248472" y="3644628"/>
          <a:ext cx="45719" cy="1558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bg-BG"/>
        </a:p>
      </cdr:txBody>
    </cdr:sp>
  </cdr:relSizeAnchor>
  <cdr:relSizeAnchor xmlns:cdr="http://schemas.openxmlformats.org/drawingml/2006/chartDrawing">
    <cdr:from>
      <cdr:x>0.46218</cdr:x>
      <cdr:y>0.8117</cdr:y>
    </cdr:from>
    <cdr:to>
      <cdr:x>0.47811</cdr:x>
      <cdr:y>0.84701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4176464" y="3582773"/>
          <a:ext cx="144016" cy="1558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bg-BG"/>
        </a:p>
      </cdr:txBody>
    </cdr:sp>
  </cdr:relSizeAnchor>
  <cdr:relSizeAnchor xmlns:cdr="http://schemas.openxmlformats.org/drawingml/2006/chartDrawing">
    <cdr:from>
      <cdr:x>0.95623</cdr:x>
      <cdr:y>0.8117</cdr:y>
    </cdr:from>
    <cdr:to>
      <cdr:x>0.97217</cdr:x>
      <cdr:y>0.82851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8640960" y="3582773"/>
          <a:ext cx="144016" cy="7420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bg-BG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0.19206</cdr:x>
      <cdr:y>0.46824</cdr:y>
    </cdr:from>
    <cdr:to>
      <cdr:x>0.26572</cdr:x>
      <cdr:y>0.5442</cdr:y>
    </cdr:to>
    <cdr:pic>
      <cdr:nvPicPr>
        <cdr:cNvPr id="4" name="Picture 3"/>
        <cdr:cNvPicPr/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645720" y="2219197"/>
          <a:ext cx="631190" cy="3600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0.19694</cdr:x>
      <cdr:y>0.14918</cdr:y>
    </cdr:from>
    <cdr:to>
      <cdr:x>0.25237</cdr:x>
      <cdr:y>0.21295</cdr:y>
    </cdr:to>
    <cdr:pic>
      <cdr:nvPicPr>
        <cdr:cNvPr id="2" name="Picture 1" descr="http://traveltrademagazine.com/wp-content/uploads/2011/12/turkey-logo.jpg"/>
        <cdr:cNvPicPr/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687560" y="707029"/>
          <a:ext cx="474980" cy="3022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0.20095</cdr:x>
      <cdr:y>0.3315</cdr:y>
    </cdr:from>
    <cdr:to>
      <cdr:x>0.2521</cdr:x>
      <cdr:y>0.42595</cdr:y>
    </cdr:to>
    <cdr:pic>
      <cdr:nvPicPr>
        <cdr:cNvPr id="5" name="chart"/>
        <cdr:cNvPicPr/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1721943" y="1571125"/>
          <a:ext cx="438297" cy="44767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0.18841</cdr:x>
      <cdr:y>0.40746</cdr:y>
    </cdr:from>
    <cdr:to>
      <cdr:x>0.26022</cdr:x>
      <cdr:y>0.48129</cdr:y>
    </cdr:to>
    <cdr:pic>
      <cdr:nvPicPr>
        <cdr:cNvPr id="6" name="Picture 5" descr="http://www.wabbaly.com/wabbaly/wp-content/uploads/2011/07/greece_logo.jpg"/>
        <cdr:cNvPicPr/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614483" y="1931165"/>
          <a:ext cx="615315" cy="3498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0.18841</cdr:x>
      <cdr:y>0.52901</cdr:y>
    </cdr:from>
    <cdr:to>
      <cdr:x>0.2521</cdr:x>
      <cdr:y>0.63536</cdr:y>
    </cdr:to>
    <cdr:pic>
      <cdr:nvPicPr>
        <cdr:cNvPr id="7" name="chart"/>
        <cdr:cNvPicPr/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1614483" y="2507229"/>
          <a:ext cx="545757" cy="50405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0.19743</cdr:x>
      <cdr:y>0.69575</cdr:y>
    </cdr:from>
    <cdr:to>
      <cdr:x>0.25272</cdr:x>
      <cdr:y>0.73792</cdr:y>
    </cdr:to>
    <cdr:pic>
      <cdr:nvPicPr>
        <cdr:cNvPr id="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1691773" y="3297513"/>
          <a:ext cx="473748" cy="19986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0.18911</cdr:x>
      <cdr:y>0.27072</cdr:y>
    </cdr:from>
    <cdr:to>
      <cdr:x>0.2521</cdr:x>
      <cdr:y>0.3621</cdr:y>
    </cdr:to>
    <cdr:pic>
      <cdr:nvPicPr>
        <cdr:cNvPr id="3" name="Picture 2"/>
        <cdr:cNvPicPr/>
      </cdr:nvPicPr>
      <cdr:blipFill>
        <a:blip xmlns:a="http://schemas.openxmlformats.org/drawingml/2006/main" xmlns:r="http://schemas.openxmlformats.org/officeDocument/2006/relationships" r:embed="rId7" cstate="print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620433" y="1283093"/>
          <a:ext cx="539807" cy="4330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0.18841</cdr:x>
      <cdr:y>0.20995</cdr:y>
    </cdr:from>
    <cdr:to>
      <cdr:x>0.2521</cdr:x>
      <cdr:y>0.28592</cdr:y>
    </cdr:to>
    <cdr:pic>
      <cdr:nvPicPr>
        <cdr:cNvPr id="8" name="chart"/>
        <cdr:cNvPicPr/>
      </cdr:nvPicPr>
      <cdr:blipFill>
        <a:blip xmlns:a="http://schemas.openxmlformats.org/drawingml/2006/main" xmlns:r="http://schemas.openxmlformats.org/officeDocument/2006/relationships" r:embed="rId8"/>
        <a:stretch xmlns:a="http://schemas.openxmlformats.org/drawingml/2006/main">
          <a:fillRect/>
        </a:stretch>
      </cdr:blipFill>
      <cdr:spPr>
        <a:xfrm xmlns:a="http://schemas.openxmlformats.org/drawingml/2006/main">
          <a:off x="1614484" y="995061"/>
          <a:ext cx="545756" cy="36004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7404" cy="496491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9653" y="0"/>
            <a:ext cx="2937404" cy="496491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r">
              <a:defRPr sz="1200"/>
            </a:lvl1pPr>
          </a:lstStyle>
          <a:p>
            <a:fld id="{3B96FE65-557A-44B2-BD74-D32B8F523B75}" type="datetimeFigureOut">
              <a:rPr lang="bg-BG" smtClean="0"/>
              <a:pPr/>
              <a:t>07.1.2013 г.</a:t>
            </a:fld>
            <a:endParaRPr lang="bg-B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10" rIns="91418" bIns="45710" rtlCol="0" anchor="ctr"/>
          <a:lstStyle/>
          <a:p>
            <a:endParaRPr lang="bg-B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716661"/>
            <a:ext cx="5422900" cy="4468416"/>
          </a:xfrm>
          <a:prstGeom prst="rect">
            <a:avLst/>
          </a:prstGeom>
        </p:spPr>
        <p:txBody>
          <a:bodyPr vert="horz" lIns="91418" tIns="45710" rIns="91418" bIns="457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8"/>
            <a:ext cx="2937404" cy="496491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9653" y="9431598"/>
            <a:ext cx="2937404" cy="496491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r">
              <a:defRPr sz="1200"/>
            </a:lvl1pPr>
          </a:lstStyle>
          <a:p>
            <a:fld id="{55031FB6-9257-4CF3-9721-C8C68765811C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14764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5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4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28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4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38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8050" y="746125"/>
            <a:ext cx="4962525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B870C-2A32-4C77-95FC-721E94BBBEB9}" type="slidenum">
              <a:rPr lang="bg-BG">
                <a:solidFill>
                  <a:prstClr val="black"/>
                </a:solidFill>
              </a:rPr>
              <a:pPr/>
              <a:t>1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720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31FB6-9257-4CF3-9721-C8C68765811C}" type="slidenum">
              <a:rPr lang="bg-BG" smtClean="0"/>
              <a:pPr/>
              <a:t>64</a:t>
            </a:fld>
            <a:endParaRPr lang="bg-BG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8050" y="746125"/>
            <a:ext cx="4962525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B870C-2A32-4C77-95FC-721E94BBBEB9}" type="slidenum">
              <a:rPr lang="bg-BG">
                <a:solidFill>
                  <a:prstClr val="black"/>
                </a:solidFill>
              </a:rPr>
              <a:pPr/>
              <a:t>72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720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8050" y="746125"/>
            <a:ext cx="4962525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B870C-2A32-4C77-95FC-721E94BBBEB9}" type="slidenum">
              <a:rPr lang="bg-BG">
                <a:solidFill>
                  <a:prstClr val="black"/>
                </a:solidFill>
              </a:rPr>
              <a:pPr/>
              <a:t>86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720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8050" y="746125"/>
            <a:ext cx="4962525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B870C-2A32-4C77-95FC-721E94BBBEB9}" type="slidenum">
              <a:rPr lang="bg-BG">
                <a:solidFill>
                  <a:prstClr val="black"/>
                </a:solidFill>
              </a:rPr>
              <a:pPr/>
              <a:t>94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720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8050" y="746125"/>
            <a:ext cx="4962525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B870C-2A32-4C77-95FC-721E94BBBEB9}" type="slidenum">
              <a:rPr lang="bg-BG">
                <a:solidFill>
                  <a:prstClr val="black"/>
                </a:solidFill>
              </a:rPr>
              <a:pPr/>
              <a:t>97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720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8050" y="746125"/>
            <a:ext cx="4962525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B870C-2A32-4C77-95FC-721E94BBBEB9}" type="slidenum">
              <a:rPr lang="bg-BG">
                <a:solidFill>
                  <a:prstClr val="black"/>
                </a:solidFill>
              </a:rPr>
              <a:pPr/>
              <a:t>114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72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7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42792" y="9436773"/>
            <a:ext cx="2935834" cy="49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05" tIns="47206" rIns="94405" bIns="47206" anchor="b"/>
          <a:lstStyle/>
          <a:p>
            <a:pPr algn="r" defTabSz="943551"/>
            <a:fld id="{0C7B8A1B-A169-42ED-96E3-CF5B68CF2C7A}" type="slidenum">
              <a:rPr lang="en-GB" sz="1300"/>
              <a:pPr algn="r" defTabSz="943551"/>
              <a:t>7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6125"/>
            <a:ext cx="4967287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817" y="4716661"/>
            <a:ext cx="4970992" cy="4468416"/>
          </a:xfrm>
          <a:noFill/>
          <a:ln/>
        </p:spPr>
        <p:txBody>
          <a:bodyPr lIns="94405" tIns="47206" rIns="94405" bIns="4720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8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42792" y="9436773"/>
            <a:ext cx="2935834" cy="49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05" tIns="47206" rIns="94405" bIns="47206" anchor="b"/>
          <a:lstStyle/>
          <a:p>
            <a:pPr algn="r" defTabSz="943551"/>
            <a:fld id="{0C7B8A1B-A169-42ED-96E3-CF5B68CF2C7A}" type="slidenum">
              <a:rPr lang="en-GB" sz="1300"/>
              <a:pPr algn="r" defTabSz="943551"/>
              <a:t>8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6125"/>
            <a:ext cx="4967287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817" y="4716661"/>
            <a:ext cx="4970992" cy="4468416"/>
          </a:xfrm>
          <a:noFill/>
          <a:ln/>
        </p:spPr>
        <p:txBody>
          <a:bodyPr lIns="94405" tIns="47206" rIns="94405" bIns="4720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9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42792" y="9436773"/>
            <a:ext cx="2935834" cy="49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05" tIns="47206" rIns="94405" bIns="47206" anchor="b"/>
          <a:lstStyle/>
          <a:p>
            <a:pPr algn="r" defTabSz="943551"/>
            <a:fld id="{0C7B8A1B-A169-42ED-96E3-CF5B68CF2C7A}" type="slidenum">
              <a:rPr lang="en-GB" sz="1300"/>
              <a:pPr algn="r" defTabSz="943551"/>
              <a:t>9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6125"/>
            <a:ext cx="4967287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817" y="4716661"/>
            <a:ext cx="4970992" cy="4468416"/>
          </a:xfrm>
          <a:noFill/>
          <a:ln/>
        </p:spPr>
        <p:txBody>
          <a:bodyPr lIns="94405" tIns="47206" rIns="94405" bIns="4720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8050" y="746125"/>
            <a:ext cx="4962525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B870C-2A32-4C77-95FC-721E94BBBEB9}" type="slidenum">
              <a:rPr lang="bg-BG">
                <a:solidFill>
                  <a:prstClr val="black"/>
                </a:solidFill>
              </a:rPr>
              <a:pPr/>
              <a:t>14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720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8050" y="746125"/>
            <a:ext cx="4962525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B870C-2A32-4C77-95FC-721E94BBBEB9}" type="slidenum">
              <a:rPr lang="bg-BG">
                <a:solidFill>
                  <a:prstClr val="black"/>
                </a:solidFill>
              </a:rPr>
              <a:pPr/>
              <a:t>25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720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8050" y="746125"/>
            <a:ext cx="4962525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B870C-2A32-4C77-95FC-721E94BBBEB9}" type="slidenum">
              <a:rPr lang="bg-BG">
                <a:solidFill>
                  <a:prstClr val="black"/>
                </a:solidFill>
              </a:rPr>
              <a:pPr/>
              <a:t>37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720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8050" y="746125"/>
            <a:ext cx="4962525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B870C-2A32-4C77-95FC-721E94BBBEB9}" type="slidenum">
              <a:rPr lang="bg-BG">
                <a:solidFill>
                  <a:prstClr val="black"/>
                </a:solidFill>
              </a:rPr>
              <a:pPr/>
              <a:t>59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720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8050" y="746125"/>
            <a:ext cx="4962525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B870C-2A32-4C77-95FC-721E94BBBEB9}" type="slidenum">
              <a:rPr lang="bg-BG">
                <a:solidFill>
                  <a:prstClr val="black"/>
                </a:solidFill>
              </a:rPr>
              <a:pPr/>
              <a:t>63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72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0014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3537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87412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2384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07.01.2013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57449" y="6356350"/>
            <a:ext cx="4229894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687343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5496" y="6375443"/>
            <a:ext cx="418438" cy="365925"/>
          </a:xfrm>
          <a:prstGeom prst="rect">
            <a:avLst/>
          </a:prstGeom>
        </p:spPr>
        <p:txBody>
          <a:bodyPr lIns="74661" tIns="37329" rIns="74661" bIns="37329"/>
          <a:lstStyle>
            <a:lvl1pPr marL="0" algn="l" rtl="0" latinLnBrk="0">
              <a:defRPr sz="2900" b="1" kern="1200">
                <a:solidFill>
                  <a:srgbClr val="1F407B"/>
                </a:solidFill>
                <a:latin typeface="+mn-lt"/>
                <a:ea typeface="+mn-ea"/>
                <a:cs typeface="+mn-cs"/>
              </a:defRPr>
            </a:lvl1pPr>
            <a:lvl2pPr marL="738881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762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643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5524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4405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3286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2166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11047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fld id="{ED02EAD5-FF5E-4BA4-805A-9F27FCC030F3}" type="slidenum">
              <a:rPr lang="bg-BG" sz="1100" smtClean="0"/>
              <a:pPr>
                <a:defRPr/>
              </a:pPr>
              <a:t>‹#›</a:t>
            </a:fld>
            <a:endParaRPr lang="bg-BG" sz="1100" dirty="0"/>
          </a:p>
        </p:txBody>
      </p:sp>
    </p:spTree>
    <p:extLst>
      <p:ext uri="{BB962C8B-B14F-4D97-AF65-F5344CB8AC3E}">
        <p14:creationId xmlns:p14="http://schemas.microsoft.com/office/powerpoint/2010/main" xmlns="" val="24331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42" y="2130430"/>
            <a:ext cx="7772516" cy="14699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92" y="3885640"/>
            <a:ext cx="6401033" cy="17536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3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6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9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9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66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39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1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86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909" y="5538518"/>
            <a:ext cx="2132901" cy="365925"/>
          </a:xfrm>
          <a:prstGeom prst="rect">
            <a:avLst/>
          </a:prstGeom>
        </p:spPr>
        <p:txBody>
          <a:bodyPr lIns="74661" tIns="37329" rIns="74661" bIns="373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47E5D9D-2A37-40F6-B8F4-C609507547A9}" type="datetime1">
              <a:rPr lang="bg-BG" sz="2400">
                <a:solidFill>
                  <a:prstClr val="black"/>
                </a:solidFill>
              </a:rPr>
              <a:pPr>
                <a:defRPr/>
              </a:pPr>
              <a:t>07.1.2013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76" y="6417655"/>
            <a:ext cx="413308" cy="365925"/>
          </a:xfrm>
        </p:spPr>
        <p:txBody>
          <a:bodyPr/>
          <a:lstStyle>
            <a:lvl1pPr>
              <a:defRPr b="1">
                <a:solidFill>
                  <a:srgbClr val="1F407B"/>
                </a:solidFill>
              </a:defRPr>
            </a:lvl1pPr>
          </a:lstStyle>
          <a:p>
            <a:pPr>
              <a:defRPr/>
            </a:pPr>
            <a:fld id="{8EF47934-5C83-44D9-9210-4B399B2E37E1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77331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552" y="6355644"/>
            <a:ext cx="2132901" cy="365925"/>
          </a:xfrm>
          <a:prstGeom prst="rect">
            <a:avLst/>
          </a:prstGeom>
        </p:spPr>
        <p:txBody>
          <a:bodyPr lIns="74661" tIns="37329" rIns="74661" bIns="373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43B89E4-7490-4E29-9BE8-B0FE3AA74870}" type="datetime1">
              <a:rPr lang="bg-BG" sz="2400">
                <a:solidFill>
                  <a:prstClr val="black"/>
                </a:solidFill>
              </a:rPr>
              <a:pPr>
                <a:defRPr/>
              </a:pPr>
              <a:t>07.1.2013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0FE80-B4FE-472D-8F5F-D170F8E30FB4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05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34" y="4406670"/>
            <a:ext cx="7772516" cy="136291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834" y="2907250"/>
            <a:ext cx="7772516" cy="1499363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32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65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98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931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6648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397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130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863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552" y="6355644"/>
            <a:ext cx="2132901" cy="365925"/>
          </a:xfrm>
          <a:prstGeom prst="rect">
            <a:avLst/>
          </a:prstGeom>
        </p:spPr>
        <p:txBody>
          <a:bodyPr lIns="74661" tIns="37329" rIns="74661" bIns="373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F3D32E-2CAE-4A2A-A14F-AFEF5B2F01DB}" type="datetime1">
              <a:rPr lang="bg-BG" sz="2400">
                <a:solidFill>
                  <a:prstClr val="black"/>
                </a:solidFill>
              </a:rPr>
              <a:pPr>
                <a:defRPr/>
              </a:pPr>
              <a:t>07.1.2013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EDD1-C739-4A15-9CD1-D46D86E6319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415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597" y="1600151"/>
            <a:ext cx="4058567" cy="452600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31" y="1600151"/>
            <a:ext cx="4058567" cy="452600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552" y="6355644"/>
            <a:ext cx="2132901" cy="365925"/>
          </a:xfrm>
          <a:prstGeom prst="rect">
            <a:avLst/>
          </a:prstGeom>
        </p:spPr>
        <p:txBody>
          <a:bodyPr lIns="74661" tIns="37329" rIns="74661" bIns="373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D27BC68-EA14-4525-9436-9A8E6A467721}" type="datetime1">
              <a:rPr lang="bg-BG" sz="2400">
                <a:solidFill>
                  <a:prstClr val="black"/>
                </a:solidFill>
              </a:rPr>
              <a:pPr>
                <a:defRPr/>
              </a:pPr>
              <a:t>07.1.2013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F1C94-6858-4FF4-B029-28BF771F10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169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597" y="1535028"/>
            <a:ext cx="4039939" cy="6403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298" indent="0">
              <a:buNone/>
              <a:defRPr sz="1600" b="1"/>
            </a:lvl2pPr>
            <a:lvl3pPr marL="746596" indent="0">
              <a:buNone/>
              <a:defRPr sz="1500" b="1"/>
            </a:lvl3pPr>
            <a:lvl4pPr marL="1119894" indent="0">
              <a:buNone/>
              <a:defRPr sz="1300" b="1"/>
            </a:lvl4pPr>
            <a:lvl5pPr marL="1493195" indent="0">
              <a:buNone/>
              <a:defRPr sz="1300" b="1"/>
            </a:lvl5pPr>
            <a:lvl6pPr marL="1866487" indent="0">
              <a:buNone/>
              <a:defRPr sz="1300" b="1"/>
            </a:lvl6pPr>
            <a:lvl7pPr marL="2239786" indent="0">
              <a:buNone/>
              <a:defRPr sz="1300" b="1"/>
            </a:lvl7pPr>
            <a:lvl8pPr marL="2613085" indent="0">
              <a:buNone/>
              <a:defRPr sz="1300" b="1"/>
            </a:lvl8pPr>
            <a:lvl9pPr marL="2986385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97" y="2175404"/>
            <a:ext cx="4039939" cy="395075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94" y="1535028"/>
            <a:ext cx="4041103" cy="6403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298" indent="0">
              <a:buNone/>
              <a:defRPr sz="1600" b="1"/>
            </a:lvl2pPr>
            <a:lvl3pPr marL="746596" indent="0">
              <a:buNone/>
              <a:defRPr sz="1500" b="1"/>
            </a:lvl3pPr>
            <a:lvl4pPr marL="1119894" indent="0">
              <a:buNone/>
              <a:defRPr sz="1300" b="1"/>
            </a:lvl4pPr>
            <a:lvl5pPr marL="1493195" indent="0">
              <a:buNone/>
              <a:defRPr sz="1300" b="1"/>
            </a:lvl5pPr>
            <a:lvl6pPr marL="1866487" indent="0">
              <a:buNone/>
              <a:defRPr sz="1300" b="1"/>
            </a:lvl6pPr>
            <a:lvl7pPr marL="2239786" indent="0">
              <a:buNone/>
              <a:defRPr sz="1300" b="1"/>
            </a:lvl7pPr>
            <a:lvl8pPr marL="2613085" indent="0">
              <a:buNone/>
              <a:defRPr sz="1300" b="1"/>
            </a:lvl8pPr>
            <a:lvl9pPr marL="2986385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94" y="2175404"/>
            <a:ext cx="4041103" cy="395075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552" y="6355644"/>
            <a:ext cx="2132901" cy="365925"/>
          </a:xfrm>
          <a:prstGeom prst="rect">
            <a:avLst/>
          </a:prstGeom>
        </p:spPr>
        <p:txBody>
          <a:bodyPr lIns="74661" tIns="37329" rIns="74661" bIns="373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F33EA6-7C1B-4EEA-B854-49C4411E9DA3}" type="datetime1">
              <a:rPr lang="bg-BG" sz="2400">
                <a:solidFill>
                  <a:prstClr val="black"/>
                </a:solidFill>
              </a:rPr>
              <a:pPr>
                <a:defRPr/>
              </a:pPr>
              <a:t>07.1.2013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357C4-2D2C-479C-A557-89A6FBB384DE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501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552" y="6355644"/>
            <a:ext cx="2132901" cy="365925"/>
          </a:xfrm>
          <a:prstGeom prst="rect">
            <a:avLst/>
          </a:prstGeom>
        </p:spPr>
        <p:txBody>
          <a:bodyPr lIns="74661" tIns="37329" rIns="74661" bIns="373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AA4A6AA-124D-457A-8407-9A010057BEC4}" type="datetime1">
              <a:rPr lang="bg-BG" sz="2400">
                <a:solidFill>
                  <a:prstClr val="black"/>
                </a:solidFill>
              </a:rPr>
              <a:pPr>
                <a:defRPr/>
              </a:pPr>
              <a:t>07.1.2013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3C686-96B5-4118-B6BE-2A11DB6D0774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752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552" y="6355644"/>
            <a:ext cx="2132901" cy="365925"/>
          </a:xfrm>
          <a:prstGeom prst="rect">
            <a:avLst/>
          </a:prstGeom>
        </p:spPr>
        <p:txBody>
          <a:bodyPr lIns="74661" tIns="37329" rIns="74661" bIns="373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79198B-38F7-41D6-9411-EAD2ED323856}" type="datetime1">
              <a:rPr lang="bg-BG" sz="2400">
                <a:solidFill>
                  <a:prstClr val="black"/>
                </a:solidFill>
              </a:rPr>
              <a:pPr>
                <a:defRPr/>
              </a:pPr>
              <a:t>07.1.2013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1F8F6-7F96-4215-B2AA-B2AEFA0E4CD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9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9"/>
            <a:ext cx="8229600" cy="44644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9975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49" y="272894"/>
            <a:ext cx="3008416" cy="116289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49" y="272896"/>
            <a:ext cx="5111047" cy="585325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549" y="1435792"/>
            <a:ext cx="3008416" cy="4690357"/>
          </a:xfrm>
        </p:spPr>
        <p:txBody>
          <a:bodyPr/>
          <a:lstStyle>
            <a:lvl1pPr marL="0" indent="0">
              <a:buNone/>
              <a:defRPr sz="1100"/>
            </a:lvl1pPr>
            <a:lvl2pPr marL="373298" indent="0">
              <a:buNone/>
              <a:defRPr sz="900"/>
            </a:lvl2pPr>
            <a:lvl3pPr marL="746596" indent="0">
              <a:buNone/>
              <a:defRPr sz="800"/>
            </a:lvl3pPr>
            <a:lvl4pPr marL="1119894" indent="0">
              <a:buNone/>
              <a:defRPr sz="700"/>
            </a:lvl4pPr>
            <a:lvl5pPr marL="1493195" indent="0">
              <a:buNone/>
              <a:defRPr sz="700"/>
            </a:lvl5pPr>
            <a:lvl6pPr marL="1866487" indent="0">
              <a:buNone/>
              <a:defRPr sz="700"/>
            </a:lvl6pPr>
            <a:lvl7pPr marL="2239786" indent="0">
              <a:buNone/>
              <a:defRPr sz="700"/>
            </a:lvl7pPr>
            <a:lvl8pPr marL="2613085" indent="0">
              <a:buNone/>
              <a:defRPr sz="700"/>
            </a:lvl8pPr>
            <a:lvl9pPr marL="298638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552" y="6355644"/>
            <a:ext cx="2132901" cy="365925"/>
          </a:xfrm>
          <a:prstGeom prst="rect">
            <a:avLst/>
          </a:prstGeom>
        </p:spPr>
        <p:txBody>
          <a:bodyPr lIns="74661" tIns="37329" rIns="74661" bIns="373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638E40-71AF-4055-8EDB-261E61971A11}" type="datetime1">
              <a:rPr lang="bg-BG" sz="2400">
                <a:solidFill>
                  <a:prstClr val="black"/>
                </a:solidFill>
              </a:rPr>
              <a:pPr>
                <a:defRPr/>
              </a:pPr>
              <a:t>07.1.2013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A3982-5338-48B6-926D-96EA482DAC3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399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784" y="4800505"/>
            <a:ext cx="5487097" cy="56749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784" y="612463"/>
            <a:ext cx="5487097" cy="4115110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3298" indent="0">
              <a:buNone/>
              <a:defRPr sz="2300"/>
            </a:lvl2pPr>
            <a:lvl3pPr marL="746596" indent="0">
              <a:buNone/>
              <a:defRPr sz="2000"/>
            </a:lvl3pPr>
            <a:lvl4pPr marL="1119894" indent="0">
              <a:buNone/>
              <a:defRPr sz="1600"/>
            </a:lvl4pPr>
            <a:lvl5pPr marL="1493195" indent="0">
              <a:buNone/>
              <a:defRPr sz="1600"/>
            </a:lvl5pPr>
            <a:lvl6pPr marL="1866487" indent="0">
              <a:buNone/>
              <a:defRPr sz="1600"/>
            </a:lvl6pPr>
            <a:lvl7pPr marL="2239786" indent="0">
              <a:buNone/>
              <a:defRPr sz="1600"/>
            </a:lvl7pPr>
            <a:lvl8pPr marL="2613085" indent="0">
              <a:buNone/>
              <a:defRPr sz="1600"/>
            </a:lvl8pPr>
            <a:lvl9pPr marL="2986385" indent="0">
              <a:buNone/>
              <a:defRPr sz="1600"/>
            </a:lvl9pPr>
          </a:lstStyle>
          <a:p>
            <a:pPr lvl="0"/>
            <a:endParaRPr lang="bg-B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784" y="5367997"/>
            <a:ext cx="5487097" cy="804726"/>
          </a:xfrm>
        </p:spPr>
        <p:txBody>
          <a:bodyPr/>
          <a:lstStyle>
            <a:lvl1pPr marL="0" indent="0">
              <a:buNone/>
              <a:defRPr sz="1100"/>
            </a:lvl1pPr>
            <a:lvl2pPr marL="373298" indent="0">
              <a:buNone/>
              <a:defRPr sz="900"/>
            </a:lvl2pPr>
            <a:lvl3pPr marL="746596" indent="0">
              <a:buNone/>
              <a:defRPr sz="800"/>
            </a:lvl3pPr>
            <a:lvl4pPr marL="1119894" indent="0">
              <a:buNone/>
              <a:defRPr sz="700"/>
            </a:lvl4pPr>
            <a:lvl5pPr marL="1493195" indent="0">
              <a:buNone/>
              <a:defRPr sz="700"/>
            </a:lvl5pPr>
            <a:lvl6pPr marL="1866487" indent="0">
              <a:buNone/>
              <a:defRPr sz="700"/>
            </a:lvl6pPr>
            <a:lvl7pPr marL="2239786" indent="0">
              <a:buNone/>
              <a:defRPr sz="700"/>
            </a:lvl7pPr>
            <a:lvl8pPr marL="2613085" indent="0">
              <a:buNone/>
              <a:defRPr sz="700"/>
            </a:lvl8pPr>
            <a:lvl9pPr marL="298638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552" y="6355644"/>
            <a:ext cx="2132901" cy="365925"/>
          </a:xfrm>
          <a:prstGeom prst="rect">
            <a:avLst/>
          </a:prstGeom>
        </p:spPr>
        <p:txBody>
          <a:bodyPr lIns="74661" tIns="37329" rIns="74661" bIns="373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75E1A0C-6C41-414D-A950-BE876A5D2999}" type="datetime1">
              <a:rPr lang="bg-BG" sz="2400">
                <a:solidFill>
                  <a:prstClr val="black"/>
                </a:solidFill>
              </a:rPr>
              <a:pPr>
                <a:defRPr/>
              </a:pPr>
              <a:t>07.1.2013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93288-DE47-4957-AF06-0CA7D8D9B3C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641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552" y="6355644"/>
            <a:ext cx="2132901" cy="365925"/>
          </a:xfrm>
          <a:prstGeom prst="rect">
            <a:avLst/>
          </a:prstGeom>
        </p:spPr>
        <p:txBody>
          <a:bodyPr lIns="74661" tIns="37329" rIns="74661" bIns="373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0ED5FED-A05F-4C13-9ABD-64D32C973BF6}" type="datetime1">
              <a:rPr lang="bg-BG" sz="2400">
                <a:solidFill>
                  <a:prstClr val="black"/>
                </a:solidFill>
              </a:rPr>
              <a:pPr>
                <a:defRPr/>
              </a:pPr>
              <a:t>07.1.2013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13F28-B9BF-450C-8133-11DD9A65D615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322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270" y="274505"/>
            <a:ext cx="2057226" cy="58517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595" y="274505"/>
            <a:ext cx="6059908" cy="58517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552" y="6355644"/>
            <a:ext cx="2132901" cy="365925"/>
          </a:xfrm>
          <a:prstGeom prst="rect">
            <a:avLst/>
          </a:prstGeom>
        </p:spPr>
        <p:txBody>
          <a:bodyPr lIns="74661" tIns="37329" rIns="74661" bIns="373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D15D998-1B32-4259-AE09-5CD4C1E0EB2F}" type="datetime1">
              <a:rPr lang="bg-BG" sz="2400">
                <a:solidFill>
                  <a:prstClr val="black"/>
                </a:solidFill>
              </a:rPr>
              <a:pPr>
                <a:defRPr/>
              </a:pPr>
              <a:t>07.1.2013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87FE-00A5-4429-86DB-BEFBCB3F246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40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42" y="2130430"/>
            <a:ext cx="7772516" cy="14699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97" y="3885645"/>
            <a:ext cx="6401033" cy="17536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6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9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92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6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3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1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84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914" y="5538518"/>
            <a:ext cx="2132901" cy="365925"/>
          </a:xfrm>
          <a:prstGeom prst="rect">
            <a:avLst/>
          </a:prstGeom>
        </p:spPr>
        <p:txBody>
          <a:bodyPr lIns="74623" tIns="37310" rIns="74623" bIns="373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3735">
              <a:defRPr/>
            </a:pPr>
            <a:fld id="{C47E5D9D-2A37-40F6-B8F4-C609507547A9}" type="datetime1">
              <a:rPr lang="bg-BG" sz="2400" smtClean="0">
                <a:solidFill>
                  <a:prstClr val="black"/>
                </a:solidFill>
              </a:rPr>
              <a:pPr defTabSz="913735">
                <a:defRPr/>
              </a:pPr>
              <a:t>07.1.2013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76" y="6417655"/>
            <a:ext cx="413308" cy="365925"/>
          </a:xfrm>
        </p:spPr>
        <p:txBody>
          <a:bodyPr/>
          <a:lstStyle>
            <a:lvl1pPr>
              <a:defRPr b="1">
                <a:solidFill>
                  <a:srgbClr val="1F407B"/>
                </a:solidFill>
              </a:defRPr>
            </a:lvl1pPr>
          </a:lstStyle>
          <a:p>
            <a:pPr>
              <a:defRPr/>
            </a:pPr>
            <a:fld id="{8EF47934-5C83-44D9-9210-4B399B2E37E1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429350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557" y="6355649"/>
            <a:ext cx="2132901" cy="365925"/>
          </a:xfrm>
          <a:prstGeom prst="rect">
            <a:avLst/>
          </a:prstGeom>
        </p:spPr>
        <p:txBody>
          <a:bodyPr lIns="74623" tIns="37310" rIns="74623" bIns="373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3735">
              <a:defRPr/>
            </a:pPr>
            <a:fld id="{C43B89E4-7490-4E29-9BE8-B0FE3AA74870}" type="datetime1">
              <a:rPr lang="bg-BG" sz="2400" smtClean="0">
                <a:solidFill>
                  <a:prstClr val="black"/>
                </a:solidFill>
              </a:rPr>
              <a:pPr defTabSz="913735">
                <a:defRPr/>
              </a:pPr>
              <a:t>07.1.2013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0FE80-B4FE-472D-8F5F-D170F8E30FB4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095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34" y="4406675"/>
            <a:ext cx="7772516" cy="136291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834" y="2907250"/>
            <a:ext cx="7772516" cy="1499363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31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62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931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924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6551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386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117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848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557" y="6355649"/>
            <a:ext cx="2132901" cy="365925"/>
          </a:xfrm>
          <a:prstGeom prst="rect">
            <a:avLst/>
          </a:prstGeom>
        </p:spPr>
        <p:txBody>
          <a:bodyPr lIns="74623" tIns="37310" rIns="74623" bIns="373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3735">
              <a:defRPr/>
            </a:pPr>
            <a:fld id="{39F3D32E-2CAE-4A2A-A14F-AFEF5B2F01DB}" type="datetime1">
              <a:rPr lang="bg-BG" sz="2400" smtClean="0">
                <a:solidFill>
                  <a:prstClr val="black"/>
                </a:solidFill>
              </a:rPr>
              <a:pPr defTabSz="913735">
                <a:defRPr/>
              </a:pPr>
              <a:t>07.1.2013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EDD1-C739-4A15-9CD1-D46D86E6319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471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02" y="1600156"/>
            <a:ext cx="4058567" cy="452600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36" y="1600156"/>
            <a:ext cx="4058567" cy="452600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557" y="6355649"/>
            <a:ext cx="2132901" cy="365925"/>
          </a:xfrm>
          <a:prstGeom prst="rect">
            <a:avLst/>
          </a:prstGeom>
        </p:spPr>
        <p:txBody>
          <a:bodyPr lIns="74623" tIns="37310" rIns="74623" bIns="373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3735">
              <a:defRPr/>
            </a:pPr>
            <a:fld id="{7D27BC68-EA14-4525-9436-9A8E6A467721}" type="datetime1">
              <a:rPr lang="bg-BG" sz="2400" smtClean="0">
                <a:solidFill>
                  <a:prstClr val="black"/>
                </a:solidFill>
              </a:rPr>
              <a:pPr defTabSz="913735">
                <a:defRPr/>
              </a:pPr>
              <a:t>07.1.2013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F1C94-6858-4FF4-B029-28BF771F10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545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02" y="1535028"/>
            <a:ext cx="4039939" cy="6403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103" indent="0">
              <a:buNone/>
              <a:defRPr sz="1600" b="1"/>
            </a:lvl2pPr>
            <a:lvl3pPr marL="746206" indent="0">
              <a:buNone/>
              <a:defRPr sz="1500" b="1"/>
            </a:lvl3pPr>
            <a:lvl4pPr marL="1119311" indent="0">
              <a:buNone/>
              <a:defRPr sz="1300" b="1"/>
            </a:lvl4pPr>
            <a:lvl5pPr marL="1492415" indent="0">
              <a:buNone/>
              <a:defRPr sz="1300" b="1"/>
            </a:lvl5pPr>
            <a:lvl6pPr marL="1865516" indent="0">
              <a:buNone/>
              <a:defRPr sz="1300" b="1"/>
            </a:lvl6pPr>
            <a:lvl7pPr marL="2238621" indent="0">
              <a:buNone/>
              <a:defRPr sz="1300" b="1"/>
            </a:lvl7pPr>
            <a:lvl8pPr marL="2611725" indent="0">
              <a:buNone/>
              <a:defRPr sz="1300" b="1"/>
            </a:lvl8pPr>
            <a:lvl9pPr marL="2984831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02" y="2175404"/>
            <a:ext cx="4039939" cy="395075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94" y="1535028"/>
            <a:ext cx="4041103" cy="6403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103" indent="0">
              <a:buNone/>
              <a:defRPr sz="1600" b="1"/>
            </a:lvl2pPr>
            <a:lvl3pPr marL="746206" indent="0">
              <a:buNone/>
              <a:defRPr sz="1500" b="1"/>
            </a:lvl3pPr>
            <a:lvl4pPr marL="1119311" indent="0">
              <a:buNone/>
              <a:defRPr sz="1300" b="1"/>
            </a:lvl4pPr>
            <a:lvl5pPr marL="1492415" indent="0">
              <a:buNone/>
              <a:defRPr sz="1300" b="1"/>
            </a:lvl5pPr>
            <a:lvl6pPr marL="1865516" indent="0">
              <a:buNone/>
              <a:defRPr sz="1300" b="1"/>
            </a:lvl6pPr>
            <a:lvl7pPr marL="2238621" indent="0">
              <a:buNone/>
              <a:defRPr sz="1300" b="1"/>
            </a:lvl7pPr>
            <a:lvl8pPr marL="2611725" indent="0">
              <a:buNone/>
              <a:defRPr sz="1300" b="1"/>
            </a:lvl8pPr>
            <a:lvl9pPr marL="2984831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94" y="2175404"/>
            <a:ext cx="4041103" cy="395075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557" y="6355649"/>
            <a:ext cx="2132901" cy="365925"/>
          </a:xfrm>
          <a:prstGeom prst="rect">
            <a:avLst/>
          </a:prstGeom>
        </p:spPr>
        <p:txBody>
          <a:bodyPr lIns="74623" tIns="37310" rIns="74623" bIns="373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3735">
              <a:defRPr/>
            </a:pPr>
            <a:fld id="{53F33EA6-7C1B-4EEA-B854-49C4411E9DA3}" type="datetime1">
              <a:rPr lang="bg-BG" sz="2400" smtClean="0">
                <a:solidFill>
                  <a:prstClr val="black"/>
                </a:solidFill>
              </a:rPr>
              <a:pPr defTabSz="913735">
                <a:defRPr/>
              </a:pPr>
              <a:t>07.1.2013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357C4-2D2C-479C-A557-89A6FBB384DE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015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557" y="6355649"/>
            <a:ext cx="2132901" cy="365925"/>
          </a:xfrm>
          <a:prstGeom prst="rect">
            <a:avLst/>
          </a:prstGeom>
        </p:spPr>
        <p:txBody>
          <a:bodyPr lIns="74623" tIns="37310" rIns="74623" bIns="373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3735">
              <a:defRPr/>
            </a:pPr>
            <a:fld id="{CAA4A6AA-124D-457A-8407-9A010057BEC4}" type="datetime1">
              <a:rPr lang="bg-BG" sz="2400" smtClean="0">
                <a:solidFill>
                  <a:prstClr val="black"/>
                </a:solidFill>
              </a:rPr>
              <a:pPr defTabSz="913735">
                <a:defRPr/>
              </a:pPr>
              <a:t>07.1.2013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3C686-96B5-4118-B6BE-2A11DB6D0774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54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95288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557" y="6355649"/>
            <a:ext cx="2132901" cy="365925"/>
          </a:xfrm>
          <a:prstGeom prst="rect">
            <a:avLst/>
          </a:prstGeom>
        </p:spPr>
        <p:txBody>
          <a:bodyPr lIns="74623" tIns="37310" rIns="74623" bIns="373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3735">
              <a:defRPr/>
            </a:pPr>
            <a:fld id="{C179198B-38F7-41D6-9411-EAD2ED323856}" type="datetime1">
              <a:rPr lang="bg-BG" sz="2400" smtClean="0">
                <a:solidFill>
                  <a:prstClr val="black"/>
                </a:solidFill>
              </a:rPr>
              <a:pPr defTabSz="913735">
                <a:defRPr/>
              </a:pPr>
              <a:t>07.1.2013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1F8F6-7F96-4215-B2AA-B2AEFA0E4CD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551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49" y="272894"/>
            <a:ext cx="3008416" cy="116289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49" y="272901"/>
            <a:ext cx="5111047" cy="585325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549" y="1435792"/>
            <a:ext cx="3008416" cy="4690357"/>
          </a:xfrm>
        </p:spPr>
        <p:txBody>
          <a:bodyPr/>
          <a:lstStyle>
            <a:lvl1pPr marL="0" indent="0">
              <a:buNone/>
              <a:defRPr sz="1100"/>
            </a:lvl1pPr>
            <a:lvl2pPr marL="373103" indent="0">
              <a:buNone/>
              <a:defRPr sz="900"/>
            </a:lvl2pPr>
            <a:lvl3pPr marL="746206" indent="0">
              <a:buNone/>
              <a:defRPr sz="800"/>
            </a:lvl3pPr>
            <a:lvl4pPr marL="1119311" indent="0">
              <a:buNone/>
              <a:defRPr sz="700"/>
            </a:lvl4pPr>
            <a:lvl5pPr marL="1492415" indent="0">
              <a:buNone/>
              <a:defRPr sz="700"/>
            </a:lvl5pPr>
            <a:lvl6pPr marL="1865516" indent="0">
              <a:buNone/>
              <a:defRPr sz="700"/>
            </a:lvl6pPr>
            <a:lvl7pPr marL="2238621" indent="0">
              <a:buNone/>
              <a:defRPr sz="700"/>
            </a:lvl7pPr>
            <a:lvl8pPr marL="2611725" indent="0">
              <a:buNone/>
              <a:defRPr sz="700"/>
            </a:lvl8pPr>
            <a:lvl9pPr marL="2984831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557" y="6355649"/>
            <a:ext cx="2132901" cy="365925"/>
          </a:xfrm>
          <a:prstGeom prst="rect">
            <a:avLst/>
          </a:prstGeom>
        </p:spPr>
        <p:txBody>
          <a:bodyPr lIns="74623" tIns="37310" rIns="74623" bIns="373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3735">
              <a:defRPr/>
            </a:pPr>
            <a:fld id="{A4638E40-71AF-4055-8EDB-261E61971A11}" type="datetime1">
              <a:rPr lang="bg-BG" sz="2400" smtClean="0">
                <a:solidFill>
                  <a:prstClr val="black"/>
                </a:solidFill>
              </a:rPr>
              <a:pPr defTabSz="913735">
                <a:defRPr/>
              </a:pPr>
              <a:t>07.1.2013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A3982-5338-48B6-926D-96EA482DAC3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489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789" y="4800510"/>
            <a:ext cx="5487097" cy="56749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789" y="612468"/>
            <a:ext cx="5487097" cy="4115110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3103" indent="0">
              <a:buNone/>
              <a:defRPr sz="2300"/>
            </a:lvl2pPr>
            <a:lvl3pPr marL="746206" indent="0">
              <a:buNone/>
              <a:defRPr sz="2000"/>
            </a:lvl3pPr>
            <a:lvl4pPr marL="1119311" indent="0">
              <a:buNone/>
              <a:defRPr sz="1600"/>
            </a:lvl4pPr>
            <a:lvl5pPr marL="1492415" indent="0">
              <a:buNone/>
              <a:defRPr sz="1600"/>
            </a:lvl5pPr>
            <a:lvl6pPr marL="1865516" indent="0">
              <a:buNone/>
              <a:defRPr sz="1600"/>
            </a:lvl6pPr>
            <a:lvl7pPr marL="2238621" indent="0">
              <a:buNone/>
              <a:defRPr sz="1600"/>
            </a:lvl7pPr>
            <a:lvl8pPr marL="2611725" indent="0">
              <a:buNone/>
              <a:defRPr sz="1600"/>
            </a:lvl8pPr>
            <a:lvl9pPr marL="2984831" indent="0">
              <a:buNone/>
              <a:defRPr sz="1600"/>
            </a:lvl9pPr>
          </a:lstStyle>
          <a:p>
            <a:pPr lvl="0"/>
            <a:endParaRPr lang="bg-B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789" y="5367997"/>
            <a:ext cx="5487097" cy="804726"/>
          </a:xfrm>
        </p:spPr>
        <p:txBody>
          <a:bodyPr/>
          <a:lstStyle>
            <a:lvl1pPr marL="0" indent="0">
              <a:buNone/>
              <a:defRPr sz="1100"/>
            </a:lvl1pPr>
            <a:lvl2pPr marL="373103" indent="0">
              <a:buNone/>
              <a:defRPr sz="900"/>
            </a:lvl2pPr>
            <a:lvl3pPr marL="746206" indent="0">
              <a:buNone/>
              <a:defRPr sz="800"/>
            </a:lvl3pPr>
            <a:lvl4pPr marL="1119311" indent="0">
              <a:buNone/>
              <a:defRPr sz="700"/>
            </a:lvl4pPr>
            <a:lvl5pPr marL="1492415" indent="0">
              <a:buNone/>
              <a:defRPr sz="700"/>
            </a:lvl5pPr>
            <a:lvl6pPr marL="1865516" indent="0">
              <a:buNone/>
              <a:defRPr sz="700"/>
            </a:lvl6pPr>
            <a:lvl7pPr marL="2238621" indent="0">
              <a:buNone/>
              <a:defRPr sz="700"/>
            </a:lvl7pPr>
            <a:lvl8pPr marL="2611725" indent="0">
              <a:buNone/>
              <a:defRPr sz="700"/>
            </a:lvl8pPr>
            <a:lvl9pPr marL="2984831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557" y="6355649"/>
            <a:ext cx="2132901" cy="365925"/>
          </a:xfrm>
          <a:prstGeom prst="rect">
            <a:avLst/>
          </a:prstGeom>
        </p:spPr>
        <p:txBody>
          <a:bodyPr lIns="74623" tIns="37310" rIns="74623" bIns="373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3735">
              <a:defRPr/>
            </a:pPr>
            <a:fld id="{375E1A0C-6C41-414D-A950-BE876A5D2999}" type="datetime1">
              <a:rPr lang="bg-BG" sz="2400" smtClean="0">
                <a:solidFill>
                  <a:prstClr val="black"/>
                </a:solidFill>
              </a:rPr>
              <a:pPr defTabSz="913735">
                <a:defRPr/>
              </a:pPr>
              <a:t>07.1.2013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93288-DE47-4957-AF06-0CA7D8D9B3C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978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557" y="6355649"/>
            <a:ext cx="2132901" cy="365925"/>
          </a:xfrm>
          <a:prstGeom prst="rect">
            <a:avLst/>
          </a:prstGeom>
        </p:spPr>
        <p:txBody>
          <a:bodyPr lIns="74623" tIns="37310" rIns="74623" bIns="373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3735">
              <a:defRPr/>
            </a:pPr>
            <a:fld id="{60ED5FED-A05F-4C13-9ABD-64D32C973BF6}" type="datetime1">
              <a:rPr lang="bg-BG" sz="2400" smtClean="0">
                <a:solidFill>
                  <a:prstClr val="black"/>
                </a:solidFill>
              </a:rPr>
              <a:pPr defTabSz="913735">
                <a:defRPr/>
              </a:pPr>
              <a:t>07.1.2013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13F28-B9BF-450C-8133-11DD9A65D615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905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270" y="274510"/>
            <a:ext cx="2057226" cy="58517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595" y="274510"/>
            <a:ext cx="6059908" cy="58517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557" y="6355649"/>
            <a:ext cx="2132901" cy="365925"/>
          </a:xfrm>
          <a:prstGeom prst="rect">
            <a:avLst/>
          </a:prstGeom>
        </p:spPr>
        <p:txBody>
          <a:bodyPr lIns="74623" tIns="37310" rIns="74623" bIns="373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3735">
              <a:defRPr/>
            </a:pPr>
            <a:fld id="{5D15D998-1B32-4259-AE09-5CD4C1E0EB2F}" type="datetime1">
              <a:rPr lang="bg-BG" sz="2400" smtClean="0">
                <a:solidFill>
                  <a:prstClr val="black"/>
                </a:solidFill>
              </a:rPr>
              <a:pPr defTabSz="913735">
                <a:defRPr/>
              </a:pPr>
              <a:t>07.1.2013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87FE-00A5-4429-86DB-BEFBCB3F246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90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42" y="2130430"/>
            <a:ext cx="7772516" cy="14699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90" y="3885638"/>
            <a:ext cx="6401033" cy="17536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3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6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20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93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66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40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1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8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907" y="5538518"/>
            <a:ext cx="2132901" cy="365925"/>
          </a:xfrm>
          <a:prstGeom prst="rect">
            <a:avLst/>
          </a:prstGeom>
        </p:spPr>
        <p:txBody>
          <a:bodyPr lIns="74677" tIns="37337" rIns="74677" bIns="3733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C47E5D9D-2A37-40F6-B8F4-C609507547A9}" type="datetime1">
              <a:rPr lang="bg-BG" sz="2400">
                <a:solidFill>
                  <a:prstClr val="black"/>
                </a:solidFill>
              </a:rPr>
              <a:pPr defTabSz="914400">
                <a:defRPr/>
              </a:pPr>
              <a:t>07.1.2013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76" y="6417655"/>
            <a:ext cx="413308" cy="365925"/>
          </a:xfrm>
        </p:spPr>
        <p:txBody>
          <a:bodyPr/>
          <a:lstStyle>
            <a:lvl1pPr>
              <a:defRPr b="1">
                <a:solidFill>
                  <a:srgbClr val="1F407B"/>
                </a:solidFill>
              </a:defRPr>
            </a:lvl1pPr>
          </a:lstStyle>
          <a:p>
            <a:pPr>
              <a:defRPr/>
            </a:pPr>
            <a:fld id="{8EF47934-5C83-44D9-9210-4B399B2E37E1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718057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550" y="6355642"/>
            <a:ext cx="2132901" cy="365925"/>
          </a:xfrm>
          <a:prstGeom prst="rect">
            <a:avLst/>
          </a:prstGeom>
        </p:spPr>
        <p:txBody>
          <a:bodyPr lIns="74677" tIns="37337" rIns="74677" bIns="3733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C43B89E4-7490-4E29-9BE8-B0FE3AA74870}" type="datetime1">
              <a:rPr lang="bg-BG" sz="2400">
                <a:solidFill>
                  <a:prstClr val="black"/>
                </a:solidFill>
              </a:rPr>
              <a:pPr defTabSz="914400">
                <a:defRPr/>
              </a:pPr>
              <a:t>07.1.2013 г.</a:t>
            </a:fld>
            <a:endParaRPr lang="bg-BG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0FE80-B4FE-472D-8F5F-D170F8E30FB4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6642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34" y="4406668"/>
            <a:ext cx="7772516" cy="136291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834" y="2907249"/>
            <a:ext cx="7772516" cy="1499363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33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675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2012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9350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668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4025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136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8700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550" y="6355642"/>
            <a:ext cx="2132901" cy="365925"/>
          </a:xfrm>
          <a:prstGeom prst="rect">
            <a:avLst/>
          </a:prstGeom>
        </p:spPr>
        <p:txBody>
          <a:bodyPr lIns="74677" tIns="37337" rIns="74677" bIns="3733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39F3D32E-2CAE-4A2A-A14F-AFEF5B2F01DB}" type="datetime1">
              <a:rPr lang="bg-BG" sz="2400">
                <a:solidFill>
                  <a:prstClr val="black"/>
                </a:solidFill>
              </a:rPr>
              <a:pPr defTabSz="914400">
                <a:defRPr/>
              </a:pPr>
              <a:t>07.1.2013 г.</a:t>
            </a:fld>
            <a:endParaRPr lang="bg-BG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EDD1-C739-4A15-9CD1-D46D86E6319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5375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595" y="1600149"/>
            <a:ext cx="4058567" cy="452600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29" y="1600149"/>
            <a:ext cx="4058567" cy="452600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550" y="6355642"/>
            <a:ext cx="2132901" cy="365925"/>
          </a:xfrm>
          <a:prstGeom prst="rect">
            <a:avLst/>
          </a:prstGeom>
        </p:spPr>
        <p:txBody>
          <a:bodyPr lIns="74677" tIns="37337" rIns="74677" bIns="3733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7D27BC68-EA14-4525-9436-9A8E6A467721}" type="datetime1">
              <a:rPr lang="bg-BG" sz="2400">
                <a:solidFill>
                  <a:prstClr val="black"/>
                </a:solidFill>
              </a:rPr>
              <a:pPr defTabSz="914400">
                <a:defRPr/>
              </a:pPr>
              <a:t>07.1.2013 г.</a:t>
            </a:fld>
            <a:endParaRPr lang="bg-BG" sz="24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F1C94-6858-4FF4-B029-28BF771F10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311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595" y="1535028"/>
            <a:ext cx="4039939" cy="6403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376" indent="0">
              <a:buNone/>
              <a:defRPr sz="1600" b="1"/>
            </a:lvl2pPr>
            <a:lvl3pPr marL="746752" indent="0">
              <a:buNone/>
              <a:defRPr sz="1500" b="1"/>
            </a:lvl3pPr>
            <a:lvl4pPr marL="1120127" indent="0">
              <a:buNone/>
              <a:defRPr sz="1300" b="1"/>
            </a:lvl4pPr>
            <a:lvl5pPr marL="1493507" indent="0">
              <a:buNone/>
              <a:defRPr sz="1300" b="1"/>
            </a:lvl5pPr>
            <a:lvl6pPr marL="1866875" indent="0">
              <a:buNone/>
              <a:defRPr sz="1300" b="1"/>
            </a:lvl6pPr>
            <a:lvl7pPr marL="2240252" indent="0">
              <a:buNone/>
              <a:defRPr sz="1300" b="1"/>
            </a:lvl7pPr>
            <a:lvl8pPr marL="2613629" indent="0">
              <a:buNone/>
              <a:defRPr sz="1300" b="1"/>
            </a:lvl8pPr>
            <a:lvl9pPr marL="2987007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95" y="2175404"/>
            <a:ext cx="4039939" cy="395075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93" y="1535028"/>
            <a:ext cx="4041103" cy="6403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376" indent="0">
              <a:buNone/>
              <a:defRPr sz="1600" b="1"/>
            </a:lvl2pPr>
            <a:lvl3pPr marL="746752" indent="0">
              <a:buNone/>
              <a:defRPr sz="1500" b="1"/>
            </a:lvl3pPr>
            <a:lvl4pPr marL="1120127" indent="0">
              <a:buNone/>
              <a:defRPr sz="1300" b="1"/>
            </a:lvl4pPr>
            <a:lvl5pPr marL="1493507" indent="0">
              <a:buNone/>
              <a:defRPr sz="1300" b="1"/>
            </a:lvl5pPr>
            <a:lvl6pPr marL="1866875" indent="0">
              <a:buNone/>
              <a:defRPr sz="1300" b="1"/>
            </a:lvl6pPr>
            <a:lvl7pPr marL="2240252" indent="0">
              <a:buNone/>
              <a:defRPr sz="1300" b="1"/>
            </a:lvl7pPr>
            <a:lvl8pPr marL="2613629" indent="0">
              <a:buNone/>
              <a:defRPr sz="1300" b="1"/>
            </a:lvl8pPr>
            <a:lvl9pPr marL="2987007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93" y="2175404"/>
            <a:ext cx="4041103" cy="395075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550" y="6355642"/>
            <a:ext cx="2132901" cy="365925"/>
          </a:xfrm>
          <a:prstGeom prst="rect">
            <a:avLst/>
          </a:prstGeom>
        </p:spPr>
        <p:txBody>
          <a:bodyPr lIns="74677" tIns="37337" rIns="74677" bIns="3733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53F33EA6-7C1B-4EEA-B854-49C4411E9DA3}" type="datetime1">
              <a:rPr lang="bg-BG" sz="2400">
                <a:solidFill>
                  <a:prstClr val="black"/>
                </a:solidFill>
              </a:rPr>
              <a:pPr defTabSz="914400">
                <a:defRPr/>
              </a:pPr>
              <a:t>07.1.2013 г.</a:t>
            </a:fld>
            <a:endParaRPr lang="bg-BG" sz="24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357C4-2D2C-479C-A557-89A6FBB384DE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304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56" y="1354758"/>
            <a:ext cx="8229600" cy="634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2859"/>
            <a:ext cx="4038600" cy="4248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2132859"/>
            <a:ext cx="4038600" cy="4248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85537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550" y="6355642"/>
            <a:ext cx="2132901" cy="365925"/>
          </a:xfrm>
          <a:prstGeom prst="rect">
            <a:avLst/>
          </a:prstGeom>
        </p:spPr>
        <p:txBody>
          <a:bodyPr lIns="74677" tIns="37337" rIns="74677" bIns="3733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CAA4A6AA-124D-457A-8407-9A010057BEC4}" type="datetime1">
              <a:rPr lang="bg-BG" sz="2400">
                <a:solidFill>
                  <a:prstClr val="black"/>
                </a:solidFill>
              </a:rPr>
              <a:pPr defTabSz="914400">
                <a:defRPr/>
              </a:pPr>
              <a:t>07.1.2013 г.</a:t>
            </a:fld>
            <a:endParaRPr lang="bg-BG" sz="24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3C686-96B5-4118-B6BE-2A11DB6D0774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837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550" y="6355642"/>
            <a:ext cx="2132901" cy="365925"/>
          </a:xfrm>
          <a:prstGeom prst="rect">
            <a:avLst/>
          </a:prstGeom>
        </p:spPr>
        <p:txBody>
          <a:bodyPr lIns="74677" tIns="37337" rIns="74677" bIns="3733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C179198B-38F7-41D6-9411-EAD2ED323856}" type="datetime1">
              <a:rPr lang="bg-BG" sz="2400">
                <a:solidFill>
                  <a:prstClr val="black"/>
                </a:solidFill>
              </a:rPr>
              <a:pPr defTabSz="914400">
                <a:defRPr/>
              </a:pPr>
              <a:t>07.1.2013 г.</a:t>
            </a:fld>
            <a:endParaRPr lang="bg-BG" sz="24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1F8F6-7F96-4215-B2AA-B2AEFA0E4CD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8362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49" y="272894"/>
            <a:ext cx="3008416" cy="116289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49" y="272894"/>
            <a:ext cx="5111047" cy="585325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549" y="1435792"/>
            <a:ext cx="3008416" cy="4690357"/>
          </a:xfrm>
        </p:spPr>
        <p:txBody>
          <a:bodyPr/>
          <a:lstStyle>
            <a:lvl1pPr marL="0" indent="0">
              <a:buNone/>
              <a:defRPr sz="1100"/>
            </a:lvl1pPr>
            <a:lvl2pPr marL="373376" indent="0">
              <a:buNone/>
              <a:defRPr sz="900"/>
            </a:lvl2pPr>
            <a:lvl3pPr marL="746752" indent="0">
              <a:buNone/>
              <a:defRPr sz="800"/>
            </a:lvl3pPr>
            <a:lvl4pPr marL="1120127" indent="0">
              <a:buNone/>
              <a:defRPr sz="700"/>
            </a:lvl4pPr>
            <a:lvl5pPr marL="1493507" indent="0">
              <a:buNone/>
              <a:defRPr sz="700"/>
            </a:lvl5pPr>
            <a:lvl6pPr marL="1866875" indent="0">
              <a:buNone/>
              <a:defRPr sz="700"/>
            </a:lvl6pPr>
            <a:lvl7pPr marL="2240252" indent="0">
              <a:buNone/>
              <a:defRPr sz="700"/>
            </a:lvl7pPr>
            <a:lvl8pPr marL="2613629" indent="0">
              <a:buNone/>
              <a:defRPr sz="700"/>
            </a:lvl8pPr>
            <a:lvl9pPr marL="2987007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550" y="6355642"/>
            <a:ext cx="2132901" cy="365925"/>
          </a:xfrm>
          <a:prstGeom prst="rect">
            <a:avLst/>
          </a:prstGeom>
        </p:spPr>
        <p:txBody>
          <a:bodyPr lIns="74677" tIns="37337" rIns="74677" bIns="3733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A4638E40-71AF-4055-8EDB-261E61971A11}" type="datetime1">
              <a:rPr lang="bg-BG" sz="2400">
                <a:solidFill>
                  <a:prstClr val="black"/>
                </a:solidFill>
              </a:rPr>
              <a:pPr defTabSz="914400">
                <a:defRPr/>
              </a:pPr>
              <a:t>07.1.2013 г.</a:t>
            </a:fld>
            <a:endParaRPr lang="bg-BG" sz="24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A3982-5338-48B6-926D-96EA482DAC3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930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782" y="4800503"/>
            <a:ext cx="5487097" cy="56749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782" y="612461"/>
            <a:ext cx="5487097" cy="4115110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3376" indent="0">
              <a:buNone/>
              <a:defRPr sz="2300"/>
            </a:lvl2pPr>
            <a:lvl3pPr marL="746752" indent="0">
              <a:buNone/>
              <a:defRPr sz="2000"/>
            </a:lvl3pPr>
            <a:lvl4pPr marL="1120127" indent="0">
              <a:buNone/>
              <a:defRPr sz="1600"/>
            </a:lvl4pPr>
            <a:lvl5pPr marL="1493507" indent="0">
              <a:buNone/>
              <a:defRPr sz="1600"/>
            </a:lvl5pPr>
            <a:lvl6pPr marL="1866875" indent="0">
              <a:buNone/>
              <a:defRPr sz="1600"/>
            </a:lvl6pPr>
            <a:lvl7pPr marL="2240252" indent="0">
              <a:buNone/>
              <a:defRPr sz="1600"/>
            </a:lvl7pPr>
            <a:lvl8pPr marL="2613629" indent="0">
              <a:buNone/>
              <a:defRPr sz="1600"/>
            </a:lvl8pPr>
            <a:lvl9pPr marL="2987007" indent="0">
              <a:buNone/>
              <a:defRPr sz="16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782" y="5367997"/>
            <a:ext cx="5487097" cy="804726"/>
          </a:xfrm>
        </p:spPr>
        <p:txBody>
          <a:bodyPr/>
          <a:lstStyle>
            <a:lvl1pPr marL="0" indent="0">
              <a:buNone/>
              <a:defRPr sz="1100"/>
            </a:lvl1pPr>
            <a:lvl2pPr marL="373376" indent="0">
              <a:buNone/>
              <a:defRPr sz="900"/>
            </a:lvl2pPr>
            <a:lvl3pPr marL="746752" indent="0">
              <a:buNone/>
              <a:defRPr sz="800"/>
            </a:lvl3pPr>
            <a:lvl4pPr marL="1120127" indent="0">
              <a:buNone/>
              <a:defRPr sz="700"/>
            </a:lvl4pPr>
            <a:lvl5pPr marL="1493507" indent="0">
              <a:buNone/>
              <a:defRPr sz="700"/>
            </a:lvl5pPr>
            <a:lvl6pPr marL="1866875" indent="0">
              <a:buNone/>
              <a:defRPr sz="700"/>
            </a:lvl6pPr>
            <a:lvl7pPr marL="2240252" indent="0">
              <a:buNone/>
              <a:defRPr sz="700"/>
            </a:lvl7pPr>
            <a:lvl8pPr marL="2613629" indent="0">
              <a:buNone/>
              <a:defRPr sz="700"/>
            </a:lvl8pPr>
            <a:lvl9pPr marL="2987007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550" y="6355642"/>
            <a:ext cx="2132901" cy="365925"/>
          </a:xfrm>
          <a:prstGeom prst="rect">
            <a:avLst/>
          </a:prstGeom>
        </p:spPr>
        <p:txBody>
          <a:bodyPr lIns="74677" tIns="37337" rIns="74677" bIns="3733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375E1A0C-6C41-414D-A950-BE876A5D2999}" type="datetime1">
              <a:rPr lang="bg-BG" sz="2400">
                <a:solidFill>
                  <a:prstClr val="black"/>
                </a:solidFill>
              </a:rPr>
              <a:pPr defTabSz="914400">
                <a:defRPr/>
              </a:pPr>
              <a:t>07.1.2013 г.</a:t>
            </a:fld>
            <a:endParaRPr lang="bg-BG" sz="24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93288-DE47-4957-AF06-0CA7D8D9B3C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5830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550" y="6355642"/>
            <a:ext cx="2132901" cy="365925"/>
          </a:xfrm>
          <a:prstGeom prst="rect">
            <a:avLst/>
          </a:prstGeom>
        </p:spPr>
        <p:txBody>
          <a:bodyPr lIns="74677" tIns="37337" rIns="74677" bIns="3733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60ED5FED-A05F-4C13-9ABD-64D32C973BF6}" type="datetime1">
              <a:rPr lang="bg-BG" sz="2400">
                <a:solidFill>
                  <a:prstClr val="black"/>
                </a:solidFill>
              </a:rPr>
              <a:pPr defTabSz="914400">
                <a:defRPr/>
              </a:pPr>
              <a:t>07.1.2013 г.</a:t>
            </a:fld>
            <a:endParaRPr lang="bg-BG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13F28-B9BF-450C-8133-11DD9A65D615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902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270" y="274503"/>
            <a:ext cx="2057226" cy="58517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595" y="274503"/>
            <a:ext cx="6059908" cy="58517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550" y="6355642"/>
            <a:ext cx="2132901" cy="365925"/>
          </a:xfrm>
          <a:prstGeom prst="rect">
            <a:avLst/>
          </a:prstGeom>
        </p:spPr>
        <p:txBody>
          <a:bodyPr lIns="74677" tIns="37337" rIns="74677" bIns="3733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5D15D998-1B32-4259-AE09-5CD4C1E0EB2F}" type="datetime1">
              <a:rPr lang="bg-BG" sz="2400">
                <a:solidFill>
                  <a:prstClr val="black"/>
                </a:solidFill>
              </a:rPr>
              <a:pPr defTabSz="914400">
                <a:defRPr/>
              </a:pPr>
              <a:t>07.1.2013 г.</a:t>
            </a:fld>
            <a:endParaRPr lang="bg-BG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87FE-00A5-4429-86DB-BEFBCB3F246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39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5" indent="0">
              <a:buNone/>
              <a:defRPr sz="1800" b="1"/>
            </a:lvl3pPr>
            <a:lvl4pPr marL="1370604" indent="0">
              <a:buNone/>
              <a:defRPr sz="1600" b="1"/>
            </a:lvl4pPr>
            <a:lvl5pPr marL="1827468" indent="0">
              <a:buNone/>
              <a:defRPr sz="1600" b="1"/>
            </a:lvl5pPr>
            <a:lvl6pPr marL="2284334" indent="0">
              <a:buNone/>
              <a:defRPr sz="1600" b="1"/>
            </a:lvl6pPr>
            <a:lvl7pPr marL="2741201" indent="0">
              <a:buNone/>
              <a:defRPr sz="1600" b="1"/>
            </a:lvl7pPr>
            <a:lvl8pPr marL="3198069" indent="0">
              <a:buNone/>
              <a:defRPr sz="1600" b="1"/>
            </a:lvl8pPr>
            <a:lvl9pPr marL="36549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5" indent="0">
              <a:buNone/>
              <a:defRPr sz="1800" b="1"/>
            </a:lvl3pPr>
            <a:lvl4pPr marL="1370604" indent="0">
              <a:buNone/>
              <a:defRPr sz="1600" b="1"/>
            </a:lvl4pPr>
            <a:lvl5pPr marL="1827468" indent="0">
              <a:buNone/>
              <a:defRPr sz="1600" b="1"/>
            </a:lvl5pPr>
            <a:lvl6pPr marL="2284334" indent="0">
              <a:buNone/>
              <a:defRPr sz="1600" b="1"/>
            </a:lvl6pPr>
            <a:lvl7pPr marL="2741201" indent="0">
              <a:buNone/>
              <a:defRPr sz="1600" b="1"/>
            </a:lvl7pPr>
            <a:lvl8pPr marL="3198069" indent="0">
              <a:buNone/>
              <a:defRPr sz="1600" b="1"/>
            </a:lvl8pPr>
            <a:lvl9pPr marL="36549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0185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881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4098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3008313" cy="9460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83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8557"/>
            <a:ext cx="3008313" cy="3777613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5" indent="0">
              <a:buNone/>
              <a:defRPr sz="1000"/>
            </a:lvl3pPr>
            <a:lvl4pPr marL="1370604" indent="0">
              <a:buNone/>
              <a:defRPr sz="900"/>
            </a:lvl4pPr>
            <a:lvl5pPr marL="1827468" indent="0">
              <a:buNone/>
              <a:defRPr sz="900"/>
            </a:lvl5pPr>
            <a:lvl6pPr marL="2284334" indent="0">
              <a:buNone/>
              <a:defRPr sz="900"/>
            </a:lvl6pPr>
            <a:lvl7pPr marL="2741201" indent="0">
              <a:buNone/>
              <a:defRPr sz="900"/>
            </a:lvl7pPr>
            <a:lvl8pPr marL="3198069" indent="0">
              <a:buNone/>
              <a:defRPr sz="900"/>
            </a:lvl8pPr>
            <a:lvl9pPr marL="36549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0147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40774"/>
            <a:ext cx="5486400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6867" indent="0">
              <a:buNone/>
              <a:defRPr sz="2800"/>
            </a:lvl2pPr>
            <a:lvl3pPr marL="913735" indent="0">
              <a:buNone/>
              <a:defRPr sz="2400"/>
            </a:lvl3pPr>
            <a:lvl4pPr marL="1370604" indent="0">
              <a:buNone/>
              <a:defRPr sz="2000"/>
            </a:lvl4pPr>
            <a:lvl5pPr marL="1827468" indent="0">
              <a:buNone/>
              <a:defRPr sz="2000"/>
            </a:lvl5pPr>
            <a:lvl6pPr marL="2284334" indent="0">
              <a:buNone/>
              <a:defRPr sz="2000"/>
            </a:lvl6pPr>
            <a:lvl7pPr marL="2741201" indent="0">
              <a:buNone/>
              <a:defRPr sz="2000"/>
            </a:lvl7pPr>
            <a:lvl8pPr marL="3198069" indent="0">
              <a:buNone/>
              <a:defRPr sz="2000"/>
            </a:lvl8pPr>
            <a:lvl9pPr marL="3654934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5" indent="0">
              <a:buNone/>
              <a:defRPr sz="1000"/>
            </a:lvl3pPr>
            <a:lvl4pPr marL="1370604" indent="0">
              <a:buNone/>
              <a:defRPr sz="900"/>
            </a:lvl4pPr>
            <a:lvl5pPr marL="1827468" indent="0">
              <a:buNone/>
              <a:defRPr sz="900"/>
            </a:lvl5pPr>
            <a:lvl6pPr marL="2284334" indent="0">
              <a:buNone/>
              <a:defRPr sz="900"/>
            </a:lvl6pPr>
            <a:lvl7pPr marL="2741201" indent="0">
              <a:buNone/>
              <a:defRPr sz="900"/>
            </a:lvl7pPr>
            <a:lvl8pPr marL="3198069" indent="0">
              <a:buNone/>
              <a:defRPr sz="900"/>
            </a:lvl8pPr>
            <a:lvl9pPr marL="36549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3460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056" y="1354758"/>
            <a:ext cx="8229600" cy="562074"/>
          </a:xfrm>
          <a:prstGeom prst="rect">
            <a:avLst/>
          </a:prstGeom>
        </p:spPr>
        <p:txBody>
          <a:bodyPr vert="horz" lIns="91376" tIns="45685" rIns="91376" bIns="45685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16839"/>
            <a:ext cx="8229600" cy="4209331"/>
          </a:xfrm>
          <a:prstGeom prst="rect">
            <a:avLst/>
          </a:prstGeom>
        </p:spPr>
        <p:txBody>
          <a:bodyPr vert="horz" lIns="91376" tIns="45685" rIns="91376" bIns="4568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" y="6377557"/>
            <a:ext cx="9127713" cy="507761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  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Схема за безвъзмездна финансова помощ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BG 161PO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001/3.3-01/2008 „Подкрепа за ефективен национален маркетинг на туристическия продукт и подобряване на информационното обслужване”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по договор № </a:t>
            </a:r>
            <a:r>
              <a:rPr lang="en-US" sz="900" i="1" dirty="0">
                <a:solidFill>
                  <a:prstClr val="white">
                    <a:lumMod val="50000"/>
                  </a:prstClr>
                </a:solidFill>
              </a:rPr>
              <a:t>BG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161</a:t>
            </a:r>
            <a:r>
              <a:rPr lang="en-US" sz="900" i="1" dirty="0">
                <a:solidFill>
                  <a:prstClr val="white">
                    <a:lumMod val="50000"/>
                  </a:prstClr>
                </a:solidFill>
              </a:rPr>
              <a:t>PO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001/3.3-01/2008/001-08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за проект „Разработване на стратегия за бранд  България и въвеждане на практика на интегриран и последователен бранд мениджмънт”</a:t>
            </a:r>
            <a:endParaRPr lang="en-GB" sz="9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" y="-27384"/>
            <a:ext cx="91277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61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0" r:id="rId12"/>
  </p:sldLayoutIdLst>
  <p:timing>
    <p:tnLst>
      <p:par>
        <p:cTn id="1" dur="indefinite" restart="never" nodeType="tmRoot"/>
      </p:par>
    </p:tnLst>
  </p:timing>
  <p:txStyles>
    <p:titleStyle>
      <a:lvl1pPr algn="ctr" defTabSz="913735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9" indent="-342649" algn="l" defTabSz="91373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06" indent="-285541" algn="l" defTabSz="91373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67" indent="-228433" algn="l" defTabSz="9137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34" indent="-228433" algn="l" defTabSz="91373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01" indent="-228433" algn="l" defTabSz="91373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67" indent="-228433" algn="l" defTabSz="9137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34" indent="-228433" algn="l" defTabSz="9137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03" indent="-228433" algn="l" defTabSz="9137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71" indent="-228433" algn="l" defTabSz="9137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5" algn="l" defTabSz="9137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4" algn="l" defTabSz="9137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68" algn="l" defTabSz="9137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34" algn="l" defTabSz="9137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01" algn="l" defTabSz="9137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69" algn="l" defTabSz="9137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34" algn="l" defTabSz="9137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552" y="274495"/>
            <a:ext cx="8228901" cy="11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661" tIns="37329" rIns="74661" bIns="373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bg-BG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552" y="1600151"/>
            <a:ext cx="8228901" cy="452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661" tIns="37329" rIns="74661" bIns="37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676" y="6355644"/>
            <a:ext cx="2896648" cy="365925"/>
          </a:xfrm>
          <a:prstGeom prst="rect">
            <a:avLst/>
          </a:prstGeom>
        </p:spPr>
        <p:txBody>
          <a:bodyPr vert="horz" lIns="74661" tIns="37329" rIns="74661" bIns="3732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552" y="6355644"/>
            <a:ext cx="2132901" cy="365925"/>
          </a:xfrm>
          <a:prstGeom prst="rect">
            <a:avLst/>
          </a:prstGeom>
        </p:spPr>
        <p:txBody>
          <a:bodyPr vert="horz" lIns="74661" tIns="37329" rIns="74661" bIns="3732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EE263C-995B-453B-90DB-9830889DCD3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4" name="Picture 6" descr="Slide_2-01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6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str-01-01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769" y="6413007"/>
            <a:ext cx="295719" cy="65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8845" y="6453311"/>
            <a:ext cx="418438" cy="365925"/>
          </a:xfrm>
          <a:prstGeom prst="rect">
            <a:avLst/>
          </a:prstGeom>
        </p:spPr>
        <p:txBody>
          <a:bodyPr lIns="74661" tIns="37329" rIns="74661" bIns="37329"/>
          <a:lstStyle>
            <a:lvl1pPr marL="0" algn="l" rtl="0" latinLnBrk="0">
              <a:defRPr sz="2900" b="1" kern="1200">
                <a:solidFill>
                  <a:srgbClr val="1F407B"/>
                </a:solidFill>
                <a:latin typeface="+mn-lt"/>
                <a:ea typeface="+mn-ea"/>
                <a:cs typeface="+mn-cs"/>
              </a:defRPr>
            </a:lvl1pPr>
            <a:lvl2pPr marL="738881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762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643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5524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4405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3286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2166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11047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fld id="{ED02EAD5-FF5E-4BA4-805A-9F27FCC030F3}" type="slidenum">
              <a:rPr lang="bg-BG" sz="1100" smtClean="0"/>
              <a:pPr>
                <a:defRPr/>
              </a:pPr>
              <a:t>‹#›</a:t>
            </a:fld>
            <a:endParaRPr lang="bg-BG" sz="1100" dirty="0"/>
          </a:p>
        </p:txBody>
      </p:sp>
    </p:spTree>
    <p:extLst>
      <p:ext uri="{BB962C8B-B14F-4D97-AF65-F5344CB8AC3E}">
        <p14:creationId xmlns:p14="http://schemas.microsoft.com/office/powerpoint/2010/main" xmlns="" val="326272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745984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F407B"/>
          </a:solidFill>
          <a:latin typeface="+mj-lt"/>
          <a:ea typeface="+mj-ea"/>
          <a:cs typeface="+mj-cs"/>
        </a:defRPr>
      </a:lvl1pPr>
      <a:lvl2pPr algn="ctr" defTabSz="745984" rtl="0" eaLnBrk="0" fontAlgn="base" hangingPunct="0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2pPr>
      <a:lvl3pPr algn="ctr" defTabSz="745984" rtl="0" eaLnBrk="0" fontAlgn="base" hangingPunct="0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3pPr>
      <a:lvl4pPr algn="ctr" defTabSz="745984" rtl="0" eaLnBrk="0" fontAlgn="base" hangingPunct="0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4pPr>
      <a:lvl5pPr algn="ctr" defTabSz="745984" rtl="0" eaLnBrk="0" fontAlgn="base" hangingPunct="0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5pPr>
      <a:lvl6pPr marL="373640" algn="ctr" defTabSz="745984" rtl="0" fontAlgn="base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6pPr>
      <a:lvl7pPr marL="747279" algn="ctr" defTabSz="745984" rtl="0" fontAlgn="base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7pPr>
      <a:lvl8pPr marL="1120919" algn="ctr" defTabSz="745984" rtl="0" fontAlgn="base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8pPr>
      <a:lvl9pPr marL="1494562" algn="ctr" defTabSz="745984" rtl="0" fontAlgn="base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9pPr>
    </p:titleStyle>
    <p:bodyStyle>
      <a:lvl1pPr marL="278925" indent="-278925" algn="l" defTabSz="74598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rgbClr val="1F407B"/>
          </a:solidFill>
          <a:latin typeface="+mn-lt"/>
          <a:ea typeface="+mn-ea"/>
          <a:cs typeface="+mn-cs"/>
        </a:defRPr>
      </a:lvl1pPr>
      <a:lvl2pPr marL="605867" indent="-232230" algn="l" defTabSz="74598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rgbClr val="1F407B"/>
          </a:solidFill>
          <a:latin typeface="+mn-lt"/>
          <a:ea typeface="+mn-ea"/>
          <a:cs typeface="+mn-cs"/>
        </a:defRPr>
      </a:lvl2pPr>
      <a:lvl3pPr marL="932802" indent="-185520" algn="l" defTabSz="74598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1F407B"/>
          </a:solidFill>
          <a:latin typeface="+mn-lt"/>
          <a:ea typeface="+mn-ea"/>
          <a:cs typeface="+mn-cs"/>
        </a:defRPr>
      </a:lvl3pPr>
      <a:lvl4pPr marL="1306442" indent="-185520" algn="l" defTabSz="74598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1F407B"/>
          </a:solidFill>
          <a:latin typeface="+mn-lt"/>
          <a:ea typeface="+mn-ea"/>
          <a:cs typeface="+mn-cs"/>
        </a:defRPr>
      </a:lvl4pPr>
      <a:lvl5pPr marL="1678764" indent="-185520" algn="l" defTabSz="74598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1F407B"/>
          </a:solidFill>
          <a:latin typeface="+mn-lt"/>
          <a:ea typeface="+mn-ea"/>
          <a:cs typeface="+mn-cs"/>
        </a:defRPr>
      </a:lvl5pPr>
      <a:lvl6pPr marL="2053137" indent="-186649" algn="l" defTabSz="74659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6438" indent="-186649" algn="l" defTabSz="74659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9733" indent="-186649" algn="l" defTabSz="74659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039" indent="-186649" algn="l" defTabSz="74659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7465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3298" algn="l" defTabSz="7465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6596" algn="l" defTabSz="7465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9894" algn="l" defTabSz="7465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3195" algn="l" defTabSz="7465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6487" algn="l" defTabSz="7465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9786" algn="l" defTabSz="7465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3085" algn="l" defTabSz="7465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86385" algn="l" defTabSz="7465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557" y="274500"/>
            <a:ext cx="8228901" cy="11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623" tIns="37310" rIns="74623" bIns="373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bg-BG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557" y="1600156"/>
            <a:ext cx="8228901" cy="452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623" tIns="37310" rIns="74623" bIns="37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676" y="6355649"/>
            <a:ext cx="2896648" cy="365925"/>
          </a:xfrm>
          <a:prstGeom prst="rect">
            <a:avLst/>
          </a:prstGeom>
        </p:spPr>
        <p:txBody>
          <a:bodyPr vert="horz" lIns="74623" tIns="37310" rIns="74623" bIns="3731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3735"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557" y="6355649"/>
            <a:ext cx="2132901" cy="365925"/>
          </a:xfrm>
          <a:prstGeom prst="rect">
            <a:avLst/>
          </a:prstGeom>
        </p:spPr>
        <p:txBody>
          <a:bodyPr vert="horz" lIns="74623" tIns="37310" rIns="74623" bIns="3731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3735">
              <a:defRPr/>
            </a:pPr>
            <a:fld id="{36EE263C-995B-453B-90DB-9830889DCD3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 defTabSz="913735"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4" name="Picture 6" descr="Slide_2-01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6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str-01-01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774" y="6413007"/>
            <a:ext cx="295719" cy="65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8845" y="6453311"/>
            <a:ext cx="418438" cy="365925"/>
          </a:xfrm>
          <a:prstGeom prst="rect">
            <a:avLst/>
          </a:prstGeom>
        </p:spPr>
        <p:txBody>
          <a:bodyPr lIns="74623" tIns="37310" rIns="74623" bIns="37310"/>
          <a:lstStyle>
            <a:lvl1pPr marL="0" algn="l" rtl="0" latinLnBrk="0">
              <a:defRPr sz="2900" b="1" kern="1200">
                <a:solidFill>
                  <a:srgbClr val="1F407B"/>
                </a:solidFill>
                <a:latin typeface="+mn-lt"/>
                <a:ea typeface="+mn-ea"/>
                <a:cs typeface="+mn-cs"/>
              </a:defRPr>
            </a:lvl1pPr>
            <a:lvl2pPr marL="738881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762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643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5524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4405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3286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2166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11047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3735">
              <a:defRPr/>
            </a:pPr>
            <a:fld id="{ED02EAD5-FF5E-4BA4-805A-9F27FCC030F3}" type="slidenum">
              <a:rPr lang="bg-BG" sz="1100" smtClean="0"/>
              <a:pPr defTabSz="913735">
                <a:defRPr/>
              </a:pPr>
              <a:t>‹#›</a:t>
            </a:fld>
            <a:endParaRPr lang="bg-BG" sz="1100" dirty="0"/>
          </a:p>
        </p:txBody>
      </p:sp>
    </p:spTree>
    <p:extLst>
      <p:ext uri="{BB962C8B-B14F-4D97-AF65-F5344CB8AC3E}">
        <p14:creationId xmlns:p14="http://schemas.microsoft.com/office/powerpoint/2010/main" xmlns="" val="50181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745594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F407B"/>
          </a:solidFill>
          <a:latin typeface="+mj-lt"/>
          <a:ea typeface="+mj-ea"/>
          <a:cs typeface="+mj-cs"/>
        </a:defRPr>
      </a:lvl1pPr>
      <a:lvl2pPr algn="ctr" defTabSz="745594" rtl="0" eaLnBrk="0" fontAlgn="base" hangingPunct="0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2pPr>
      <a:lvl3pPr algn="ctr" defTabSz="745594" rtl="0" eaLnBrk="0" fontAlgn="base" hangingPunct="0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3pPr>
      <a:lvl4pPr algn="ctr" defTabSz="745594" rtl="0" eaLnBrk="0" fontAlgn="base" hangingPunct="0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4pPr>
      <a:lvl5pPr algn="ctr" defTabSz="745594" rtl="0" eaLnBrk="0" fontAlgn="base" hangingPunct="0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5pPr>
      <a:lvl6pPr marL="373445" algn="ctr" defTabSz="745594" rtl="0" fontAlgn="base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6pPr>
      <a:lvl7pPr marL="746889" algn="ctr" defTabSz="745594" rtl="0" fontAlgn="base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7pPr>
      <a:lvl8pPr marL="1120335" algn="ctr" defTabSz="745594" rtl="0" fontAlgn="base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8pPr>
      <a:lvl9pPr marL="1493782" algn="ctr" defTabSz="745594" rtl="0" fontAlgn="base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9pPr>
    </p:titleStyle>
    <p:bodyStyle>
      <a:lvl1pPr marL="278780" indent="-278780" algn="l" defTabSz="7455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rgbClr val="1F407B"/>
          </a:solidFill>
          <a:latin typeface="+mn-lt"/>
          <a:ea typeface="+mn-ea"/>
          <a:cs typeface="+mn-cs"/>
        </a:defRPr>
      </a:lvl1pPr>
      <a:lvl2pPr marL="605552" indent="-232109" algn="l" defTabSz="7455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rgbClr val="1F407B"/>
          </a:solidFill>
          <a:latin typeface="+mn-lt"/>
          <a:ea typeface="+mn-ea"/>
          <a:cs typeface="+mn-cs"/>
        </a:defRPr>
      </a:lvl2pPr>
      <a:lvl3pPr marL="932317" indent="-185424" algn="l" defTabSz="7455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1F407B"/>
          </a:solidFill>
          <a:latin typeface="+mn-lt"/>
          <a:ea typeface="+mn-ea"/>
          <a:cs typeface="+mn-cs"/>
        </a:defRPr>
      </a:lvl3pPr>
      <a:lvl4pPr marL="1305762" indent="-185424" algn="l" defTabSz="7455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1F407B"/>
          </a:solidFill>
          <a:latin typeface="+mn-lt"/>
          <a:ea typeface="+mn-ea"/>
          <a:cs typeface="+mn-cs"/>
        </a:defRPr>
      </a:lvl4pPr>
      <a:lvl5pPr marL="1677892" indent="-185424" algn="l" defTabSz="7455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1F407B"/>
          </a:solidFill>
          <a:latin typeface="+mn-lt"/>
          <a:ea typeface="+mn-ea"/>
          <a:cs typeface="+mn-cs"/>
        </a:defRPr>
      </a:lvl5pPr>
      <a:lvl6pPr marL="2052069" indent="-186553" algn="l" defTabSz="74620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5177" indent="-186553" algn="l" defTabSz="74620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8276" indent="-186553" algn="l" defTabSz="74620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1388" indent="-186553" algn="l" defTabSz="74620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7462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3103" algn="l" defTabSz="7462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6206" algn="l" defTabSz="7462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9311" algn="l" defTabSz="7462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2415" algn="l" defTabSz="7462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5516" algn="l" defTabSz="7462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8621" algn="l" defTabSz="7462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1725" algn="l" defTabSz="7462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84831" algn="l" defTabSz="7462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550" y="274493"/>
            <a:ext cx="8228901" cy="11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677" tIns="37337" rIns="74677" bIns="373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bg-BG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550" y="1600149"/>
            <a:ext cx="8228901" cy="452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677" tIns="37337" rIns="74677" bIns="373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676" y="6355642"/>
            <a:ext cx="2896648" cy="365925"/>
          </a:xfrm>
          <a:prstGeom prst="rect">
            <a:avLst/>
          </a:prstGeom>
        </p:spPr>
        <p:txBody>
          <a:bodyPr vert="horz" lIns="74677" tIns="37337" rIns="74677" bIns="3733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550" y="6355642"/>
            <a:ext cx="2132901" cy="365925"/>
          </a:xfrm>
          <a:prstGeom prst="rect">
            <a:avLst/>
          </a:prstGeom>
        </p:spPr>
        <p:txBody>
          <a:bodyPr vert="horz" lIns="74677" tIns="37337" rIns="74677" bIns="3733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36EE263C-995B-453B-90DB-9830889DCD32}" type="slidenum">
              <a:rPr lang="bg-BG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4" name="Picture 6" descr="Slide_2-01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6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str-01-01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767" y="6413007"/>
            <a:ext cx="295719" cy="65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8845" y="6453311"/>
            <a:ext cx="418438" cy="365925"/>
          </a:xfrm>
          <a:prstGeom prst="rect">
            <a:avLst/>
          </a:prstGeom>
        </p:spPr>
        <p:txBody>
          <a:bodyPr lIns="74677" tIns="37337" rIns="74677" bIns="37337"/>
          <a:lstStyle>
            <a:lvl1pPr marL="0" algn="l" rtl="0" latinLnBrk="0">
              <a:defRPr sz="2900" b="1" kern="1200">
                <a:solidFill>
                  <a:srgbClr val="1F407B"/>
                </a:solidFill>
                <a:latin typeface="+mn-lt"/>
                <a:ea typeface="+mn-ea"/>
                <a:cs typeface="+mn-cs"/>
              </a:defRPr>
            </a:lvl1pPr>
            <a:lvl2pPr marL="738881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762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643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5524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4405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3286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2166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11047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>
              <a:defRPr/>
            </a:pPr>
            <a:fld id="{ED02EAD5-FF5E-4BA4-805A-9F27FCC030F3}" type="slidenum">
              <a:rPr lang="bg-BG" sz="1100" smtClean="0"/>
              <a:pPr defTabSz="914400">
                <a:defRPr/>
              </a:pPr>
              <a:t>‹#›</a:t>
            </a:fld>
            <a:endParaRPr lang="bg-BG" sz="1100" dirty="0"/>
          </a:p>
        </p:txBody>
      </p:sp>
    </p:spTree>
    <p:extLst>
      <p:ext uri="{BB962C8B-B14F-4D97-AF65-F5344CB8AC3E}">
        <p14:creationId xmlns:p14="http://schemas.microsoft.com/office/powerpoint/2010/main" xmlns="" val="29242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746139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F407B"/>
          </a:solidFill>
          <a:latin typeface="+mj-lt"/>
          <a:ea typeface="+mj-ea"/>
          <a:cs typeface="+mj-cs"/>
        </a:defRPr>
      </a:lvl1pPr>
      <a:lvl2pPr algn="ctr" defTabSz="746139" rtl="0" eaLnBrk="0" fontAlgn="base" hangingPunct="0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2pPr>
      <a:lvl3pPr algn="ctr" defTabSz="746139" rtl="0" eaLnBrk="0" fontAlgn="base" hangingPunct="0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3pPr>
      <a:lvl4pPr algn="ctr" defTabSz="746139" rtl="0" eaLnBrk="0" fontAlgn="base" hangingPunct="0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4pPr>
      <a:lvl5pPr algn="ctr" defTabSz="746139" rtl="0" eaLnBrk="0" fontAlgn="base" hangingPunct="0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5pPr>
      <a:lvl6pPr marL="373718" algn="ctr" defTabSz="746139" rtl="0" fontAlgn="base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6pPr>
      <a:lvl7pPr marL="747435" algn="ctr" defTabSz="746139" rtl="0" fontAlgn="base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7pPr>
      <a:lvl8pPr marL="1121152" algn="ctr" defTabSz="746139" rtl="0" fontAlgn="base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8pPr>
      <a:lvl9pPr marL="1494873" algn="ctr" defTabSz="746139" rtl="0" fontAlgn="base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9pPr>
    </p:titleStyle>
    <p:bodyStyle>
      <a:lvl1pPr marL="278983" indent="-278983" algn="l" defTabSz="74613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rgbClr val="1F407B"/>
          </a:solidFill>
          <a:latin typeface="+mn-lt"/>
          <a:ea typeface="+mn-ea"/>
          <a:cs typeface="+mn-cs"/>
        </a:defRPr>
      </a:lvl1pPr>
      <a:lvl2pPr marL="605993" indent="-232278" algn="l" defTabSz="74613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rgbClr val="1F407B"/>
          </a:solidFill>
          <a:latin typeface="+mn-lt"/>
          <a:ea typeface="+mn-ea"/>
          <a:cs typeface="+mn-cs"/>
        </a:defRPr>
      </a:lvl2pPr>
      <a:lvl3pPr marL="932996" indent="-185558" algn="l" defTabSz="74613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1F407B"/>
          </a:solidFill>
          <a:latin typeface="+mn-lt"/>
          <a:ea typeface="+mn-ea"/>
          <a:cs typeface="+mn-cs"/>
        </a:defRPr>
      </a:lvl3pPr>
      <a:lvl4pPr marL="1306714" indent="-185558" algn="l" defTabSz="74613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1F407B"/>
          </a:solidFill>
          <a:latin typeface="+mn-lt"/>
          <a:ea typeface="+mn-ea"/>
          <a:cs typeface="+mn-cs"/>
        </a:defRPr>
      </a:lvl4pPr>
      <a:lvl5pPr marL="1679112" indent="-185558" algn="l" defTabSz="74613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1F407B"/>
          </a:solidFill>
          <a:latin typeface="+mn-lt"/>
          <a:ea typeface="+mn-ea"/>
          <a:cs typeface="+mn-cs"/>
        </a:defRPr>
      </a:lvl5pPr>
      <a:lvl6pPr marL="2053565" indent="-186688" algn="l" defTabSz="74675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6942" indent="-186688" algn="l" defTabSz="74675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0316" indent="-186688" algn="l" defTabSz="74675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700" indent="-186688" algn="l" defTabSz="74675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7467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3376" algn="l" defTabSz="7467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6752" algn="l" defTabSz="7467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27" algn="l" defTabSz="7467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3507" algn="l" defTabSz="7467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6875" algn="l" defTabSz="7467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40252" algn="l" defTabSz="7467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3629" algn="l" defTabSz="7467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87007" algn="l" defTabSz="7467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79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8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microsoft.com/office/2007/relationships/hdphoto" Target="NULL"/></Relationships>
</file>

<file path=ppt/slides/_rels/slide109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microsoft.com/office/2007/relationships/hdphoto" Target="NULL"/></Relationships>
</file>

<file path=ppt/slides/_rels/slide111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microsoft.com/office/2007/relationships/hdphoto" Target="NUL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microsoft.com/office/2007/relationships/hdphoto" Target="NUL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79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50.png"/><Relationship Id="rId4" Type="http://schemas.openxmlformats.org/officeDocument/2006/relationships/chart" Target="../charts/char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4.png"/><Relationship Id="rId4" Type="http://schemas.openxmlformats.org/officeDocument/2006/relationships/chart" Target="../charts/chart2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40.png"/><Relationship Id="rId4" Type="http://schemas.openxmlformats.org/officeDocument/2006/relationships/chart" Target="../charts/char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0.png"/><Relationship Id="rId4" Type="http://schemas.openxmlformats.org/officeDocument/2006/relationships/chart" Target="../charts/char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6.png"/><Relationship Id="rId4" Type="http://schemas.openxmlformats.org/officeDocument/2006/relationships/chart" Target="../charts/chart3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7" Type="http://schemas.openxmlformats.org/officeDocument/2006/relationships/image" Target="../media/image32.jpe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36.png"/><Relationship Id="rId4" Type="http://schemas.openxmlformats.org/officeDocument/2006/relationships/chart" Target="../charts/chart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7" Type="http://schemas.openxmlformats.org/officeDocument/2006/relationships/image" Target="../media/image3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7.png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image" Target="../media/image4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load.de/powerpoint-landkarten/3d-weltgloben/Globus-Set-Konturen.html" TargetMode="External"/><Relationship Id="rId2" Type="http://schemas.openxmlformats.org/officeDocument/2006/relationships/hyperlink" Target="http://www.presentationload.com/en/Charts-Diagrams/Data-Diagrams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7" Type="http://schemas.openxmlformats.org/officeDocument/2006/relationships/image" Target="../media/image3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image" Target="../media/image4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7.png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image" Target="../media/image4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55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57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chart" Target="../charts/chart45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2.jpeg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2.jpeg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7" Type="http://schemas.openxmlformats.org/officeDocument/2006/relationships/image" Target="../media/image6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image" Target="../media/image4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7.png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image" Target="../media/image4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62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7" Type="http://schemas.openxmlformats.org/officeDocument/2006/relationships/image" Target="../media/image3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image" Target="../media/image4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7.png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3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1.xml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7.png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image" Target="../media/image44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7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76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microsoft.com/office/2007/relationships/hdphoto" Target="../media/hdphoto5.wdp"/></Relationships>
</file>

<file path=ppt/slides/_rels/slide9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8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3735"/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49085"/>
            <a:ext cx="7772400" cy="1362075"/>
          </a:xfrm>
        </p:spPr>
        <p:txBody>
          <a:bodyPr/>
          <a:lstStyle/>
          <a:p>
            <a:r>
              <a:rPr lang="bg-BG" sz="2800" dirty="0"/>
              <a:t>Тестване на националния, продуктовите </a:t>
            </a:r>
            <a:r>
              <a:rPr lang="bg-BG" sz="2800" dirty="0" smtClean="0"/>
              <a:t>брандове и един регионален бранд </a:t>
            </a:r>
            <a:r>
              <a:rPr lang="bg-BG" sz="2800" dirty="0"/>
              <a:t>на международните и вътрешния пазар</a:t>
            </a:r>
            <a:endParaRPr lang="bg-BG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>
            <a:normAutofit/>
          </a:bodyPr>
          <a:lstStyle/>
          <a:p>
            <a:r>
              <a:rPr lang="bg-BG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Проект: „Разработване на </a:t>
            </a:r>
            <a:r>
              <a:rPr lang="bg-BG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стратегия за бранд </a:t>
            </a:r>
            <a:r>
              <a:rPr lang="bg-BG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„България“,  продуктови и регионални брандове и въвеждане на интегриран бранд мениджмънт“</a:t>
            </a:r>
            <a:endParaRPr lang="bg-BG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1640" y="6024989"/>
            <a:ext cx="6480720" cy="246151"/>
          </a:xfrm>
          <a:prstGeom prst="rect">
            <a:avLst/>
          </a:prstGeom>
        </p:spPr>
        <p:txBody>
          <a:bodyPr wrap="square" lIns="91376" tIns="45685" rIns="91376" bIns="45685">
            <a:spAutoFit/>
          </a:bodyPr>
          <a:lstStyle/>
          <a:p>
            <a:pPr algn="ctr" defTabSz="913735"/>
            <a:r>
              <a:rPr lang="bg-BG" sz="1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Разработено от „Обединение за бранд България“</a:t>
            </a:r>
            <a:endParaRPr lang="en-GB" sz="1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" y="-27384"/>
            <a:ext cx="91277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" y="6377557"/>
            <a:ext cx="9127713" cy="507761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  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Схема за безвъзмездна финансова помощ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BG 161PO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001/3.3-01/2008 „Подкрепа за ефективен национален маркетинг на туристическия продукт и подобряване на информационното обслужване”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по договор № </a:t>
            </a:r>
            <a:r>
              <a:rPr lang="en-US" sz="900" i="1" dirty="0">
                <a:solidFill>
                  <a:prstClr val="white">
                    <a:lumMod val="50000"/>
                  </a:prstClr>
                </a:solidFill>
              </a:rPr>
              <a:t>BG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161</a:t>
            </a:r>
            <a:r>
              <a:rPr lang="en-US" sz="900" i="1" dirty="0">
                <a:solidFill>
                  <a:prstClr val="white">
                    <a:lumMod val="50000"/>
                  </a:prstClr>
                </a:solidFill>
              </a:rPr>
              <a:t>PO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001/3.3-01/2008/001-08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за проект „Разработване на стратегия за бранд  България и въвеждане на практика на интегриран и последователен бранд мениджмънт”</a:t>
            </a:r>
            <a:endParaRPr lang="en-GB" sz="9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3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-25152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Обобщение (1)</a:t>
            </a:r>
            <a:endParaRPr lang="de-DE" sz="3000" noProof="1" smtClean="0"/>
          </a:p>
        </p:txBody>
      </p:sp>
      <p:sp>
        <p:nvSpPr>
          <p:cNvPr id="5" name="Rectangle 4"/>
          <p:cNvSpPr/>
          <p:nvPr/>
        </p:nvSpPr>
        <p:spPr>
          <a:xfrm>
            <a:off x="323528" y="2060848"/>
            <a:ext cx="8481492" cy="431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1400" dirty="0" smtClean="0"/>
              <a:t>При изследването и анализа на 4-те концепции за ново лого на България като туристическа дестинация са поставени няколко ключови акцента:</a:t>
            </a:r>
          </a:p>
          <a:p>
            <a:pPr algn="just">
              <a:lnSpc>
                <a:spcPct val="150000"/>
              </a:lnSpc>
            </a:pPr>
            <a:endParaRPr lang="bg-BG" sz="500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u="sng" dirty="0" smtClean="0"/>
              <a:t>Връзка между логото и новата бранд стратегия</a:t>
            </a:r>
            <a:r>
              <a:rPr lang="bg-BG" sz="1400" dirty="0" smtClean="0"/>
              <a:t>:</a:t>
            </a:r>
          </a:p>
          <a:p>
            <a:pPr marL="742856" lvl="1" indent="-285750" algn="just">
              <a:lnSpc>
                <a:spcPct val="150000"/>
              </a:lnSpc>
              <a:buFont typeface="Calibri" pitchFamily="34" charset="0"/>
              <a:buChar char="−"/>
            </a:pPr>
            <a:r>
              <a:rPr lang="bg-BG" sz="1400" dirty="0" smtClean="0"/>
              <a:t>Логото трябва да предава идеята за откритие/я - </a:t>
            </a:r>
            <a:r>
              <a:rPr lang="bg-BG" sz="1400" i="1" dirty="0" smtClean="0"/>
              <a:t>България е непозната с цялата си красота и всеки може да открие нещо ново и интересно за себе си</a:t>
            </a:r>
            <a:r>
              <a:rPr lang="bg-BG" sz="1400" dirty="0" smtClean="0"/>
              <a:t>;</a:t>
            </a:r>
          </a:p>
          <a:p>
            <a:pPr marL="742856" lvl="1" indent="-285750" algn="just">
              <a:lnSpc>
                <a:spcPct val="150000"/>
              </a:lnSpc>
              <a:buFont typeface="Calibri" pitchFamily="34" charset="0"/>
              <a:buChar char="−"/>
            </a:pPr>
            <a:r>
              <a:rPr lang="bg-BG" sz="1400" dirty="0" smtClean="0"/>
              <a:t>Логото трябва да е в унисон с идеята за споделяне на откритията за България;</a:t>
            </a:r>
          </a:p>
          <a:p>
            <a:pPr marL="742856" lvl="1" indent="-285750" algn="just">
              <a:lnSpc>
                <a:spcPct val="150000"/>
              </a:lnSpc>
              <a:buFont typeface="Calibri" pitchFamily="34" charset="0"/>
              <a:buChar char="−"/>
            </a:pPr>
            <a:r>
              <a:rPr lang="bg-BG" sz="1400" dirty="0" smtClean="0"/>
              <a:t>Логото трябва да предизвиква положителни емоции  - </a:t>
            </a:r>
            <a:r>
              <a:rPr lang="bg-BG" sz="1400" dirty="0"/>
              <a:t>основният емоционален фокус на </a:t>
            </a:r>
            <a:r>
              <a:rPr lang="bg-BG" sz="1400" dirty="0" err="1"/>
              <a:t>бранда</a:t>
            </a:r>
            <a:r>
              <a:rPr lang="bg-BG" sz="1400" dirty="0"/>
              <a:t> е чувство на радост.</a:t>
            </a:r>
          </a:p>
          <a:p>
            <a:pPr marL="742856" lvl="1" indent="-285750" algn="just">
              <a:lnSpc>
                <a:spcPct val="150000"/>
              </a:lnSpc>
              <a:buFont typeface="Calibri" pitchFamily="34" charset="0"/>
              <a:buChar char="−"/>
            </a:pPr>
            <a:endParaRPr lang="bg-BG" sz="500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u="sng" dirty="0" smtClean="0"/>
              <a:t>Връзка между логото и България като туристическа дестинация </a:t>
            </a:r>
            <a:r>
              <a:rPr lang="bg-BG" sz="1400" dirty="0" smtClean="0"/>
              <a:t>– </a:t>
            </a:r>
            <a:r>
              <a:rPr lang="bg-BG" sz="1400" i="1" dirty="0" smtClean="0"/>
              <a:t>логото трябва да носи духа на България и да я отличава от конкурентните дестинации</a:t>
            </a:r>
            <a:r>
              <a:rPr lang="bg-BG" sz="1400" dirty="0" smtClean="0"/>
              <a:t>.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bg-BG" sz="500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u="sng" dirty="0" smtClean="0"/>
              <a:t>Връзка между логото и туризма </a:t>
            </a:r>
            <a:r>
              <a:rPr lang="bg-BG" sz="1400" dirty="0" smtClean="0"/>
              <a:t>– препоръчително е логото да провокира асоциации за пътуване и приятни ваканции.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0139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79799694"/>
              </p:ext>
            </p:extLst>
          </p:nvPr>
        </p:nvGraphicFramePr>
        <p:xfrm>
          <a:off x="1043608" y="2276872"/>
          <a:ext cx="698477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Възраст (1)</a:t>
            </a:r>
            <a:endParaRPr lang="de-DE" sz="3000" noProof="1" smtClean="0"/>
          </a:p>
        </p:txBody>
      </p:sp>
      <p:grpSp>
        <p:nvGrpSpPr>
          <p:cNvPr id="2" name="Group 5"/>
          <p:cNvGrpSpPr/>
          <p:nvPr/>
        </p:nvGrpSpPr>
        <p:grpSpPr>
          <a:xfrm>
            <a:off x="7020272" y="2318876"/>
            <a:ext cx="1078407" cy="527567"/>
            <a:chOff x="15871445" y="1250138"/>
            <a:chExt cx="1049518" cy="52778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1445" y="1521682"/>
              <a:ext cx="247473" cy="256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8917" y="1425490"/>
              <a:ext cx="340373" cy="352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9290" y="1250138"/>
              <a:ext cx="461673" cy="527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1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0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556792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Възраст (2)</a:t>
            </a:r>
            <a:endParaRPr lang="de-DE" sz="3000" noProof="1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7955908"/>
              </p:ext>
            </p:extLst>
          </p:nvPr>
        </p:nvGraphicFramePr>
        <p:xfrm>
          <a:off x="179512" y="2780928"/>
          <a:ext cx="8844778" cy="166437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02849"/>
                <a:gridCol w="304541"/>
                <a:gridCol w="304541"/>
                <a:gridCol w="300037"/>
                <a:gridCol w="331275"/>
                <a:gridCol w="331275"/>
                <a:gridCol w="290011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642399"/>
              </a:tblGrid>
              <a:tr h="51196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Разпределние</a:t>
                      </a:r>
                      <a:r>
                        <a:rPr lang="bg-BG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по възраст</a:t>
                      </a:r>
                      <a:endParaRPr lang="bg-BG" sz="11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437" marR="6243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Сърбия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Русия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Румъния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Гърция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Чехия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Германия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Украйна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Швеция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Велико</a:t>
                      </a:r>
                      <a:r>
                        <a:rPr lang="bg-BG" sz="900" dirty="0">
                          <a:effectLst/>
                        </a:rPr>
                        <a:t>-</a:t>
                      </a:r>
                      <a:r>
                        <a:rPr lang="en-US" sz="900" dirty="0" err="1">
                          <a:effectLst/>
                        </a:rPr>
                        <a:t>британия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Турция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КИТАЙ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</a:tr>
              <a:tr h="263735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Б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Н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Б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Н</a:t>
                      </a:r>
                      <a:endParaRPr lang="bg-BG" sz="9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Б</a:t>
                      </a:r>
                      <a:endParaRPr lang="bg-BG" sz="9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Н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Б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Н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Б</a:t>
                      </a:r>
                      <a:endParaRPr lang="bg-BG" sz="9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Н</a:t>
                      </a:r>
                      <a:endParaRPr lang="bg-BG" sz="9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Б</a:t>
                      </a:r>
                      <a:endParaRPr lang="bg-BG" sz="9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Н</a:t>
                      </a:r>
                      <a:endParaRPr lang="bg-BG" sz="9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Б</a:t>
                      </a:r>
                      <a:endParaRPr lang="bg-BG" sz="9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Н</a:t>
                      </a:r>
                      <a:endParaRPr lang="bg-BG" sz="9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Б</a:t>
                      </a:r>
                      <a:endParaRPr lang="bg-BG" sz="9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Н</a:t>
                      </a:r>
                      <a:endParaRPr lang="bg-BG" sz="9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Б</a:t>
                      </a:r>
                      <a:endParaRPr lang="bg-BG" sz="9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Н</a:t>
                      </a:r>
                      <a:endParaRPr lang="bg-BG" sz="9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Б</a:t>
                      </a:r>
                      <a:endParaRPr lang="bg-BG" sz="9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Н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</a:tr>
              <a:tr h="296224">
                <a:tc>
                  <a:txBody>
                    <a:bodyPr/>
                    <a:lstStyle/>
                    <a:p>
                      <a:pPr algn="r" fontAlgn="ctr"/>
                      <a:r>
                        <a:rPr lang="bg-BG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16-34 години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45,9</a:t>
                      </a:r>
                    </a:p>
                  </a:txBody>
                  <a:tcPr marL="9525" marR="9525" marT="9525" marB="0" anchor="ctr"/>
                </a:tc>
              </a:tr>
              <a:tr h="296224">
                <a:tc>
                  <a:txBody>
                    <a:bodyPr/>
                    <a:lstStyle/>
                    <a:p>
                      <a:pPr algn="r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35-54 години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35,3</a:t>
                      </a:r>
                    </a:p>
                  </a:txBody>
                  <a:tcPr marL="9525" marR="9525" marT="9525" marB="0" anchor="ctr"/>
                </a:tc>
              </a:tr>
              <a:tr h="296224"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55+ години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7207" y="4581128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Тълкувание на таблицата:</a:t>
            </a:r>
          </a:p>
          <a:p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Колона означена с „Б“ за съответната държава – Чуждестранни туристи, посетили Б-я през последните 2 години</a:t>
            </a:r>
          </a:p>
          <a:p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Колона </a:t>
            </a:r>
            <a:r>
              <a:rPr lang="bg-BG" sz="1200" dirty="0">
                <a:solidFill>
                  <a:schemeClr val="bg2">
                    <a:lumMod val="25000"/>
                  </a:schemeClr>
                </a:solidFill>
              </a:rPr>
              <a:t>означена с </a:t>
            </a:r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„Н“ </a:t>
            </a:r>
            <a:r>
              <a:rPr lang="bg-BG" sz="1200" dirty="0">
                <a:solidFill>
                  <a:schemeClr val="bg2">
                    <a:lumMod val="25000"/>
                  </a:schemeClr>
                </a:solidFill>
              </a:rPr>
              <a:t>за съответната държава – Чуждестранни </a:t>
            </a:r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туристи, посетили конкурентни на Б-я дестинации </a:t>
            </a:r>
            <a:r>
              <a:rPr lang="bg-BG" sz="1200" dirty="0">
                <a:solidFill>
                  <a:schemeClr val="bg2">
                    <a:lumMod val="25000"/>
                  </a:schemeClr>
                </a:solidFill>
              </a:rPr>
              <a:t>през последните 2 години</a:t>
            </a:r>
          </a:p>
          <a:p>
            <a:endParaRPr lang="bg-BG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7020272" y="1772816"/>
            <a:ext cx="1078407" cy="527567"/>
            <a:chOff x="15871445" y="1250138"/>
            <a:chExt cx="1049518" cy="52778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1445" y="1521682"/>
              <a:ext cx="247473" cy="256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8917" y="1425490"/>
              <a:ext cx="340373" cy="352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9290" y="1250138"/>
              <a:ext cx="461673" cy="527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1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84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1704396144"/>
              </p:ext>
            </p:extLst>
          </p:nvPr>
        </p:nvGraphicFramePr>
        <p:xfrm>
          <a:off x="1043608" y="2276872"/>
          <a:ext cx="698477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>
                <a:solidFill>
                  <a:prstClr val="black"/>
                </a:solidFill>
              </a:rPr>
              <a:t>Образование</a:t>
            </a:r>
            <a:endParaRPr lang="de-DE" sz="3000" noProof="1" smtClean="0">
              <a:solidFill>
                <a:prstClr val="black"/>
              </a:solidFill>
            </a:endParaRPr>
          </a:p>
        </p:txBody>
      </p:sp>
      <p:pic>
        <p:nvPicPr>
          <p:cNvPr id="6" name="char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556792"/>
            <a:ext cx="805291" cy="6988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8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23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676674959"/>
              </p:ext>
            </p:extLst>
          </p:nvPr>
        </p:nvGraphicFramePr>
        <p:xfrm>
          <a:off x="1043608" y="2060848"/>
          <a:ext cx="705678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>
                <a:solidFill>
                  <a:prstClr val="black"/>
                </a:solidFill>
              </a:rPr>
              <a:t>Семейно положение (1)</a:t>
            </a:r>
            <a:endParaRPr lang="de-DE" sz="3000" noProof="1" smtClean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520150"/>
            <a:ext cx="6191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9675" y="1529675"/>
            <a:ext cx="3143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9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49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Семейно положение (2)</a:t>
            </a:r>
            <a:endParaRPr lang="de-DE" sz="3000" noProof="1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6509299"/>
              </p:ext>
            </p:extLst>
          </p:nvPr>
        </p:nvGraphicFramePr>
        <p:xfrm>
          <a:off x="179512" y="2276872"/>
          <a:ext cx="8844778" cy="247284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02849"/>
                <a:gridCol w="304541"/>
                <a:gridCol w="304541"/>
                <a:gridCol w="300037"/>
                <a:gridCol w="331275"/>
                <a:gridCol w="331275"/>
                <a:gridCol w="290011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642399"/>
              </a:tblGrid>
              <a:tr h="51196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Разпределние</a:t>
                      </a:r>
                      <a:r>
                        <a:rPr lang="bg-BG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по семейно положение</a:t>
                      </a:r>
                      <a:endParaRPr lang="bg-BG" sz="11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437" marR="6243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Сърбия</a:t>
                      </a:r>
                      <a:endParaRPr lang="bg-BG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Русия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Румъния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Гърция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Чехия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Германия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Украйна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Швеция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Велико</a:t>
                      </a:r>
                      <a:r>
                        <a:rPr lang="bg-BG" sz="900" dirty="0">
                          <a:effectLst/>
                        </a:rPr>
                        <a:t>-</a:t>
                      </a:r>
                      <a:r>
                        <a:rPr lang="en-US" sz="900" dirty="0" err="1">
                          <a:effectLst/>
                        </a:rPr>
                        <a:t>британия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Турция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КИТАЙ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</a:tr>
              <a:tr h="263735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endParaRPr lang="bg-BG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endParaRPr lang="bg-BG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endParaRPr lang="bg-BG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endParaRPr lang="bg-BG" sz="1000">
                        <a:solidFill>
                          <a:schemeClr val="tx1"/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endParaRPr lang="bg-BG" sz="1000">
                        <a:solidFill>
                          <a:schemeClr val="tx1"/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endParaRPr lang="bg-BG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endParaRPr lang="bg-BG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endParaRPr lang="bg-BG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endParaRPr lang="bg-BG" sz="1000">
                        <a:solidFill>
                          <a:schemeClr val="tx1"/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endParaRPr lang="bg-BG" sz="1000">
                        <a:solidFill>
                          <a:schemeClr val="tx1"/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endParaRPr lang="bg-BG" sz="1000">
                        <a:solidFill>
                          <a:schemeClr val="tx1"/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endParaRPr lang="bg-BG" sz="1000">
                        <a:solidFill>
                          <a:schemeClr val="tx1"/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endParaRPr lang="bg-BG" sz="1000">
                        <a:solidFill>
                          <a:schemeClr val="tx1"/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endParaRPr lang="bg-BG" sz="1000">
                        <a:solidFill>
                          <a:schemeClr val="tx1"/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endParaRPr lang="bg-BG" sz="1000">
                        <a:solidFill>
                          <a:schemeClr val="tx1"/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endParaRPr lang="bg-BG" sz="1000">
                        <a:solidFill>
                          <a:schemeClr val="tx1"/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endParaRPr lang="bg-BG" sz="1000">
                        <a:solidFill>
                          <a:schemeClr val="tx1"/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endParaRPr lang="bg-BG" sz="1000">
                        <a:solidFill>
                          <a:schemeClr val="tx1"/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endParaRPr lang="bg-BG" sz="1000">
                        <a:solidFill>
                          <a:schemeClr val="tx1"/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endParaRPr lang="bg-BG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</a:tr>
              <a:tr h="376424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kern="1200" baseline="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Неженен/Неомъжена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</a:t>
                      </a: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kern="1200" baseline="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Съжителствам с партньор/ партньорка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</a:tr>
              <a:tr h="296224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kern="1200" baseline="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Женен/Омъжена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80,5</a:t>
                      </a:r>
                    </a:p>
                  </a:txBody>
                  <a:tcPr marL="9525" marR="9525" marT="9525" marB="0" anchor="ctr"/>
                </a:tc>
              </a:tr>
              <a:tr h="296224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kern="1200" baseline="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Вдовец/вдовица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bg-B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bg-B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bg-BG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296224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kern="1200" baseline="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Разведен/а, разделен/а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5" y="4926832"/>
            <a:ext cx="7871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Тълкувание на таблицата:</a:t>
            </a:r>
          </a:p>
          <a:p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Колона означена с „Б“ за съответната държава – Чуждестранни туристи, посетили Б-я през последните 2 години</a:t>
            </a:r>
          </a:p>
          <a:p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Колона </a:t>
            </a:r>
            <a:r>
              <a:rPr lang="bg-BG" sz="1200" dirty="0">
                <a:solidFill>
                  <a:schemeClr val="bg2">
                    <a:lumMod val="25000"/>
                  </a:schemeClr>
                </a:solidFill>
              </a:rPr>
              <a:t>означена с </a:t>
            </a:r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„Н“ </a:t>
            </a:r>
            <a:r>
              <a:rPr lang="bg-BG" sz="1200" dirty="0">
                <a:solidFill>
                  <a:schemeClr val="bg2">
                    <a:lumMod val="25000"/>
                  </a:schemeClr>
                </a:solidFill>
              </a:rPr>
              <a:t>за съответната държава – Чуждестранни </a:t>
            </a:r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туристи, посетили конкурентни на Б-я дестинации </a:t>
            </a:r>
            <a:r>
              <a:rPr lang="bg-BG" sz="1200" dirty="0">
                <a:solidFill>
                  <a:schemeClr val="bg2">
                    <a:lumMod val="25000"/>
                  </a:schemeClr>
                </a:solidFill>
              </a:rPr>
              <a:t>през последните 2 години</a:t>
            </a:r>
          </a:p>
          <a:p>
            <a:endParaRPr lang="bg-BG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520150"/>
            <a:ext cx="6191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9675" y="1529675"/>
            <a:ext cx="3143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9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27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237556279"/>
              </p:ext>
            </p:extLst>
          </p:nvPr>
        </p:nvGraphicFramePr>
        <p:xfrm>
          <a:off x="1043608" y="2060848"/>
          <a:ext cx="705678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>
                <a:solidFill>
                  <a:prstClr val="black"/>
                </a:solidFill>
              </a:rPr>
              <a:t>Численост на домакинството</a:t>
            </a:r>
            <a:endParaRPr lang="de-DE" sz="3000" noProof="1" smtClean="0">
              <a:solidFill>
                <a:prstClr val="black"/>
              </a:solidFill>
            </a:endParaRPr>
          </a:p>
        </p:txBody>
      </p:sp>
      <p:pic>
        <p:nvPicPr>
          <p:cNvPr id="6" name="char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628800"/>
            <a:ext cx="999848" cy="755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8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94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551905450"/>
              </p:ext>
            </p:extLst>
          </p:nvPr>
        </p:nvGraphicFramePr>
        <p:xfrm>
          <a:off x="1043608" y="2060848"/>
          <a:ext cx="705678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>
                <a:solidFill>
                  <a:prstClr val="black"/>
                </a:solidFill>
              </a:rPr>
              <a:t>Лица на възраст под 16 години</a:t>
            </a:r>
            <a:endParaRPr lang="de-DE" sz="3000" noProof="1" smtClean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467602"/>
            <a:ext cx="655667" cy="9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0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98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905809219"/>
              </p:ext>
            </p:extLst>
          </p:nvPr>
        </p:nvGraphicFramePr>
        <p:xfrm>
          <a:off x="971600" y="1752620"/>
          <a:ext cx="7344816" cy="455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>
                <a:solidFill>
                  <a:prstClr val="black"/>
                </a:solidFill>
              </a:rPr>
              <a:t>Занятие</a:t>
            </a:r>
            <a:endParaRPr lang="de-DE" sz="3000" noProof="1" smtClean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618277"/>
            <a:ext cx="1025787" cy="8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0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4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392595533"/>
              </p:ext>
            </p:extLst>
          </p:nvPr>
        </p:nvGraphicFramePr>
        <p:xfrm>
          <a:off x="899592" y="1628800"/>
          <a:ext cx="705678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_h1"/>
          <p:cNvSpPr txBox="1">
            <a:spLocks noChangeArrowheads="1"/>
          </p:cNvSpPr>
          <p:nvPr/>
        </p:nvSpPr>
        <p:spPr bwMode="gray">
          <a:xfrm>
            <a:off x="0" y="1340768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Общ месечен доход на домакинството (1)</a:t>
            </a:r>
            <a:endParaRPr lang="de-DE" sz="3000" noProof="1"/>
          </a:p>
        </p:txBody>
      </p:sp>
      <p:pic>
        <p:nvPicPr>
          <p:cNvPr id="5" name="Picture 4" descr="http://1.bp.blogspot.com/-nlHI9SEQ1pQ/S_U3BF5DdjI/AAAAAAAAA9A/pNdWAUhvLlY/s1600/money.jp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618735"/>
            <a:ext cx="950146" cy="61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7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85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Общ доход на домакинството (2)</a:t>
            </a:r>
            <a:endParaRPr lang="de-DE" sz="3000" noProof="1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" name="Rectangle 1"/>
          <p:cNvSpPr/>
          <p:nvPr/>
        </p:nvSpPr>
        <p:spPr>
          <a:xfrm>
            <a:off x="971600" y="2236585"/>
            <a:ext cx="75947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200" b="1" dirty="0" smtClean="0"/>
              <a:t>Какъв е приблизителният общ месечен доход на Вашето домакинство? (</a:t>
            </a:r>
            <a:r>
              <a:rPr lang="bg-BG" sz="1200" b="1" dirty="0"/>
              <a:t>в %)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668601"/>
              </p:ext>
            </p:extLst>
          </p:nvPr>
        </p:nvGraphicFramePr>
        <p:xfrm>
          <a:off x="35495" y="2996952"/>
          <a:ext cx="9079716" cy="151047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90820"/>
                <a:gridCol w="304541"/>
                <a:gridCol w="304541"/>
                <a:gridCol w="247004"/>
                <a:gridCol w="331275"/>
                <a:gridCol w="331275"/>
                <a:gridCol w="290011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642399"/>
              </a:tblGrid>
              <a:tr h="26797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Степен на харесване</a:t>
                      </a:r>
                      <a:endParaRPr lang="bg-BG" sz="11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437" marR="6243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Сърбия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Русия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Румъния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Гърция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Чехия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Германия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Украйна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Швеция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Велико</a:t>
                      </a:r>
                      <a:r>
                        <a:rPr lang="bg-BG" sz="800" dirty="0">
                          <a:effectLst/>
                        </a:rPr>
                        <a:t>-</a:t>
                      </a:r>
                      <a:r>
                        <a:rPr lang="en-US" sz="800" dirty="0" err="1">
                          <a:effectLst/>
                        </a:rPr>
                        <a:t>британия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Турция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КИТАЙ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</a:tr>
              <a:tr h="151632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Н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</a:tr>
              <a:tr h="48380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До 250 евро</a:t>
                      </a:r>
                      <a:endParaRPr lang="bg-BG" sz="11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251- 500 евро</a:t>
                      </a:r>
                      <a:endParaRPr lang="bg-BG" sz="11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501- 1000 евро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1001- 1500 евро</a:t>
                      </a:r>
                      <a:endParaRPr lang="bg-BG" sz="11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17,5</a:t>
                      </a:r>
                    </a:p>
                  </a:txBody>
                  <a:tcPr marL="9525" marR="9525" marT="9525" marB="0" anchor="b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1501-</a:t>
                      </a:r>
                      <a:r>
                        <a:rPr lang="bg-BG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2500 евро</a:t>
                      </a:r>
                      <a:endParaRPr lang="bg-BG" sz="11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39,7</a:t>
                      </a:r>
                    </a:p>
                  </a:txBody>
                  <a:tcPr marL="9525" marR="9525" marT="9525" marB="0" anchor="b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2501 и повече</a:t>
                      </a:r>
                      <a:endParaRPr lang="bg-BG" sz="11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  <a:endParaRPr lang="bg-BG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32,5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56814" y="4653135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Тълкувание на таблицата:</a:t>
            </a:r>
          </a:p>
          <a:p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Колона означена с „Б“ за съответната държава – Чуждестранни туристи, посетили Б-я през последните 2 години</a:t>
            </a:r>
          </a:p>
          <a:p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Колона </a:t>
            </a:r>
            <a:r>
              <a:rPr lang="bg-BG" sz="1200" dirty="0">
                <a:solidFill>
                  <a:schemeClr val="bg2">
                    <a:lumMod val="25000"/>
                  </a:schemeClr>
                </a:solidFill>
              </a:rPr>
              <a:t>означена с </a:t>
            </a:r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„Н“ </a:t>
            </a:r>
            <a:r>
              <a:rPr lang="bg-BG" sz="1200" dirty="0">
                <a:solidFill>
                  <a:schemeClr val="bg2">
                    <a:lumMod val="25000"/>
                  </a:schemeClr>
                </a:solidFill>
              </a:rPr>
              <a:t>за съответната държава – Чуждестранни </a:t>
            </a:r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туристи, посетили конкурентни на Б-я дестинации </a:t>
            </a:r>
            <a:r>
              <a:rPr lang="bg-BG" sz="1200" dirty="0">
                <a:solidFill>
                  <a:schemeClr val="bg2">
                    <a:lumMod val="25000"/>
                  </a:schemeClr>
                </a:solidFill>
              </a:rPr>
              <a:t>през последните 2 години</a:t>
            </a:r>
          </a:p>
          <a:p>
            <a:endParaRPr lang="bg-BG" sz="1200" dirty="0"/>
          </a:p>
        </p:txBody>
      </p:sp>
      <p:pic>
        <p:nvPicPr>
          <p:cNvPr id="7" name="Picture 6" descr="http://1.bp.blogspot.com/-nlHI9SEQ1pQ/S_U3BF5DdjI/AAAAAAAAA9A/pNdWAUhvLlY/s1600/money.jpg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618735"/>
            <a:ext cx="950146" cy="61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9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62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-25152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Обобщение (2)</a:t>
            </a:r>
            <a:endParaRPr lang="de-DE" sz="3000" noProof="1" smtClean="0"/>
          </a:p>
        </p:txBody>
      </p:sp>
      <p:sp>
        <p:nvSpPr>
          <p:cNvPr id="5" name="Rectangle 4"/>
          <p:cNvSpPr/>
          <p:nvPr/>
        </p:nvSpPr>
        <p:spPr>
          <a:xfrm>
            <a:off x="2123728" y="2060848"/>
            <a:ext cx="66812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1400" dirty="0" smtClean="0"/>
              <a:t>Проведеното изследване категорично показа, че най-харесвана и подходяща сред четирите тествани концепции за ново лого на България е „Питката“. Тя е фаворит на болшинството от </a:t>
            </a:r>
            <a:r>
              <a:rPr lang="bg-BG" sz="1400" dirty="0"/>
              <a:t>п</a:t>
            </a:r>
            <a:r>
              <a:rPr lang="bg-BG" sz="1400" dirty="0" smtClean="0"/>
              <a:t>редставителите на всички изследвани целеви групи. </a:t>
            </a:r>
          </a:p>
          <a:p>
            <a:pPr algn="just">
              <a:lnSpc>
                <a:spcPct val="150000"/>
              </a:lnSpc>
            </a:pPr>
            <a:endParaRPr lang="bg-BG" sz="1400" dirty="0" smtClean="0"/>
          </a:p>
          <a:p>
            <a:pPr algn="just">
              <a:lnSpc>
                <a:spcPct val="150000"/>
              </a:lnSpc>
            </a:pPr>
            <a:r>
              <a:rPr lang="bg-BG" sz="1400" dirty="0" smtClean="0"/>
              <a:t>Това лого в най-голяма степен носи идеята за откритие и споделяне, заложени в новата бранд стратегия на България като туристическа дестинация. Освен това, логото е в хармония с емоционалния фокус на бранда, то създава добро настроение сред целевите туристи.  </a:t>
            </a:r>
          </a:p>
          <a:p>
            <a:pPr algn="just">
              <a:lnSpc>
                <a:spcPct val="150000"/>
              </a:lnSpc>
            </a:pPr>
            <a:endParaRPr lang="bg-BG" sz="1400" dirty="0" smtClean="0"/>
          </a:p>
          <a:p>
            <a:pPr algn="just">
              <a:lnSpc>
                <a:spcPct val="150000"/>
              </a:lnSpc>
            </a:pPr>
            <a:r>
              <a:rPr lang="bg-BG" sz="1400" dirty="0" smtClean="0"/>
              <a:t>Важно е да се подчертае още, че това лого предизвиква спонтанни асоциации с туризъм, пътешествия и приятна ваканция. Според преобладаващата част от представителите на изследваните съвкупности, логото носи духа на България и подхожда на страната ни. </a:t>
            </a:r>
          </a:p>
          <a:p>
            <a:pPr algn="just">
              <a:lnSpc>
                <a:spcPct val="150000"/>
              </a:lnSpc>
            </a:pPr>
            <a:endParaRPr lang="bg-BG" sz="1400" dirty="0" smtClean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1"/>
            <a:ext cx="159393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82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786061861"/>
              </p:ext>
            </p:extLst>
          </p:nvPr>
        </p:nvGraphicFramePr>
        <p:xfrm>
          <a:off x="899592" y="1628800"/>
          <a:ext cx="705678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_h1"/>
          <p:cNvSpPr txBox="1">
            <a:spLocks noChangeArrowheads="1"/>
          </p:cNvSpPr>
          <p:nvPr/>
        </p:nvSpPr>
        <p:spPr bwMode="gray">
          <a:xfrm>
            <a:off x="0" y="1340768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Среден доход на член от домакинството (1)</a:t>
            </a:r>
            <a:endParaRPr lang="de-DE" sz="3000" noProof="1"/>
          </a:p>
        </p:txBody>
      </p:sp>
      <p:pic>
        <p:nvPicPr>
          <p:cNvPr id="5" name="Picture 4" descr="http://1.bp.blogspot.com/-nlHI9SEQ1pQ/S_U3BF5DdjI/AAAAAAAAA9A/pNdWAUhvLlY/s1600/money.jp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618735"/>
            <a:ext cx="950146" cy="61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7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55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Среден доход на член от домакинството (2)</a:t>
            </a:r>
            <a:endParaRPr lang="de-DE" sz="3000" noProof="1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" name="Rectangle 1"/>
          <p:cNvSpPr/>
          <p:nvPr/>
        </p:nvSpPr>
        <p:spPr>
          <a:xfrm>
            <a:off x="971600" y="2236585"/>
            <a:ext cx="75947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200" b="1" dirty="0" smtClean="0"/>
              <a:t>Среден доход на член от семейството: (в </a:t>
            </a:r>
            <a:r>
              <a:rPr lang="bg-BG" sz="1200" b="1" dirty="0"/>
              <a:t>%)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3046495"/>
              </p:ext>
            </p:extLst>
          </p:nvPr>
        </p:nvGraphicFramePr>
        <p:xfrm>
          <a:off x="35496" y="2996952"/>
          <a:ext cx="9079715" cy="16876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90819"/>
                <a:gridCol w="304541"/>
                <a:gridCol w="304541"/>
                <a:gridCol w="247004"/>
                <a:gridCol w="331275"/>
                <a:gridCol w="331275"/>
                <a:gridCol w="290011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642399"/>
              </a:tblGrid>
              <a:tr h="26797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Степен на харесване</a:t>
                      </a:r>
                      <a:endParaRPr lang="bg-BG" sz="11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437" marR="6243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Сърбия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Русия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Румъния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Гърция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Чехия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Германия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Украйна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Швеция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Велико</a:t>
                      </a:r>
                      <a:r>
                        <a:rPr lang="bg-BG" sz="800" dirty="0">
                          <a:effectLst/>
                        </a:rPr>
                        <a:t>-</a:t>
                      </a:r>
                      <a:r>
                        <a:rPr lang="en-US" sz="800" dirty="0" err="1">
                          <a:effectLst/>
                        </a:rPr>
                        <a:t>британия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Турция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КИТАЙ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</a:tr>
              <a:tr h="151632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Н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</a:tr>
              <a:tr h="48380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До 150 евро</a:t>
                      </a:r>
                      <a:endParaRPr lang="bg-BG" sz="11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9525" marR="9525" marT="9525" marB="0" anchor="b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151- 250 евро</a:t>
                      </a:r>
                      <a:endParaRPr lang="bg-BG" sz="11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10,3</a:t>
                      </a:r>
                    </a:p>
                  </a:txBody>
                  <a:tcPr marL="9525" marR="9525" marT="9525" marB="0" anchor="b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251-500 евро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33,6</a:t>
                      </a:r>
                    </a:p>
                  </a:txBody>
                  <a:tcPr marL="9525" marR="9525" marT="9525" marB="0" anchor="b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501- 850 евро</a:t>
                      </a:r>
                      <a:endParaRPr lang="bg-BG" sz="11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43,0</a:t>
                      </a:r>
                    </a:p>
                  </a:txBody>
                  <a:tcPr marL="9525" marR="9525" marT="9525" marB="0" anchor="b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851-</a:t>
                      </a:r>
                      <a:r>
                        <a:rPr lang="bg-BG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1000 евро</a:t>
                      </a:r>
                      <a:endParaRPr lang="bg-BG" sz="11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9525" marR="9525" marT="9525" marB="0" anchor="b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1001- 1500 евро</a:t>
                      </a:r>
                      <a:endParaRPr lang="bg-BG" sz="11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</a:t>
                      </a:r>
                    </a:p>
                  </a:txBody>
                  <a:tcPr marL="9525" marR="9525" marT="9525" marB="0" anchor="b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1501 и повече</a:t>
                      </a:r>
                      <a:endParaRPr lang="bg-BG" sz="11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09686" y="4817735"/>
            <a:ext cx="7834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Тълкувание на таблицата:</a:t>
            </a:r>
          </a:p>
          <a:p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Колона означена с „Б“ за съответната държава – Чуждестранни туристи, посетили Б-я през последните 2 години</a:t>
            </a:r>
          </a:p>
          <a:p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Колона </a:t>
            </a:r>
            <a:r>
              <a:rPr lang="bg-BG" sz="1200" dirty="0">
                <a:solidFill>
                  <a:schemeClr val="bg2">
                    <a:lumMod val="25000"/>
                  </a:schemeClr>
                </a:solidFill>
              </a:rPr>
              <a:t>означена с </a:t>
            </a:r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„Н“ </a:t>
            </a:r>
            <a:r>
              <a:rPr lang="bg-BG" sz="1200" dirty="0">
                <a:solidFill>
                  <a:schemeClr val="bg2">
                    <a:lumMod val="25000"/>
                  </a:schemeClr>
                </a:solidFill>
              </a:rPr>
              <a:t>за съответната държава – Чуждестранни </a:t>
            </a:r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туристи, посетили конкурентни на Б-я дестинации </a:t>
            </a:r>
            <a:r>
              <a:rPr lang="bg-BG" sz="1200" dirty="0">
                <a:solidFill>
                  <a:schemeClr val="bg2">
                    <a:lumMod val="25000"/>
                  </a:schemeClr>
                </a:solidFill>
              </a:rPr>
              <a:t>през последните 2 години</a:t>
            </a:r>
          </a:p>
          <a:p>
            <a:endParaRPr lang="bg-BG" sz="1200" dirty="0"/>
          </a:p>
        </p:txBody>
      </p:sp>
      <p:pic>
        <p:nvPicPr>
          <p:cNvPr id="8" name="Picture 7" descr="http://1.bp.blogspot.com/-nlHI9SEQ1pQ/S_U3BF5DdjI/AAAAAAAAA9A/pNdWAUhvLlY/s1600/money.jpg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618735"/>
            <a:ext cx="950146" cy="61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0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232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1734116303"/>
              </p:ext>
            </p:extLst>
          </p:nvPr>
        </p:nvGraphicFramePr>
        <p:xfrm>
          <a:off x="539552" y="2276872"/>
          <a:ext cx="748883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_h1"/>
          <p:cNvSpPr txBox="1">
            <a:spLocks noChangeArrowheads="1"/>
          </p:cNvSpPr>
          <p:nvPr/>
        </p:nvSpPr>
        <p:spPr bwMode="gray">
          <a:xfrm>
            <a:off x="630312" y="1772816"/>
            <a:ext cx="7308598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Общ месечен доход на домакинството </a:t>
            </a:r>
            <a:r>
              <a:rPr lang="bg-BG" sz="3000" i="1" noProof="1" smtClean="0"/>
              <a:t>българи </a:t>
            </a:r>
          </a:p>
          <a:p>
            <a:endParaRPr lang="de-DE" sz="3000" noProof="1"/>
          </a:p>
        </p:txBody>
      </p:sp>
      <p:pic>
        <p:nvPicPr>
          <p:cNvPr id="5" name="Picture 4" descr="http://1.bp.blogspot.com/-nlHI9SEQ1pQ/S_U3BF5DdjI/AAAAAAAAA9A/pNdWAUhvLlY/s1600/money.jp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618735"/>
            <a:ext cx="950146" cy="61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8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76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460177114"/>
              </p:ext>
            </p:extLst>
          </p:nvPr>
        </p:nvGraphicFramePr>
        <p:xfrm>
          <a:off x="539552" y="2276872"/>
          <a:ext cx="748883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_h1"/>
          <p:cNvSpPr txBox="1">
            <a:spLocks noChangeArrowheads="1"/>
          </p:cNvSpPr>
          <p:nvPr/>
        </p:nvSpPr>
        <p:spPr bwMode="gray">
          <a:xfrm>
            <a:off x="0" y="1732425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Среден доход на член от домакинството</a:t>
            </a:r>
          </a:p>
          <a:p>
            <a:r>
              <a:rPr lang="bg-BG" sz="3000" i="1" noProof="1"/>
              <a:t>българи </a:t>
            </a:r>
          </a:p>
          <a:p>
            <a:endParaRPr lang="de-DE" sz="3000" noProof="1"/>
          </a:p>
        </p:txBody>
      </p:sp>
      <p:pic>
        <p:nvPicPr>
          <p:cNvPr id="5" name="Picture 4" descr="http://1.bp.blogspot.com/-nlHI9SEQ1pQ/S_U3BF5DdjI/AAAAAAAAA9A/pNdWAUhvLlY/s1600/money.jp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618735"/>
            <a:ext cx="950146" cy="61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8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29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8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3735"/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3212976"/>
            <a:ext cx="5542384" cy="1362075"/>
          </a:xfrm>
        </p:spPr>
        <p:txBody>
          <a:bodyPr/>
          <a:lstStyle/>
          <a:p>
            <a:r>
              <a:rPr lang="bg-BG" sz="3000" dirty="0" smtClean="0">
                <a:solidFill>
                  <a:schemeClr val="bg2">
                    <a:lumMod val="10000"/>
                  </a:schemeClr>
                </a:solidFill>
              </a:rPr>
              <a:t>Профил</a:t>
            </a:r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bg-BG" sz="3000" dirty="0" smtClean="0">
                <a:solidFill>
                  <a:schemeClr val="bg2">
                    <a:lumMod val="10000"/>
                  </a:schemeClr>
                </a:solidFill>
              </a:rPr>
              <a:t>на изследваните туроператори</a:t>
            </a:r>
            <a:endParaRPr lang="bg-BG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" y="-27384"/>
            <a:ext cx="91277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" y="6377557"/>
            <a:ext cx="9127713" cy="507761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  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Схема за безвъзмездна финансова помощ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BG 161PO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001/3.3-01/2008 „Подкрепа за ефективен национален маркетинг на туристическия продукт и подобряване на информационното обслужване”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по договор № </a:t>
            </a:r>
            <a:r>
              <a:rPr lang="en-US" sz="900" i="1" dirty="0">
                <a:solidFill>
                  <a:prstClr val="white">
                    <a:lumMod val="50000"/>
                  </a:prstClr>
                </a:solidFill>
              </a:rPr>
              <a:t>BG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161</a:t>
            </a:r>
            <a:r>
              <a:rPr lang="en-US" sz="900" i="1" dirty="0">
                <a:solidFill>
                  <a:prstClr val="white">
                    <a:lumMod val="50000"/>
                  </a:prstClr>
                </a:solidFill>
              </a:rPr>
              <a:t>PO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001/3.3-01/2008/001-08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за проект „Разработване на стратегия за бранд  България и въвеждане на практика на интегриран и последователен бранд мениджмънт”</a:t>
            </a:r>
            <a:endParaRPr lang="en-GB" sz="9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1632" y="3101591"/>
            <a:ext cx="306479" cy="93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80486" y="4114995"/>
            <a:ext cx="12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Туроператори</a:t>
            </a:r>
            <a:endParaRPr lang="bg-BG" sz="1000" dirty="0"/>
          </a:p>
        </p:txBody>
      </p:sp>
    </p:spTree>
    <p:extLst>
      <p:ext uri="{BB962C8B-B14F-4D97-AF65-F5344CB8AC3E}">
        <p14:creationId xmlns:p14="http://schemas.microsoft.com/office/powerpoint/2010/main" xmlns="" val="7918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484151298"/>
              </p:ext>
            </p:extLst>
          </p:nvPr>
        </p:nvGraphicFramePr>
        <p:xfrm>
          <a:off x="1043608" y="2276872"/>
          <a:ext cx="698477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Разпределение по пол</a:t>
            </a:r>
            <a:endParaRPr lang="de-DE" sz="3000" noProof="1" smtClean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089" y="5301829"/>
            <a:ext cx="306479" cy="93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Туроператори</a:t>
            </a:r>
            <a:endParaRPr lang="bg-BG" sz="1000" dirty="0"/>
          </a:p>
        </p:txBody>
      </p:sp>
    </p:spTree>
    <p:extLst>
      <p:ext uri="{BB962C8B-B14F-4D97-AF65-F5344CB8AC3E}">
        <p14:creationId xmlns:p14="http://schemas.microsoft.com/office/powerpoint/2010/main" xmlns="" val="24248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1370608766"/>
              </p:ext>
            </p:extLst>
          </p:nvPr>
        </p:nvGraphicFramePr>
        <p:xfrm>
          <a:off x="1043608" y="2276872"/>
          <a:ext cx="698477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Разпределение по възраст</a:t>
            </a:r>
            <a:endParaRPr lang="de-DE" sz="3000" noProof="1" smtClean="0"/>
          </a:p>
        </p:txBody>
      </p:sp>
      <p:grpSp>
        <p:nvGrpSpPr>
          <p:cNvPr id="6" name="Group 5"/>
          <p:cNvGrpSpPr/>
          <p:nvPr/>
        </p:nvGrpSpPr>
        <p:grpSpPr>
          <a:xfrm>
            <a:off x="7020272" y="2318876"/>
            <a:ext cx="1078407" cy="527567"/>
            <a:chOff x="15871445" y="1250138"/>
            <a:chExt cx="1049518" cy="52778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1445" y="1521682"/>
              <a:ext cx="247473" cy="256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8917" y="1425490"/>
              <a:ext cx="340373" cy="352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9290" y="1250138"/>
              <a:ext cx="461673" cy="527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089" y="5301829"/>
            <a:ext cx="306479" cy="93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Туроператори</a:t>
            </a:r>
            <a:endParaRPr lang="bg-BG" sz="1000" dirty="0"/>
          </a:p>
        </p:txBody>
      </p:sp>
    </p:spTree>
    <p:extLst>
      <p:ext uri="{BB962C8B-B14F-4D97-AF65-F5344CB8AC3E}">
        <p14:creationId xmlns:p14="http://schemas.microsoft.com/office/powerpoint/2010/main" xmlns="" val="30306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4108830375"/>
              </p:ext>
            </p:extLst>
          </p:nvPr>
        </p:nvGraphicFramePr>
        <p:xfrm>
          <a:off x="1043608" y="2276872"/>
          <a:ext cx="698477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Брой служители в организацията</a:t>
            </a:r>
            <a:endParaRPr lang="de-DE" sz="3000" noProof="1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089" y="5301829"/>
            <a:ext cx="306479" cy="93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Туроператори</a:t>
            </a:r>
            <a:endParaRPr lang="bg-BG" sz="1000" dirty="0"/>
          </a:p>
        </p:txBody>
      </p:sp>
    </p:spTree>
    <p:extLst>
      <p:ext uri="{BB962C8B-B14F-4D97-AF65-F5344CB8AC3E}">
        <p14:creationId xmlns:p14="http://schemas.microsoft.com/office/powerpoint/2010/main" xmlns="" val="13405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" name="_h1"/>
          <p:cNvSpPr txBox="1">
            <a:spLocks noChangeArrowheads="1"/>
          </p:cNvSpPr>
          <p:nvPr/>
        </p:nvSpPr>
        <p:spPr bwMode="gray">
          <a:xfrm>
            <a:off x="0" y="1556792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Страни, в които туроператорът е изпращал туристи</a:t>
            </a:r>
            <a:endParaRPr lang="de-DE" sz="3000" noProof="1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3682328558"/>
              </p:ext>
            </p:extLst>
          </p:nvPr>
        </p:nvGraphicFramePr>
        <p:xfrm>
          <a:off x="1583668" y="2348880"/>
          <a:ext cx="597666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089" y="5301829"/>
            <a:ext cx="306479" cy="93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Туроператори</a:t>
            </a:r>
            <a:endParaRPr lang="bg-BG" sz="1000" dirty="0"/>
          </a:p>
        </p:txBody>
      </p:sp>
    </p:spTree>
    <p:extLst>
      <p:ext uri="{BB962C8B-B14F-4D97-AF65-F5344CB8AC3E}">
        <p14:creationId xmlns:p14="http://schemas.microsoft.com/office/powerpoint/2010/main" xmlns="" val="30480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-25152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Обобщение (3)</a:t>
            </a:r>
            <a:endParaRPr lang="de-DE" sz="3000" noProof="1" smtClean="0"/>
          </a:p>
        </p:txBody>
      </p:sp>
      <p:sp>
        <p:nvSpPr>
          <p:cNvPr id="5" name="Rectangle 4"/>
          <p:cNvSpPr/>
          <p:nvPr/>
        </p:nvSpPr>
        <p:spPr>
          <a:xfrm>
            <a:off x="2555776" y="2204864"/>
            <a:ext cx="62492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1400" dirty="0" smtClean="0"/>
              <a:t>Главните препоръки за подобрение в основното лого от концепцията „Питка“ са да се предаде повече свежест и дори яркост в цветовете, да се преработят някои от елементите (слънце и чадър), както и да се подчертае присъствието на планината в логото. 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811" y="2060848"/>
            <a:ext cx="159393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470777" y="1844824"/>
            <a:ext cx="1" cy="30822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13509" y="2189484"/>
            <a:ext cx="288032" cy="22816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49513" y="2623305"/>
            <a:ext cx="504056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15616" y="1556792"/>
            <a:ext cx="105819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планина</a:t>
            </a:r>
            <a:endParaRPr lang="bg-BG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916832"/>
            <a:ext cx="105819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чадър </a:t>
            </a:r>
            <a:endParaRPr lang="bg-BG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3449" y="2492896"/>
            <a:ext cx="105819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слънце</a:t>
            </a:r>
            <a:endParaRPr lang="bg-BG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536" y="3933056"/>
            <a:ext cx="843031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1400" dirty="0" smtClean="0"/>
              <a:t>Като цяло, тестваните подбрандове от концепцията „Питка“ срещат одобрението на целевите групи. Главните препоръки са свързани отново с използването на по-свежи цветове, по-изчистени визии и повече яснота в използваните символи. По отношение на логото на регион Тракия се препоръчва включването на стилизиран </a:t>
            </a:r>
            <a:r>
              <a:rPr lang="bg-BG" sz="1400" dirty="0"/>
              <a:t>ритон</a:t>
            </a:r>
            <a:r>
              <a:rPr lang="bg-BG" sz="1400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bg-BG" sz="1400" dirty="0" smtClean="0"/>
              <a:t>Може да се обобщи, че тестваният слоган „</a:t>
            </a:r>
            <a:r>
              <a:rPr lang="en-US" sz="1400" dirty="0" smtClean="0"/>
              <a:t>A discovery to share</a:t>
            </a:r>
            <a:r>
              <a:rPr lang="bg-BG" sz="1400" dirty="0" smtClean="0"/>
              <a:t>“</a:t>
            </a:r>
            <a:r>
              <a:rPr lang="en-US" sz="1400" dirty="0" smtClean="0"/>
              <a:t> </a:t>
            </a:r>
            <a:r>
              <a:rPr lang="bg-BG" sz="1400" dirty="0" smtClean="0"/>
              <a:t>(Откритие, което да споделиш), в различните му преводи за съответните пазари, е разбираем за целевите групи и предава ясни послания към тях. </a:t>
            </a:r>
          </a:p>
        </p:txBody>
      </p:sp>
    </p:spTree>
    <p:extLst>
      <p:ext uri="{BB962C8B-B14F-4D97-AF65-F5344CB8AC3E}">
        <p14:creationId xmlns:p14="http://schemas.microsoft.com/office/powerpoint/2010/main" xmlns="" val="34433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-25152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Основни препоръки</a:t>
            </a:r>
            <a:endParaRPr lang="de-DE" sz="3000" noProof="1" smtClean="0"/>
          </a:p>
        </p:txBody>
      </p:sp>
      <p:sp>
        <p:nvSpPr>
          <p:cNvPr id="24" name="Rectangle 23"/>
          <p:cNvSpPr/>
          <p:nvPr/>
        </p:nvSpPr>
        <p:spPr>
          <a:xfrm>
            <a:off x="1259631" y="1988840"/>
            <a:ext cx="7549789" cy="214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1400" dirty="0" smtClean="0"/>
              <a:t>Въз основа на проведения тест се препоръчва следното:</a:t>
            </a:r>
          </a:p>
          <a:p>
            <a:pPr algn="just">
              <a:lnSpc>
                <a:spcPct val="150000"/>
              </a:lnSpc>
            </a:pPr>
            <a:endParaRPr lang="bg-BG" sz="500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bg-BG" sz="1400" dirty="0" smtClean="0"/>
              <a:t>„Питката“ да бъде избрана за ново лого на България като туристическа дестинация.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bg-BG" sz="1400" dirty="0" smtClean="0"/>
              <a:t>Да се нанесат леки корекции в </a:t>
            </a:r>
            <a:r>
              <a:rPr lang="bg-BG" sz="1400" dirty="0" err="1" smtClean="0"/>
              <a:t>логата</a:t>
            </a:r>
            <a:r>
              <a:rPr lang="bg-BG" sz="1400" dirty="0" smtClean="0"/>
              <a:t> (основен бранд и </a:t>
            </a:r>
            <a:r>
              <a:rPr lang="bg-BG" sz="1400" dirty="0" err="1" smtClean="0"/>
              <a:t>подбрандове</a:t>
            </a:r>
            <a:r>
              <a:rPr lang="bg-BG" sz="1400" dirty="0" smtClean="0"/>
              <a:t>) от тази концепция в съответствие с изготвените препоръки.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bg-BG" sz="1400" dirty="0" smtClean="0"/>
              <a:t>Посланието „</a:t>
            </a:r>
            <a:r>
              <a:rPr lang="en-US" sz="1400" dirty="0" smtClean="0"/>
              <a:t>A discovery to share</a:t>
            </a:r>
            <a:r>
              <a:rPr lang="bg-BG" sz="1400" dirty="0" smtClean="0"/>
              <a:t>“</a:t>
            </a:r>
            <a:r>
              <a:rPr lang="en-US" sz="1400" dirty="0" smtClean="0"/>
              <a:t> </a:t>
            </a:r>
            <a:r>
              <a:rPr lang="bg-BG" sz="1400" dirty="0" smtClean="0"/>
              <a:t>да бъде възприето за нов слоган на България със следните преводи за отделните пазари: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12877"/>
            <a:ext cx="79696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221988"/>
              </p:ext>
            </p:extLst>
          </p:nvPr>
        </p:nvGraphicFramePr>
        <p:xfrm>
          <a:off x="1691680" y="4077072"/>
          <a:ext cx="3808858" cy="219456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77608"/>
                <a:gridCol w="2631250"/>
              </a:tblGrid>
              <a:tr h="1670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ПАЗАР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СЛОГАН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70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БЪЛГАРИЯ: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Открий и разкажи</a:t>
                      </a:r>
                      <a:endParaRPr lang="bg-BG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70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Русия и Украйна: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err="1">
                          <a:effectLst/>
                          <a:latin typeface="+mn-lt"/>
                        </a:rPr>
                        <a:t>Поделись</a:t>
                      </a:r>
                      <a:r>
                        <a:rPr lang="bg-BG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200" dirty="0" err="1">
                          <a:effectLst/>
                          <a:latin typeface="+mn-lt"/>
                        </a:rPr>
                        <a:t>открытием</a:t>
                      </a:r>
                      <a:endParaRPr lang="bg-BG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70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Сърбия: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err="1">
                          <a:effectLst/>
                          <a:latin typeface="+mn-lt"/>
                        </a:rPr>
                        <a:t>Otkriće</a:t>
                      </a:r>
                      <a:r>
                        <a:rPr lang="bg-BG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200" dirty="0" err="1">
                          <a:effectLst/>
                          <a:latin typeface="+mn-lt"/>
                        </a:rPr>
                        <a:t>koje</a:t>
                      </a:r>
                      <a:r>
                        <a:rPr lang="bg-BG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200" dirty="0" err="1">
                          <a:effectLst/>
                          <a:latin typeface="+mn-lt"/>
                        </a:rPr>
                        <a:t>bi</a:t>
                      </a:r>
                      <a:r>
                        <a:rPr lang="bg-BG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200" dirty="0" err="1">
                          <a:effectLst/>
                          <a:latin typeface="+mn-lt"/>
                        </a:rPr>
                        <a:t>trebalo</a:t>
                      </a:r>
                      <a:r>
                        <a:rPr lang="bg-BG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200" dirty="0" err="1">
                          <a:effectLst/>
                          <a:latin typeface="+mn-lt"/>
                        </a:rPr>
                        <a:t>podeliti</a:t>
                      </a:r>
                      <a:r>
                        <a:rPr lang="bg-BG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200" dirty="0" err="1">
                          <a:effectLst/>
                          <a:latin typeface="+mn-lt"/>
                        </a:rPr>
                        <a:t>sa</a:t>
                      </a:r>
                      <a:r>
                        <a:rPr lang="bg-BG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200" dirty="0" err="1">
                          <a:effectLst/>
                          <a:latin typeface="+mn-lt"/>
                        </a:rPr>
                        <a:t>drugima</a:t>
                      </a:r>
                      <a:endParaRPr lang="bg-BG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70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Гърция: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err="1">
                          <a:effectLst/>
                          <a:latin typeface="+mn-lt"/>
                        </a:rPr>
                        <a:t>Μοιράσου</a:t>
                      </a:r>
                      <a:r>
                        <a:rPr lang="bg-BG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200" dirty="0" err="1">
                          <a:effectLst/>
                          <a:latin typeface="+mn-lt"/>
                        </a:rPr>
                        <a:t>αυτό</a:t>
                      </a:r>
                      <a:r>
                        <a:rPr lang="bg-BG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200" dirty="0" err="1">
                          <a:effectLst/>
                          <a:latin typeface="+mn-lt"/>
                        </a:rPr>
                        <a:t>που</a:t>
                      </a:r>
                      <a:r>
                        <a:rPr lang="bg-BG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200" dirty="0" err="1">
                          <a:effectLst/>
                          <a:latin typeface="+mn-lt"/>
                        </a:rPr>
                        <a:t>ανακάλυψες</a:t>
                      </a:r>
                      <a:endParaRPr lang="bg-BG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70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Великобритания: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A discovery to share</a:t>
                      </a:r>
                      <a:endParaRPr lang="bg-BG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7013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effectLst/>
                        </a:rPr>
                        <a:t>Швеция:</a:t>
                      </a:r>
                      <a:endParaRPr lang="bg-BG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+mn-lt"/>
                        </a:rPr>
                        <a:t>А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discovery to share</a:t>
                      </a:r>
                      <a:endParaRPr lang="bg-BG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70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Германия: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err="1">
                          <a:effectLst/>
                          <a:latin typeface="+mn-lt"/>
                        </a:rPr>
                        <a:t>Viel</a:t>
                      </a:r>
                      <a:r>
                        <a:rPr lang="bg-BG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200" dirty="0" err="1">
                          <a:effectLst/>
                          <a:latin typeface="+mn-lt"/>
                        </a:rPr>
                        <a:t>zu</a:t>
                      </a:r>
                      <a:r>
                        <a:rPr lang="bg-BG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200" dirty="0" err="1">
                          <a:effectLst/>
                          <a:latin typeface="+mn-lt"/>
                        </a:rPr>
                        <a:t>entdecken</a:t>
                      </a:r>
                      <a:r>
                        <a:rPr lang="bg-BG" sz="1200" dirty="0">
                          <a:effectLst/>
                          <a:latin typeface="+mn-lt"/>
                        </a:rPr>
                        <a:t>, </a:t>
                      </a:r>
                      <a:r>
                        <a:rPr lang="bg-BG" sz="1200" dirty="0" err="1">
                          <a:effectLst/>
                          <a:latin typeface="+mn-lt"/>
                        </a:rPr>
                        <a:t>viel</a:t>
                      </a:r>
                      <a:r>
                        <a:rPr lang="bg-BG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200" dirty="0" err="1">
                          <a:effectLst/>
                          <a:latin typeface="+mn-lt"/>
                        </a:rPr>
                        <a:t>zu</a:t>
                      </a:r>
                      <a:r>
                        <a:rPr lang="bg-BG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200" dirty="0" err="1">
                          <a:effectLst/>
                          <a:latin typeface="+mn-lt"/>
                        </a:rPr>
                        <a:t>erzählen</a:t>
                      </a:r>
                      <a:endParaRPr lang="bg-BG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70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Турция: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err="1">
                          <a:effectLst/>
                          <a:latin typeface="+mn-lt"/>
                        </a:rPr>
                        <a:t>keşfet</a:t>
                      </a:r>
                      <a:r>
                        <a:rPr lang="bg-BG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200" dirty="0" err="1">
                          <a:effectLst/>
                          <a:latin typeface="+mn-lt"/>
                        </a:rPr>
                        <a:t>ve</a:t>
                      </a:r>
                      <a:r>
                        <a:rPr lang="bg-BG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200" dirty="0" err="1">
                          <a:effectLst/>
                          <a:latin typeface="+mn-lt"/>
                        </a:rPr>
                        <a:t>paylaş</a:t>
                      </a:r>
                      <a:endParaRPr lang="bg-BG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70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Румъния: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+mn-lt"/>
                        </a:rPr>
                        <a:t>O </a:t>
                      </a:r>
                      <a:r>
                        <a:rPr lang="bg-BG" sz="1200" dirty="0" err="1">
                          <a:effectLst/>
                          <a:latin typeface="+mn-lt"/>
                        </a:rPr>
                        <a:t>descoperire</a:t>
                      </a:r>
                      <a:r>
                        <a:rPr lang="bg-BG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200" dirty="0" err="1">
                          <a:effectLst/>
                          <a:latin typeface="+mn-lt"/>
                        </a:rPr>
                        <a:t>de</a:t>
                      </a:r>
                      <a:r>
                        <a:rPr lang="bg-BG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200" dirty="0" err="1">
                          <a:effectLst/>
                          <a:latin typeface="+mn-lt"/>
                        </a:rPr>
                        <a:t>impartasit</a:t>
                      </a:r>
                      <a:endParaRPr lang="bg-BG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70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Чехия: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err="1">
                          <a:effectLst/>
                          <a:latin typeface="+mn-lt"/>
                        </a:rPr>
                        <a:t>Objev</a:t>
                      </a:r>
                      <a:r>
                        <a:rPr lang="bg-BG" sz="1200" dirty="0">
                          <a:effectLst/>
                          <a:latin typeface="+mn-lt"/>
                        </a:rPr>
                        <a:t>, o </a:t>
                      </a:r>
                      <a:r>
                        <a:rPr lang="bg-BG" sz="1200" dirty="0" err="1">
                          <a:effectLst/>
                          <a:latin typeface="+mn-lt"/>
                        </a:rPr>
                        <a:t>který</a:t>
                      </a:r>
                      <a:r>
                        <a:rPr lang="bg-BG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200" dirty="0" err="1">
                          <a:effectLst/>
                          <a:latin typeface="+mn-lt"/>
                        </a:rPr>
                        <a:t>se</a:t>
                      </a:r>
                      <a:r>
                        <a:rPr lang="bg-BG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200" dirty="0" err="1">
                          <a:effectLst/>
                          <a:latin typeface="+mn-lt"/>
                        </a:rPr>
                        <a:t>můžeš</a:t>
                      </a:r>
                      <a:r>
                        <a:rPr lang="bg-BG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200" dirty="0" err="1">
                          <a:effectLst/>
                          <a:latin typeface="+mn-lt"/>
                        </a:rPr>
                        <a:t>podělit</a:t>
                      </a:r>
                      <a:endParaRPr lang="bg-BG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70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Китай: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err="1">
                          <a:effectLst/>
                          <a:latin typeface="+mn-lt"/>
                        </a:rPr>
                        <a:t>分享探索之旅</a:t>
                      </a:r>
                      <a:endParaRPr lang="bg-BG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891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8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3735"/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808" y="3212976"/>
            <a:ext cx="5542384" cy="1362075"/>
          </a:xfrm>
        </p:spPr>
        <p:txBody>
          <a:bodyPr/>
          <a:lstStyle/>
          <a:p>
            <a:r>
              <a:rPr lang="bg-BG" sz="3000" dirty="0" smtClean="0">
                <a:solidFill>
                  <a:schemeClr val="bg2">
                    <a:lumMod val="10000"/>
                  </a:schemeClr>
                </a:solidFill>
              </a:rPr>
              <a:t>Свободни асоциации с тестваните </a:t>
            </a:r>
            <a:r>
              <a:rPr lang="bg-BG" sz="3000" dirty="0" err="1" smtClean="0">
                <a:solidFill>
                  <a:schemeClr val="bg2">
                    <a:lumMod val="10000"/>
                  </a:schemeClr>
                </a:solidFill>
              </a:rPr>
              <a:t>лога</a:t>
            </a:r>
            <a:endParaRPr lang="bg-BG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" y="-27384"/>
            <a:ext cx="91277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" y="6377557"/>
            <a:ext cx="9127713" cy="507761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  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Схема за безвъзмездна финансова помощ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BG 161PO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001/3.3-01/2008 „Подкрепа за ефективен национален маркетинг на туристическия продукт и подобряване на информационното обслужване”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по договор № </a:t>
            </a:r>
            <a:r>
              <a:rPr lang="en-US" sz="900" i="1" dirty="0">
                <a:solidFill>
                  <a:prstClr val="white">
                    <a:lumMod val="50000"/>
                  </a:prstClr>
                </a:solidFill>
              </a:rPr>
              <a:t>BG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161</a:t>
            </a:r>
            <a:r>
              <a:rPr lang="en-US" sz="900" i="1" dirty="0">
                <a:solidFill>
                  <a:prstClr val="white">
                    <a:lumMod val="50000"/>
                  </a:prstClr>
                </a:solidFill>
              </a:rPr>
              <a:t>PO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001/3.3-01/2008/001-08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за проект „Разработване на стратегия за бранд  България и въвеждане на практика на интегриран и последователен бранд мениджмънт”</a:t>
            </a:r>
            <a:endParaRPr lang="en-GB" sz="9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Picture 2" descr="https://newsline.llnl.gov/retooling/mar/03.28.08_images/lightBulb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08920"/>
            <a:ext cx="1809748" cy="20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43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-25152" y="1304159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Свободни асоциации (1)</a:t>
            </a:r>
            <a:endParaRPr lang="de-DE" sz="3000" noProof="1" smtClean="0"/>
          </a:p>
        </p:txBody>
      </p:sp>
      <p:sp>
        <p:nvSpPr>
          <p:cNvPr id="5" name="Rectangle 4"/>
          <p:cNvSpPr/>
          <p:nvPr/>
        </p:nvSpPr>
        <p:spPr>
          <a:xfrm>
            <a:off x="944718" y="1842479"/>
            <a:ext cx="78334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1400" dirty="0" smtClean="0"/>
              <a:t>Като цяло, четирите тествани варианта за ново лого на България като туристическа дестинация предизвикват предимно положителни асоциации в съзнанието на изследваните български и чуждестранни туристи. Най-многообразни и позитивни са тези с концепциите „Питка“ и „Розетка“. </a:t>
            </a:r>
            <a:r>
              <a:rPr lang="bg-BG" sz="1400" dirty="0"/>
              <a:t> </a:t>
            </a:r>
            <a:endParaRPr lang="bg-BG" sz="1400" dirty="0" smtClean="0"/>
          </a:p>
          <a:p>
            <a:pPr algn="just">
              <a:lnSpc>
                <a:spcPct val="150000"/>
              </a:lnSpc>
            </a:pPr>
            <a:endParaRPr lang="bg-BG" sz="500" dirty="0"/>
          </a:p>
          <a:p>
            <a:pPr algn="just">
              <a:lnSpc>
                <a:spcPct val="150000"/>
              </a:lnSpc>
            </a:pPr>
            <a:r>
              <a:rPr lang="bg-BG" sz="1400" dirty="0" smtClean="0"/>
              <a:t>Асоциациите, които туристите правят с „Шевицата“ са сравнително консистентни. Те гравитират главно около идеята за </a:t>
            </a:r>
            <a:r>
              <a:rPr lang="bg-BG" sz="1400" dirty="0" err="1" smtClean="0"/>
              <a:t>етно</a:t>
            </a:r>
            <a:r>
              <a:rPr lang="bg-BG" sz="1400" dirty="0" smtClean="0"/>
              <a:t> мотиви – „черги“, „килими“, „шевици“ и „носии“, което прави посланието на това лого много фокусирано. </a:t>
            </a:r>
          </a:p>
          <a:p>
            <a:pPr algn="just">
              <a:lnSpc>
                <a:spcPct val="150000"/>
              </a:lnSpc>
            </a:pPr>
            <a:endParaRPr lang="bg-BG" sz="500" dirty="0"/>
          </a:p>
          <a:p>
            <a:pPr algn="just">
              <a:lnSpc>
                <a:spcPct val="150000"/>
              </a:lnSpc>
            </a:pPr>
            <a:r>
              <a:rPr lang="bg-BG" sz="1400" dirty="0" smtClean="0"/>
              <a:t>Концепцията „Ваза“ буди затруднения и объркване сред част от изследваните местни и чуждестранни туристи. За някои е трудно изобщо да изведат асоциация с това лого, те посочват „не знам“, „нищо не ми говори“, „не го разбирам“. Други го асоциират с различни предмети като „шал“, „кърпа“, „кутия за пуканки“, „лента“ и други. Трети, свързват логото с пътища и магистрали.  На фона на останалите, това лого в най-малка степен провокира асоциации, свързани с откритие, споделяне и туризъм. Потребителите не намират връзката между логото и България. Емоциите, които носи то са най-често неутрални.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78" y="3284984"/>
            <a:ext cx="824213" cy="81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487" y="4356771"/>
            <a:ext cx="639994" cy="56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75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9805" y="1312785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Свободни асоциации (2)</a:t>
            </a:r>
            <a:endParaRPr lang="de-DE" sz="3000" noProof="1" smtClean="0"/>
          </a:p>
        </p:txBody>
      </p:sp>
      <p:sp>
        <p:nvSpPr>
          <p:cNvPr id="5" name="Rectangle 4"/>
          <p:cNvSpPr/>
          <p:nvPr/>
        </p:nvSpPr>
        <p:spPr>
          <a:xfrm>
            <a:off x="971600" y="1916832"/>
            <a:ext cx="7833420" cy="473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1400" dirty="0" smtClean="0"/>
              <a:t>Стилизираните елементи в концепцията „Питка“ са сравнително лесно доловими от целевите потребители. Свободните асоциации в голяма степен са провокирани именно от тях. Логото се свързва с „море“, „плажове“ и „слънце“. То носи идеята за ваканции и пътешествия. В този си вид концепцията „Питка“ предизвиква по-често асоциации с лятна почивка, което би могло да се коригира с по-ясно представяне на планината в горната му част. Розата също е ясно разпознаваема и предизвиква позитивни конотации. Погледнато цялостно, логото се оприличава с цвете. </a:t>
            </a:r>
          </a:p>
          <a:p>
            <a:pPr algn="just">
              <a:lnSpc>
                <a:spcPct val="150000"/>
              </a:lnSpc>
            </a:pPr>
            <a:r>
              <a:rPr lang="bg-BG" sz="1400" dirty="0" smtClean="0"/>
              <a:t>Освен това концепцията „Питка“ се асоциира с разнообразие, в т.ч. различни форми на туризъм, които могат да бъдат практикувани в България. Това лого предава добро настроение, което е в съответствие с емоционалния фокус на бранда, дефиниран в новата стратегия. </a:t>
            </a:r>
          </a:p>
          <a:p>
            <a:pPr algn="just">
              <a:lnSpc>
                <a:spcPct val="150000"/>
              </a:lnSpc>
            </a:pPr>
            <a:r>
              <a:rPr lang="bg-BG" sz="1400" dirty="0" smtClean="0"/>
              <a:t>Подобно на „Питката“, „Розетката“ също се асоциира от туристите със слънце море, разнообразие и добро настроение. Някои го свързват с детска въртележка, снежинка или цвете. За съжаление обаче, много малка част от респондентите разпознават основния символ в това лого (Розетка от Плиска). Лицата, които познават и откриват „розетката“ възприемат логото като много оригинално, показващо богатата история и идентичността на България. </a:t>
            </a:r>
            <a:endParaRPr lang="bg-BG" sz="1400" dirty="0"/>
          </a:p>
          <a:p>
            <a:pPr algn="just">
              <a:lnSpc>
                <a:spcPct val="150000"/>
              </a:lnSpc>
            </a:pPr>
            <a:endParaRPr lang="bg-BG" sz="5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80" y="2084571"/>
            <a:ext cx="749174" cy="7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338" y="4869160"/>
            <a:ext cx="757082" cy="69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554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-25152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Свободни асоциации с логото „Шевица“ (1)</a:t>
            </a:r>
            <a:endParaRPr lang="de-DE" sz="3000" noProof="1" smtClean="0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5811"/>
            <a:ext cx="1648424" cy="163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119" y="2518558"/>
            <a:ext cx="3744161" cy="3934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2533011"/>
            <a:ext cx="4464496" cy="3693268"/>
          </a:xfrm>
          <a:prstGeom prst="rect">
            <a:avLst/>
          </a:prstGeom>
          <a:solidFill>
            <a:srgbClr val="FFFFFF">
              <a:alpha val="81176"/>
            </a:srgbClr>
          </a:solidFill>
          <a:effectLst>
            <a:softEdge rad="31750"/>
          </a:effectLst>
        </p:spPr>
        <p:txBody>
          <a:bodyPr wrap="square" lIns="91395" tIns="45695" rIns="91395" bIns="45695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200" dirty="0" smtClean="0">
                <a:solidFill>
                  <a:schemeClr val="accent6">
                    <a:lumMod val="75000"/>
                  </a:schemeClr>
                </a:solidFill>
              </a:rPr>
              <a:t>Етнически мотиви</a:t>
            </a:r>
            <a:endParaRPr lang="en-US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200" dirty="0" smtClean="0">
                <a:solidFill>
                  <a:schemeClr val="accent6">
                    <a:lumMod val="75000"/>
                  </a:schemeClr>
                </a:solidFill>
              </a:rPr>
              <a:t>Носия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200" dirty="0" smtClean="0">
                <a:solidFill>
                  <a:schemeClr val="accent6">
                    <a:lumMod val="75000"/>
                  </a:schemeClr>
                </a:solidFill>
              </a:rPr>
              <a:t>Шевици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200" dirty="0" smtClean="0">
                <a:solidFill>
                  <a:schemeClr val="accent6">
                    <a:lumMod val="75000"/>
                  </a:schemeClr>
                </a:solidFill>
              </a:rPr>
              <a:t>Черги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200" dirty="0" smtClean="0">
                <a:solidFill>
                  <a:schemeClr val="accent6">
                    <a:lumMod val="75000"/>
                  </a:schemeClr>
                </a:solidFill>
              </a:rPr>
              <a:t>Ски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200" dirty="0" smtClean="0">
                <a:solidFill>
                  <a:schemeClr val="accent6">
                    <a:lumMod val="75000"/>
                  </a:schemeClr>
                </a:solidFill>
              </a:rPr>
              <a:t>Култура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200" dirty="0" smtClean="0">
                <a:solidFill>
                  <a:schemeClr val="accent6">
                    <a:lumMod val="75000"/>
                  </a:schemeClr>
                </a:solidFill>
              </a:rPr>
              <a:t>Забележителности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200" dirty="0" smtClean="0">
                <a:solidFill>
                  <a:schemeClr val="accent6">
                    <a:lumMod val="75000"/>
                  </a:schemeClr>
                </a:solidFill>
              </a:rPr>
              <a:t>Планина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200" dirty="0" smtClean="0">
                <a:solidFill>
                  <a:schemeClr val="accent6">
                    <a:lumMod val="75000"/>
                  </a:schemeClr>
                </a:solidFill>
              </a:rPr>
              <a:t>Пътешествия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200" dirty="0" smtClean="0">
                <a:solidFill>
                  <a:schemeClr val="accent6">
                    <a:lumMod val="75000"/>
                  </a:schemeClr>
                </a:solidFill>
              </a:rPr>
              <a:t>Пътувания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200" dirty="0">
                <a:solidFill>
                  <a:schemeClr val="accent6">
                    <a:lumMod val="75000"/>
                  </a:schemeClr>
                </a:solidFill>
              </a:rPr>
              <a:t>Позитивни </a:t>
            </a:r>
            <a:r>
              <a:rPr lang="bg-BG" sz="1200" dirty="0" smtClean="0">
                <a:solidFill>
                  <a:schemeClr val="accent6">
                    <a:lumMod val="75000"/>
                  </a:schemeClr>
                </a:solidFill>
              </a:rPr>
              <a:t>асоциации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bg-BG" sz="1200" dirty="0" smtClean="0">
                <a:solidFill>
                  <a:schemeClr val="accent6">
                    <a:lumMod val="75000"/>
                  </a:schemeClr>
                </a:solidFill>
              </a:rPr>
              <a:t> приятно, приятелско, хубаво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200" dirty="0" smtClean="0">
                <a:solidFill>
                  <a:schemeClr val="accent6">
                    <a:lumMod val="75000"/>
                  </a:schemeClr>
                </a:solidFill>
              </a:rPr>
              <a:t>Атрактивно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200" dirty="0" smtClean="0">
                <a:solidFill>
                  <a:schemeClr val="accent6">
                    <a:lumMod val="75000"/>
                  </a:schemeClr>
                </a:solidFill>
              </a:rPr>
              <a:t>Неразбираемо, неясно</a:t>
            </a:r>
          </a:p>
        </p:txBody>
      </p:sp>
      <p:cxnSp>
        <p:nvCxnSpPr>
          <p:cNvPr id="9" name="12 Conector recto de flecha"/>
          <p:cNvCxnSpPr/>
          <p:nvPr/>
        </p:nvCxnSpPr>
        <p:spPr>
          <a:xfrm flipH="1">
            <a:off x="2464255" y="4457364"/>
            <a:ext cx="1027625" cy="0"/>
          </a:xfrm>
          <a:prstGeom prst="straightConnector1">
            <a:avLst/>
          </a:prstGeom>
          <a:ln w="285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14 Conector recto de flecha"/>
          <p:cNvCxnSpPr/>
          <p:nvPr/>
        </p:nvCxnSpPr>
        <p:spPr>
          <a:xfrm flipH="1">
            <a:off x="3641274" y="3642216"/>
            <a:ext cx="930981" cy="732199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6 Abrir corchete"/>
          <p:cNvSpPr/>
          <p:nvPr/>
        </p:nvSpPr>
        <p:spPr>
          <a:xfrm>
            <a:off x="4572255" y="2518557"/>
            <a:ext cx="86595" cy="3688557"/>
          </a:xfrm>
          <a:prstGeom prst="leftBracket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3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44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268760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Свободни </a:t>
            </a:r>
            <a:r>
              <a:rPr lang="bg-BG" sz="3000" noProof="1"/>
              <a:t>асоциации с логото „Шевица</a:t>
            </a:r>
            <a:r>
              <a:rPr lang="bg-BG" sz="3000" noProof="1" smtClean="0"/>
              <a:t>“ (2)</a:t>
            </a:r>
            <a:endParaRPr lang="de-DE" sz="3000" noProof="1"/>
          </a:p>
        </p:txBody>
      </p:sp>
      <p:graphicFrame>
        <p:nvGraphicFramePr>
          <p:cNvPr id="47" name="Chart 46"/>
          <p:cNvGraphicFramePr/>
          <p:nvPr>
            <p:extLst>
              <p:ext uri="{D42A27DB-BD31-4B8C-83A1-F6EECF244321}">
                <p14:modId xmlns:p14="http://schemas.microsoft.com/office/powerpoint/2010/main" xmlns="" val="1848855018"/>
              </p:ext>
            </p:extLst>
          </p:nvPr>
        </p:nvGraphicFramePr>
        <p:xfrm>
          <a:off x="251520" y="1700808"/>
          <a:ext cx="8712968" cy="496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6455"/>
            <a:ext cx="792088" cy="67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1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23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Свободни </a:t>
            </a:r>
            <a:r>
              <a:rPr lang="bg-BG" sz="3000" noProof="1"/>
              <a:t>асоциации с логото „Ваза“ (1</a:t>
            </a:r>
            <a:r>
              <a:rPr lang="bg-BG" sz="3000" noProof="1" smtClean="0"/>
              <a:t>)</a:t>
            </a:r>
            <a:endParaRPr lang="de-DE" sz="3000" noProof="1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119" y="2518558"/>
            <a:ext cx="3744161" cy="3934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2374647"/>
            <a:ext cx="4572000" cy="3093104"/>
          </a:xfrm>
          <a:prstGeom prst="rect">
            <a:avLst/>
          </a:prstGeom>
          <a:solidFill>
            <a:srgbClr val="FFFFFF">
              <a:alpha val="81176"/>
            </a:srgbClr>
          </a:solidFill>
          <a:effectLst>
            <a:softEdge rad="31750"/>
          </a:effectLst>
        </p:spPr>
        <p:txBody>
          <a:bodyPr wrap="square" lIns="91395" tIns="45695" rIns="91395" bIns="45695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300" dirty="0" smtClean="0">
                <a:solidFill>
                  <a:schemeClr val="accent6">
                    <a:lumMod val="75000"/>
                  </a:schemeClr>
                </a:solidFill>
              </a:rPr>
              <a:t>Неразбираемо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300" dirty="0" smtClean="0">
                <a:solidFill>
                  <a:schemeClr val="accent6">
                    <a:lumMod val="75000"/>
                  </a:schemeClr>
                </a:solidFill>
              </a:rPr>
              <a:t>Пътища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300" dirty="0" smtClean="0">
                <a:solidFill>
                  <a:schemeClr val="accent6">
                    <a:lumMod val="75000"/>
                  </a:schemeClr>
                </a:solidFill>
              </a:rPr>
              <a:t>Магистрали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300" dirty="0" smtClean="0">
                <a:solidFill>
                  <a:schemeClr val="accent6">
                    <a:lumMod val="75000"/>
                  </a:schemeClr>
                </a:solidFill>
              </a:rPr>
              <a:t>Природа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300" dirty="0" smtClean="0">
                <a:solidFill>
                  <a:schemeClr val="accent6">
                    <a:lumMod val="75000"/>
                  </a:schemeClr>
                </a:solidFill>
              </a:rPr>
              <a:t>Пътешествия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300" dirty="0" smtClean="0">
                <a:solidFill>
                  <a:schemeClr val="accent6">
                    <a:lumMod val="75000"/>
                  </a:schemeClr>
                </a:solidFill>
              </a:rPr>
              <a:t>Пътувания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300" dirty="0" smtClean="0">
                <a:solidFill>
                  <a:schemeClr val="accent6">
                    <a:lumMod val="75000"/>
                  </a:schemeClr>
                </a:solidFill>
              </a:rPr>
              <a:t>Планина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300" dirty="0" smtClean="0">
                <a:solidFill>
                  <a:schemeClr val="accent6">
                    <a:lumMod val="75000"/>
                  </a:schemeClr>
                </a:solidFill>
              </a:rPr>
              <a:t>Море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300" dirty="0" smtClean="0">
                <a:solidFill>
                  <a:schemeClr val="accent6">
                    <a:lumMod val="75000"/>
                  </a:schemeClr>
                </a:solidFill>
              </a:rPr>
              <a:t>Пясък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300" dirty="0" smtClean="0">
                <a:solidFill>
                  <a:schemeClr val="accent6">
                    <a:lumMod val="75000"/>
                  </a:schemeClr>
                </a:solidFill>
              </a:rPr>
              <a:t>Неприятно, не е добре измислено</a:t>
            </a:r>
            <a:endParaRPr lang="bg-BG" sz="13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12 Conector recto de flecha"/>
          <p:cNvCxnSpPr/>
          <p:nvPr/>
        </p:nvCxnSpPr>
        <p:spPr>
          <a:xfrm flipH="1">
            <a:off x="2464255" y="4457364"/>
            <a:ext cx="1027625" cy="0"/>
          </a:xfrm>
          <a:prstGeom prst="straightConnector1">
            <a:avLst/>
          </a:prstGeom>
          <a:ln w="285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14 Conector recto de flecha"/>
          <p:cNvCxnSpPr/>
          <p:nvPr/>
        </p:nvCxnSpPr>
        <p:spPr>
          <a:xfrm flipH="1">
            <a:off x="3641274" y="3642216"/>
            <a:ext cx="930981" cy="732199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6 Abrir corchete"/>
          <p:cNvSpPr/>
          <p:nvPr/>
        </p:nvSpPr>
        <p:spPr>
          <a:xfrm>
            <a:off x="4572255" y="2388303"/>
            <a:ext cx="86595" cy="3079448"/>
          </a:xfrm>
          <a:prstGeom prst="leftBracket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4267" y="3674563"/>
            <a:ext cx="1279988" cy="113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4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57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8" y="1490665"/>
            <a:ext cx="9110202" cy="562074"/>
          </a:xfrm>
        </p:spPr>
        <p:txBody>
          <a:bodyPr/>
          <a:lstStyle/>
          <a:p>
            <a:r>
              <a:rPr lang="bg-BG" sz="3000" dirty="0" smtClean="0"/>
              <a:t>Кратко описание </a:t>
            </a:r>
            <a:endParaRPr lang="bg-BG" sz="3000" dirty="0"/>
          </a:p>
        </p:txBody>
      </p:sp>
      <p:sp>
        <p:nvSpPr>
          <p:cNvPr id="3" name="AutoShape 4" descr="data:image/jpeg;base64,/9j/4AAQSkZJRgABAQAAAQABAAD/2wCEAAkGBhMSERUUExQWFBMVFBQYGBcYFBQUFRQXFBQVFBQVFRQXHSYeFx0jGRgUHy8gIycpLC0sFx4xNTAqNSYrLCkBCQoKDgwOGg8PGjYlHyQ1LCwsLC8sLCwsLywsLCwsLCwsLCwsLCwsLC0sLCwsLSwsLCwsKiwsLCwsKSwwLCwsLP/AABEIAOEA4QMBIgACEQEDEQH/xAAcAAEAAQUBAQAAAAAAAAAAAAAABgIDBAUHAQj/xABAEAABAgMFBAcHAgYBBAMAAAABAAIDESEEBQYxQRJRYXETIoGRobHwBzJCUsHR4RQjQ2JygpLxshWTosIkU2P/xAAaAQEAAgMBAAAAAAAAAAAAAAAABAUCAwYB/8QAMREAAgICAAQDCAAGAwAAAAAAAAECAwQREiExQQVRYRMUIjJxgbHwI0KR0eHxM1LB/9oADAMBAAIRAxEAPwDuKIsa33hDgs24rgxgIEzOU3GQy4kJ0PUm3pGSitwY7XtDmkOaciDMHkQriHnQIiIAiIgCIiAIiIAiIgCIiAIiIAiIgCIiAIiIAiLx2SAsRLwhNaXGIwNDi0uL2hocDItJnKc6SV6HEDgCCCCJggzBByIOqi9lgFsObYUSGYdoe+G3odobLw9oGxMU2SdRIkLdXBZHQrOxr6O6xIEpN23ufs0pQOlSlKLZKCS6keu2Unprt+/vobBERayQFiXrdrLRBfCiCbIjS06ETyIOhBkQd4Cy0Q9Tae0cZu6+7TdlqdZojuu0zG1SHaGH3X/yuIGYyIIM5SXUrixFCtTSWEh7ffY6j2HiNRucKFan2g4KbeFnk2TbRDm6E/KurHH5XU5GR0rya4L+iQ4vRxS6BaoTi0ONCCKFjxkRwNCobcqX6F1GEM2HF0kuv75fg+g0Udwxi1tp/biAQ7QBVs+rEA+OGTmN4zHKqkSlRkpLaKi2qVUuGa5hERZGsIiIAiIgCIiAIiIAiIgCIiAIiIAiIgCIiA8kvURAEREAREQBc89qXs8/Vs/U2dv/AMqGKgfxmt0/rGh1y3S6GixlFSWmbabpUzU4nznh3EYdswoxLXtI2IgOy5rhlXMELr2FsYl7hAtMhFPuRBIMjcP5X8MjpuUS9rHs3Li622VvWltRobRV0s4rANfmGuec5wvDuJQ4CDHq0y2XajdXQ8VAfFTLaOk4as6rf+0/3t3Po9FCsMYuLS2DaXTnIQ4x+LcyIdHbna61zmqm12RsW0c7fjzolwy+z8wiIthoCIiAIiIAiIgCIiAIiIAiIgCIiAIiIAiIgCIiAIiIAiIgPCFxT2p+zboC62WVv7RJMWGP4ROcRg+TePhzyy7YqXsBBBqDmMwRuWE4KS0yTjZEsefFE+ccN4mkBCjdZhoCdOBXU8NYsMEthR3bUEyEOMT7m5kU7tztNd4gntN9mxsbnWmzNnZnGbmj+ASf+BOR0y3LT4YxNs/tRqsNATpwKrWpUy2v9nUuNObVtc/yn6ev5Po8FernmHMUmzbMOM7asxkGRMzB3NcdWcfh5ZdCa4ETFQVYVWxsW0cvk4s8eWn0fR+f+fNHqIi2kUIiIAiIgCIiAIiIAiIgCIiAIiIAiIgCIiAIiIAiIgCIiAojQWvaWuAc1wIIImCCJEEHMSXAPaR7PHWCIY0EE2R55mC45Mcfl+V3YeP0ErNrsjIrHMiND2OBa5pEw4HMELXZWpomYmXLGnxLp3R864YxTs/tRasNAToulYcxKbJJjyXWU5HMwJ+cPhppSi577RPZ8+74vSQ5usrz1XZmGT/DefI6jisbDGKOjlDiGbDkd34VbJSrluPU6pqrLq2uafb/ANXk0fR8OIHAEEEEAggzBByIOqqXNsPYjNjIBJfZHHSpgE/E3ezeNMxqD0aFGDmhzSHNIBBBmCDUEEZhWFNysW0crl4kseXmn0f70fmitF4XK2bUwfEFsckurIiTZdRYrrxZv8FSb0ZxWt31r+Yy4JeRmIsEXs3cVV/1NvFee8Vf9h7OXkZiLGF4M49yuC1N3rNWwfRnnC/IuovA8FerYYhERAEREAREQBERAEREAREQBERAEXhKxLReTW0FSsJ2RrW5M9UW+hct9ghxobocVofDeCHNORB9Zr54x9gV93RZtJfZnnqPzLT8j5fFx1HGYHcrVbnu1kOC11rsrI0N0OK0PY4Sc06j6c8wqu7MhN6SLXCsnjS3vl3RxvDGKDDlDiVYaT+X8LoF0X++yiTXF1lcZyFTBJzc3ezUt7RqDzrGODolhiTE3Wdx6j9QfkfuPHXPeBcwziYwiGPrDNK/D+FqfNcUWdPw15MPNPqvP+zO4C0bYDg7aaQCCDMEGoIOqE6781C7pvX9NUdayvMyBUwSa7TRq3eO0agzCHFDgCCC0iYIMwQciCor2upz2RjOl+j6P97lc/XkUVM9+lDyVTGzoTLfPwWUIym+FLbIo15+aqB9eu5XXw2AVd5KybTC1d4hTo4Fz7BJvoi7DaTlVY1svGHC990gvLTiGDDaZELmOLsQGO6TT1R4qyxfCVL/AJCxwcCeRP4lqPmdTstsbEaHQ3Bw3g+pLMZbXDWfPcuNYFv8wbSGvdJj6GZpwn61XXAdxoahQMqmWLZwp8uxEysb2Njg+nY2cK8gcx3LKhxQ4TBmtJ6+4RryDQynkeK8hmSXzcyC6U+hvkWugXn83eNOYWex4ImDMKwrtjYtxI8ouPUqREWwxCIiAIiIAiIgCsWm1tZma7ljW68w2janyWkEYkkkzVbk5yr+GHNkiuhy5szLReLn8BuVgFVQbK5/ujtyHer36AjNzR2n7KsULrviabJDlCHLejHBVDmnMBZMS0QIQ2nvDju0/Kj97Y6nNrBRZOmMFuyWvTqQr/EaqunM2NusrI0N0OI0PY4SLTr9jx4Li+LsIRLE+bZvgOMmP3HPYfuO4694EubimIyIHTpOo0IUzfBh2iFsvaHw4rag5EGvhvXkZOHPsyx8L8T4lxJfVHJMMYl6OUN5mw79OCnd13mbMRm6yuMyBUwSc3N/kOo0zGq5/jDBz7DE2mzdAceo/UfyPlk7cde8C/hfFGxKHEM2GgJ04FbpRU1tHVtQyYbXPfVefqvJo7O14IBBmCMxUEHUHVQTGGII9njEAybm07xos+6r0/TyBM7M4016EnX+g+Ge9SC8brhWhmzEaHNNWnnuIWeFle628UltdClSeHZxNcSfTf71Ry6JjaM7N6x3YiiH4ypJefsubOcKJIHIO8phawezCOfibL+r8LpoeK4zW96+xZQ8UpivlS+xqH3mXZuJ7VT0wK3kT2XR/hiMJ5kZ9i09twba4WcMkbxXyUiHiVE+SkvwSoeL1vl/gwrQQMlLPZ7ih4iiA5xLHZT+E5iW4HcoW+xRZyLSOYKlmA8NRDGbELSGtM5kS7Ao+fZXKmXE/p9SB4jk12wevsdan4+BSc6b/Aqn6+gn+jwOhXI7OfPR+Cq4VpdDMxUfE3Q8RuKonr2FVf6KyjNxe0eNJrTN1Z7Q17Q5poe8HUEaFXVHIVqMB+38BIETgMmxOzXhyCkYKuqLlbHfchWQ4WERFvNYREQBam8b0FWtPMqq97w2RstNTnwWhc6oO+hVNnZnD/Dh92TKKd/Ez1rihihpmctVSc+atWqHMSORoe1U0Xz5kqabi1Hr2+pbvTFxa2UMyUUtF9RXmZee9Wb6uqPCJIG2z5hXvGi03/UiM2qVe77ecXy9Di8irIUv4htH2hxzJParTog3rVxbc52VFs7FhG0RWh1A073S8FoWLJ87HoxpwrbflRq7VFm6i6Xh0n9LDnnJR6xYE2SDEeCPlbrzJUvgNAaGigGX0UiyUVBQidLgYkqIty7lVqsrI0NzIjQ5jhItOXriuOYvwY+xv22TfAJkHasJyY/6HXmuyB0jJU2mC17Sx7Q5jhJzSAQQd6xrtcGXePkSply6HI8LYn2f24hmw0BOnA8FO7qvPoJMcZ2cnqO/+knIE/IfDllBMZ4KdY3dJCm6zk55mGT8L+G53Ya514VxEZiDEBc11BqRwPBSpRVi3EvJezyK3Lt3/v6NHXnVHj91Qx0j67VZu+zhkJgY7bZKhnOUhP8Ax05Fm9XnndzHPctNtUqnqRzClGTfC9orJly+hzV3a9euCstf9/uFVDdKnr0Fq2e6PTCaTMtaewdv3V4SGXkrTuC9B0WWzzRcnp3L2f2P0Ko81U2uWq92eaK57+R+hXjTodPEfhXWWR8qtO7QT41VuNAcKyMx2zGuSyb11MdrzKYjZiRrSR4tKzsOWkmFsEzMJxZPeBIsP+Bb3FYIfqKy8Qvbifs2mK3RzIbh2FzT/wCql4c9Wa8zXdHcSRovJorognqxrdaujYTrpzWSoxflu2oktG+ie/yCh5l/sam117G6mvjlox3xC6ZOqtPH5Xgp5/dNqvNcpvfUtNBrpimY9SXrm7QVB6ruBVwO2TwK9BbhO0Ktx7shP96G0/2ifer0eHOozVDI29ZptdA1xIx23FZ2mYhMnyWaymS9BmqXBZOTfVmKil0KntmFRDKr2qK0w1TZlouRDTkhMwvCVSw0kvdnmiqJDD2EOAcHAggiYM8wRqoxYbmg2GI79kOgxurtym+HM+4S40bu0OoOsmYcwqYkMOBaQCCKg1BnmFJx73TLiMZxcouKeiixsdYXhxPSQIgzFQ0GsgfM69wW2tlkBb0kKrDXkVobHbP0xMKLN9leZAmphk5An6/XPOhRXWNwIPSWZ+RzABV+1Xk1+jKz4qpHo/K9c7UaeiEvu0woTDGB/aA2iRXZ1y9Zjesaw3gyM0PhuD27xoRmDqDw4qhvolTLTLGuamtozWPn67vsqgVjwzKmmfZr3K+tOzPRk2aFtOlkNeWi2jXNYJNEvPvWpsU9sS4+vIrMjKHk5k8eLcUaJx4nplx9tWDa7zDQrVqj7IUXvS8JzqqGN+RlS05HvDGJsXX5+42WZdIjeCtvdBnbH8ITB/k5x+ij1y3ST+4+hFWD6lSLCo24kaJoX7I5QxI/+Rcuy8MpdbjDyMLPkeyToiLpCAW7VG2GOduBKgr4vWJzr3gqX39ElAdxkO8hQo6T1m0qh8Uluaj6Fjhx+Fsy2Ppy8v8AXkrktO5YtlfvzFD9D63rIadNRUcQqXWmTGitzNpsvQVuG/NpzHqirJ1VuM3JwzHqSyR4XGxNDpr9Vp7XfzZyY3b4zk3s1KxL4vLpDsN90e9xPy8hqtlh3D3SEFworPFw/aLimaLLeAxrPekc5Q2kcC4fRbGDeUyA9rmE5TyPAOCmdlutjBINC8t93w3Q3AtHunspQqdZ4dW47jyZHWU98yJviheMdMqxEgu5q4xslRFhpF8q1DiVWJbL6htoJvdubkOBdksOFa47z1GAdhcfoFvrosn0Rrcox6m5nJw40+yuO3rWsum2P+Ijk1o+iyBcdsHxk82tP0W/3G41+2gZEVgIk4Ag0IORmteLwdZAYcTr2R5kHGphE5AzI7CT4533dPDEorJt+Zoy4lu7kqbxsQtMB8MmQe2U9xza7vASqyzFnqXRnk4RtjyIDiPEXvQIDy+A53WNetIz2BORzAM5CeyBIABa3D9+OskUOaSYbpbTdHN1/uGh/Kw7VZnw4jocQSe0ycPm3EHfKRB1orEpUJoTQ7j6zH5lOnL2nzHkYqK0jtrIwe0OYZggOad4I+oV+E8GXZ+FDvZ/e23CMBx68Kra5scZyG+TiexwUpY+R4Gv3HYVUyjwy0buqNzYJAF2pp2D14Ly02to1WrtG1LqmXktLaYMectknkQVT5VF9z1y4TS46ezMvW8Rotdc9m6WNM1DKy3k5KmHdEZ+Y2RvJBMuAC39gsTYTJNzGZ1dxUjDxPYc31Ci29sqt9p6OGXDMe6N5dQAdq3+HLB0UFrdZV4k1ce8lRyzQuntAaKw4RnzeRQdgr2hTaEyQAXUeH1ai5vuR8mfPhK0RFaEQ1WJp/pnkVLS09zhNQx1Zj5hMcx6C6FbLPtsc35mkd4oudRIZHVyc2o7DItPKoVD4pHVkZehZ4TTi0XIb8nb6O+h8wVmwzMfzDxWtbGGfwmhHynjzWRBiylWuh3jiqeSJrRlbYz7+Cwr1tvRMp7zqN+/YFkdIKnTVRy02gxokx7oozlv7VuxqnbPXY1TlwrZfuW7zEeBx/2unXZYhDYAtFhW6NlocQpSAurqjwoqbJbZ6tffNq2IZGrqfdbBQ+/Lw24pHwtoFHzrvZVPzfIzx6+Of0MYlae+7U4FsNpltCZIzlOUgtuxwWFeF37Za5ubZ9ozXN0uKmuPoWck9PRlYcwwHgOcKKZ2a7WMFGhavD1sAaGuodxot6HLrK1HW0VE298wGr2STViNbWNzcB2rY5KK2zBJvoVxoIcJEKHWiEGRHNHu1lwqtteOIKEQ+/7LSvM66qh8QyYWajDnruWGNVKPNmnxJhqHa2gnqRAJB8p/2vHxNn3aKBWzCtqhEgwi8D4mdcEb6V7wCuqgg8ivQ77FQq8iUFrsSXE5Ld9mtUKI18OHFa9pp+2/tGVQdy6JdN6RIrf3ID4T86jqE6gE1ruktk4fheB08uY+3revbLuPseqOi7DizAll6krk/XrcViB3d98/FZAd+fqtJ7ouN9fULGt1rLQAyr39Vo5/EeAzXse1CG0udkPE6S5rMw3dDnuMaIJOOQ+RuYbz3/hSsWh3T127mm2agtm2w5dIgwwNcydSTUk9q3K8a2S9XTRiorSKpvb2wiIvTwKI4tugtJjNHVNXSzY755fKdd0p6mUuRaL6I3Q4ZGyqx1y4kctZFmMq6gGYIPy79VV0oaKnq75+6VM7Xg2zvO0Guhn/APN5YK/y5DsC1kb2fsJ95zv6nF3gaeCp34ZZvqtFl77DXQiFuvExeqz3dT8/AcOK3WG7gLiCRRSCxYMhsMzVSCBZmsEgJKyx8WNS0Q7b+MWeAGiQV1EU0imLeVp6OE53DzooVFG1XepViN37Q4uHk5RGUjw8lzvik27VHyRZ4cfh2Uw3yospr1jxGKmoVU+ZO6mQIh0Mldh3nEGTysXpVTDaXGTQSdwHes65zXKLf2MXGP8AMjYPt8Q/Gf8AaxIpO0CT3rKdYXtE3SHb9lgPtLctoT3KTPGydcUovX0ZHjdSnwqSMhy8hO0VMMzCpJkVFJGi8Bp3Lx2YO+hXjzqhrREeFRJlxB8FQKHxHI5hetfkew+vWaoOo1bly9eSyAijXtHLULx9oDWzcQAMz5FUxbSGN2nGQFRxnoBrukrlzXE+O4PiCUMGbGeIL953DRSMeiV0tI12TUFtly5brdaHiI8FrB7jT/ydx3blN4MENEgqbNZwwSCvLpaaY1R4YlTZY5vbCIi3GsIiIAiIgCIiAIiIAiIgNViSETAcRm0h3cZHwJUThvmp/EhhwINQQQeRoVAbfYzCiFhzFQfmacj4S5hUHitL4lYunRllhzWnBlAMjI96rA0VoODhVW4tp2B1shkfBU8YuclGPVk6TSTb7F3oCXdUTmt1YIQhiWpzP05KIR8dQodAPysR/tWY33YUzxP2XaYPg7x/jnzl+DnsnxFW/DHp+ToN5sBhEkyouXW+MekMjqtXfXtCtEek9hu4U8VH3XjEOpV/RFVLmyqt3Y+R0exX+GN65HesW2Y6bk0BQDbe7UrLsF0viOk1pceH13KBdi4MG7JQX36f0JNd2TLUFJ/Y6Dh3E/6hxY4aTBHiCt/pLUKP4cuL9P1nVeQBwatzGtbYZEznkMyTwaKlcRmSqne3QtLsdLjxnGtKx8y+D4+asR7ZJwa0F8TLZHm7cOauWW7I9ooAYTJ5/wAQ8tG+J5KVXThyHBFBXU5kneSc1Ix/D5z5z5IwtyYx5LmzS3LhZznCJG6zhkPhZPRo+ql0GCGiQCrAkvVfV1xrXDFFbObm9sIiLYYBERAEREAREQBERAEREAREQBYF73Q2O2ROy9tWvGbTy1B1H+1nosZRU1wyXI9TcXtHOrxskSAf3W7OgeKw38nfCeDpdqsRoLYjC05HjUciulPYCJETBzBqD2LTWnCFncZtaYROsNxYP8Kt8FTW+FtPiql+/UsIZia1NHGL0whFBJb127xQ9oWtGFI5yhu8Puu1RMGOHuxz/dDafFpasQ4Mjg0iw/8Atu8ttTI5XiMFppP1/WR3j4knvbRyeFguOfglzIC2NlwDEMtpzWjtcV01mEo+sZnZC+7irrMFk+/GeeWyz/iJ+K8lf4jPltL+n+TxU4kfUgIwfAhCb3F3MhoW2u4saNmDDL/6G9X/ADNFNbPg6ztMy3aO903HvdNbaFYWNyaFp9xst53zbN3vEILVcdEIs+HLRGPWIhN3Nq7/ACIkOwKQ3ZhSFCrKbtSak8yareAL1Tasaur5UR53zn1ZSyGBkFUiKSaQiIgCIiAIiIAiIgCIiAIiIAiIgCIiAIiIAiIgPF6iIAiIgCIiAIiIAiIgCIiAIiIAiIgCIiA//9k="/>
          <p:cNvSpPr>
            <a:spLocks noChangeAspect="1" noChangeArrowheads="1"/>
          </p:cNvSpPr>
          <p:nvPr/>
        </p:nvSpPr>
        <p:spPr bwMode="auto">
          <a:xfrm>
            <a:off x="0" y="-1233488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5" name="AutoShape 6" descr="data:image/jpeg;base64,/9j/4AAQSkZJRgABAQAAAQABAAD/2wCEAAkGBhMSERUUExQWFBMVFBQYGBcYFBQUFRQXFBQVFBQVFRQXHSYeFx0jGRgUHy8gIycpLC0sFx4xNTAqNSYrLCkBCQoKDgwOGg8PGjYlHyQ1LCwsLC8sLCwsLywsLCwsLCwsLCwsLCwsLC0sLCwsLSwsLCwsKiwsLCwsKSwwLCwsLP/AABEIAOEA4QMBIgACEQEDEQH/xAAcAAEAAQUBAQAAAAAAAAAAAAAABgIDBAUHAQj/xABAEAABAgMFBAcHAgYBBAMAAAABAAIDESEEBQYxQRJRYXETIoGRobHwBzJCUsHR4RQjQ2JygpLxshWTosIkU2P/xAAaAQEAAgMBAAAAAAAAAAAAAAAABAUCAwYB/8QAMREAAgICAAQDCAAGAwAAAAAAAAECAwQREiExQQVRYRMUIjJxgbHwI0KR0eHxM1LB/9oADAMBAAIRAxEAPwDuKIsa33hDgs24rgxgIEzOU3GQy4kJ0PUm3pGSitwY7XtDmkOaciDMHkQriHnQIiIAiIgCIiAIiIAiIgCIiAIiIAiIgCIiAIiIAiLx2SAsRLwhNaXGIwNDi0uL2hocDItJnKc6SV6HEDgCCCCJggzBByIOqi9lgFsObYUSGYdoe+G3odobLw9oGxMU2SdRIkLdXBZHQrOxr6O6xIEpN23ufs0pQOlSlKLZKCS6keu2Unprt+/vobBERayQFiXrdrLRBfCiCbIjS06ETyIOhBkQd4Cy0Q9Tae0cZu6+7TdlqdZojuu0zG1SHaGH3X/yuIGYyIIM5SXUrixFCtTSWEh7ffY6j2HiNRucKFan2g4KbeFnk2TbRDm6E/KurHH5XU5GR0rya4L+iQ4vRxS6BaoTi0ONCCKFjxkRwNCobcqX6F1GEM2HF0kuv75fg+g0Udwxi1tp/biAQ7QBVs+rEA+OGTmN4zHKqkSlRkpLaKi2qVUuGa5hERZGsIiIAiIgCIiAIiIAiIgCIiAIiIAiIgCIiA8kvURAEREAREQBc89qXs8/Vs/U2dv/AMqGKgfxmt0/rGh1y3S6GixlFSWmbabpUzU4nznh3EYdswoxLXtI2IgOy5rhlXMELr2FsYl7hAtMhFPuRBIMjcP5X8MjpuUS9rHs3Li622VvWltRobRV0s4rANfmGuec5wvDuJQ4CDHq0y2XajdXQ8VAfFTLaOk4as6rf+0/3t3Po9FCsMYuLS2DaXTnIQ4x+LcyIdHbna61zmqm12RsW0c7fjzolwy+z8wiIthoCIiAIiIAiIgCIiAIiIAiIgCIiAIiIAiIgCIiAIiIAiIgPCFxT2p+zboC62WVv7RJMWGP4ROcRg+TePhzyy7YqXsBBBqDmMwRuWE4KS0yTjZEsefFE+ccN4mkBCjdZhoCdOBXU8NYsMEthR3bUEyEOMT7m5kU7tztNd4gntN9mxsbnWmzNnZnGbmj+ASf+BOR0y3LT4YxNs/tRqsNATpwKrWpUy2v9nUuNObVtc/yn6ev5Po8FernmHMUmzbMOM7asxkGRMzB3NcdWcfh5ZdCa4ETFQVYVWxsW0cvk4s8eWn0fR+f+fNHqIi2kUIiIAiIgCIiAIiIAiIgCIiAIiIAiIgCIiAIiIAiIgCIiAojQWvaWuAc1wIIImCCJEEHMSXAPaR7PHWCIY0EE2R55mC45Mcfl+V3YeP0ErNrsjIrHMiND2OBa5pEw4HMELXZWpomYmXLGnxLp3R864YxTs/tRasNAToulYcxKbJJjyXWU5HMwJ+cPhppSi577RPZ8+74vSQ5usrz1XZmGT/DefI6jisbDGKOjlDiGbDkd34VbJSrluPU6pqrLq2uafb/ANXk0fR8OIHAEEEEAggzBByIOqqXNsPYjNjIBJfZHHSpgE/E3ezeNMxqD0aFGDmhzSHNIBBBmCDUEEZhWFNysW0crl4kseXmn0f70fmitF4XK2bUwfEFsckurIiTZdRYrrxZv8FSb0ZxWt31r+Yy4JeRmIsEXs3cVV/1NvFee8Vf9h7OXkZiLGF4M49yuC1N3rNWwfRnnC/IuovA8FerYYhERAEREAREQBERAEREAREQBERAEXhKxLReTW0FSsJ2RrW5M9UW+hct9ghxobocVofDeCHNORB9Zr54x9gV93RZtJfZnnqPzLT8j5fFx1HGYHcrVbnu1kOC11rsrI0N0OK0PY4Sc06j6c8wqu7MhN6SLXCsnjS3vl3RxvDGKDDlDiVYaT+X8LoF0X++yiTXF1lcZyFTBJzc3ezUt7RqDzrGODolhiTE3Wdx6j9QfkfuPHXPeBcwziYwiGPrDNK/D+FqfNcUWdPw15MPNPqvP+zO4C0bYDg7aaQCCDMEGoIOqE6781C7pvX9NUdayvMyBUwSa7TRq3eO0agzCHFDgCCC0iYIMwQciCor2upz2RjOl+j6P97lc/XkUVM9+lDyVTGzoTLfPwWUIym+FLbIo15+aqB9eu5XXw2AVd5KybTC1d4hTo4Fz7BJvoi7DaTlVY1svGHC990gvLTiGDDaZELmOLsQGO6TT1R4qyxfCVL/AJCxwcCeRP4lqPmdTstsbEaHQ3Bw3g+pLMZbXDWfPcuNYFv8wbSGvdJj6GZpwn61XXAdxoahQMqmWLZwp8uxEysb2Njg+nY2cK8gcx3LKhxQ4TBmtJ6+4RryDQynkeK8hmSXzcyC6U+hvkWugXn83eNOYWex4ImDMKwrtjYtxI8ouPUqREWwxCIiAIiIAiIgCsWm1tZma7ljW68w2janyWkEYkkkzVbk5yr+GHNkiuhy5szLReLn8BuVgFVQbK5/ujtyHer36AjNzR2n7KsULrviabJDlCHLejHBVDmnMBZMS0QIQ2nvDju0/Kj97Y6nNrBRZOmMFuyWvTqQr/EaqunM2NusrI0N0OI0PY4SLTr9jx4Li+LsIRLE+bZvgOMmP3HPYfuO4694EubimIyIHTpOo0IUzfBh2iFsvaHw4rag5EGvhvXkZOHPsyx8L8T4lxJfVHJMMYl6OUN5mw79OCnd13mbMRm6yuMyBUwSc3N/kOo0zGq5/jDBz7DE2mzdAceo/UfyPlk7cde8C/hfFGxKHEM2GgJ04FbpRU1tHVtQyYbXPfVefqvJo7O14IBBmCMxUEHUHVQTGGII9njEAybm07xos+6r0/TyBM7M4016EnX+g+Ge9SC8brhWhmzEaHNNWnnuIWeFle628UltdClSeHZxNcSfTf71Ry6JjaM7N6x3YiiH4ypJefsubOcKJIHIO8phawezCOfibL+r8LpoeK4zW96+xZQ8UpivlS+xqH3mXZuJ7VT0wK3kT2XR/hiMJ5kZ9i09twba4WcMkbxXyUiHiVE+SkvwSoeL1vl/gwrQQMlLPZ7ih4iiA5xLHZT+E5iW4HcoW+xRZyLSOYKlmA8NRDGbELSGtM5kS7Ao+fZXKmXE/p9SB4jk12wevsdan4+BSc6b/Aqn6+gn+jwOhXI7OfPR+Cq4VpdDMxUfE3Q8RuKonr2FVf6KyjNxe0eNJrTN1Z7Q17Q5poe8HUEaFXVHIVqMB+38BIETgMmxOzXhyCkYKuqLlbHfchWQ4WERFvNYREQBam8b0FWtPMqq97w2RstNTnwWhc6oO+hVNnZnD/Dh92TKKd/Ez1rihihpmctVSc+atWqHMSORoe1U0Xz5kqabi1Hr2+pbvTFxa2UMyUUtF9RXmZee9Wb6uqPCJIG2z5hXvGi03/UiM2qVe77ecXy9Di8irIUv4htH2hxzJParTog3rVxbc52VFs7FhG0RWh1A073S8FoWLJ87HoxpwrbflRq7VFm6i6Xh0n9LDnnJR6xYE2SDEeCPlbrzJUvgNAaGigGX0UiyUVBQidLgYkqIty7lVqsrI0NzIjQ5jhItOXriuOYvwY+xv22TfAJkHasJyY/6HXmuyB0jJU2mC17Sx7Q5jhJzSAQQd6xrtcGXePkSply6HI8LYn2f24hmw0BOnA8FO7qvPoJMcZ2cnqO/+knIE/IfDllBMZ4KdY3dJCm6zk55mGT8L+G53Ya514VxEZiDEBc11BqRwPBSpRVi3EvJezyK3Lt3/v6NHXnVHj91Qx0j67VZu+zhkJgY7bZKhnOUhP8Ax05Fm9XnndzHPctNtUqnqRzClGTfC9orJly+hzV3a9euCstf9/uFVDdKnr0Fq2e6PTCaTMtaewdv3V4SGXkrTuC9B0WWzzRcnp3L2f2P0Ko81U2uWq92eaK57+R+hXjTodPEfhXWWR8qtO7QT41VuNAcKyMx2zGuSyb11MdrzKYjZiRrSR4tKzsOWkmFsEzMJxZPeBIsP+Bb3FYIfqKy8Qvbifs2mK3RzIbh2FzT/wCql4c9Wa8zXdHcSRovJorognqxrdaujYTrpzWSoxflu2oktG+ie/yCh5l/sam117G6mvjlox3xC6ZOqtPH5Xgp5/dNqvNcpvfUtNBrpimY9SXrm7QVB6ruBVwO2TwK9BbhO0Ktx7shP96G0/2ifer0eHOozVDI29ZptdA1xIx23FZ2mYhMnyWaymS9BmqXBZOTfVmKil0KntmFRDKr2qK0w1TZlouRDTkhMwvCVSw0kvdnmiqJDD2EOAcHAggiYM8wRqoxYbmg2GI79kOgxurtym+HM+4S40bu0OoOsmYcwqYkMOBaQCCKg1BnmFJx73TLiMZxcouKeiixsdYXhxPSQIgzFQ0GsgfM69wW2tlkBb0kKrDXkVobHbP0xMKLN9leZAmphk5An6/XPOhRXWNwIPSWZ+RzABV+1Xk1+jKz4qpHo/K9c7UaeiEvu0woTDGB/aA2iRXZ1y9Zjesaw3gyM0PhuD27xoRmDqDw4qhvolTLTLGuamtozWPn67vsqgVjwzKmmfZr3K+tOzPRk2aFtOlkNeWi2jXNYJNEvPvWpsU9sS4+vIrMjKHk5k8eLcUaJx4nplx9tWDa7zDQrVqj7IUXvS8JzqqGN+RlS05HvDGJsXX5+42WZdIjeCtvdBnbH8ITB/k5x+ij1y3ST+4+hFWD6lSLCo24kaJoX7I5QxI/+Rcuy8MpdbjDyMLPkeyToiLpCAW7VG2GOduBKgr4vWJzr3gqX39ElAdxkO8hQo6T1m0qh8Uluaj6Fjhx+Fsy2Ppy8v8AXkrktO5YtlfvzFD9D63rIadNRUcQqXWmTGitzNpsvQVuG/NpzHqirJ1VuM3JwzHqSyR4XGxNDpr9Vp7XfzZyY3b4zk3s1KxL4vLpDsN90e9xPy8hqtlh3D3SEFworPFw/aLimaLLeAxrPekc5Q2kcC4fRbGDeUyA9rmE5TyPAOCmdlutjBINC8t93w3Q3AtHunspQqdZ4dW47jyZHWU98yJviheMdMqxEgu5q4xslRFhpF8q1DiVWJbL6htoJvdubkOBdksOFa47z1GAdhcfoFvrosn0Rrcox6m5nJw40+yuO3rWsum2P+Ijk1o+iyBcdsHxk82tP0W/3G41+2gZEVgIk4Ag0IORmteLwdZAYcTr2R5kHGphE5AzI7CT4533dPDEorJt+Zoy4lu7kqbxsQtMB8MmQe2U9xza7vASqyzFnqXRnk4RtjyIDiPEXvQIDy+A53WNetIz2BORzAM5CeyBIABa3D9+OskUOaSYbpbTdHN1/uGh/Kw7VZnw4jocQSe0ycPm3EHfKRB1orEpUJoTQ7j6zH5lOnL2nzHkYqK0jtrIwe0OYZggOad4I+oV+E8GXZ+FDvZ/e23CMBx68Kra5scZyG+TiexwUpY+R4Gv3HYVUyjwy0buqNzYJAF2pp2D14Ly02to1WrtG1LqmXktLaYMectknkQVT5VF9z1y4TS46ezMvW8Rotdc9m6WNM1DKy3k5KmHdEZ+Y2RvJBMuAC39gsTYTJNzGZ1dxUjDxPYc31Ci29sqt9p6OGXDMe6N5dQAdq3+HLB0UFrdZV4k1ce8lRyzQuntAaKw4RnzeRQdgr2hTaEyQAXUeH1ai5vuR8mfPhK0RFaEQ1WJp/pnkVLS09zhNQx1Zj5hMcx6C6FbLPtsc35mkd4oudRIZHVyc2o7DItPKoVD4pHVkZehZ4TTi0XIb8nb6O+h8wVmwzMfzDxWtbGGfwmhHynjzWRBiylWuh3jiqeSJrRlbYz7+Cwr1tvRMp7zqN+/YFkdIKnTVRy02gxokx7oozlv7VuxqnbPXY1TlwrZfuW7zEeBx/2unXZYhDYAtFhW6NlocQpSAurqjwoqbJbZ6tffNq2IZGrqfdbBQ+/Lw24pHwtoFHzrvZVPzfIzx6+Of0MYlae+7U4FsNpltCZIzlOUgtuxwWFeF37Za5ubZ9ozXN0uKmuPoWck9PRlYcwwHgOcKKZ2a7WMFGhavD1sAaGuodxot6HLrK1HW0VE298wGr2STViNbWNzcB2rY5KK2zBJvoVxoIcJEKHWiEGRHNHu1lwqtteOIKEQ+/7LSvM66qh8QyYWajDnruWGNVKPNmnxJhqHa2gnqRAJB8p/2vHxNn3aKBWzCtqhEgwi8D4mdcEb6V7wCuqgg8ivQ77FQq8iUFrsSXE5Ld9mtUKI18OHFa9pp+2/tGVQdy6JdN6RIrf3ID4T86jqE6gE1ruktk4fheB08uY+3revbLuPseqOi7DizAll6krk/XrcViB3d98/FZAd+fqtJ7ouN9fULGt1rLQAyr39Vo5/EeAzXse1CG0udkPE6S5rMw3dDnuMaIJOOQ+RuYbz3/hSsWh3T127mm2agtm2w5dIgwwNcydSTUk9q3K8a2S9XTRiorSKpvb2wiIvTwKI4tugtJjNHVNXSzY755fKdd0p6mUuRaL6I3Q4ZGyqx1y4kctZFmMq6gGYIPy79VV0oaKnq75+6VM7Xg2zvO0Guhn/APN5YK/y5DsC1kb2fsJ95zv6nF3gaeCp34ZZvqtFl77DXQiFuvExeqz3dT8/AcOK3WG7gLiCRRSCxYMhsMzVSCBZmsEgJKyx8WNS0Q7b+MWeAGiQV1EU0imLeVp6OE53DzooVFG1XepViN37Q4uHk5RGUjw8lzvik27VHyRZ4cfh2Uw3yospr1jxGKmoVU+ZO6mQIh0Mldh3nEGTysXpVTDaXGTQSdwHes65zXKLf2MXGP8AMjYPt8Q/Gf8AaxIpO0CT3rKdYXtE3SHb9lgPtLctoT3KTPGydcUovX0ZHjdSnwqSMhy8hO0VMMzCpJkVFJGi8Bp3Lx2YO+hXjzqhrREeFRJlxB8FQKHxHI5hetfkew+vWaoOo1bly9eSyAijXtHLULx9oDWzcQAMz5FUxbSGN2nGQFRxnoBrukrlzXE+O4PiCUMGbGeIL953DRSMeiV0tI12TUFtly5brdaHiI8FrB7jT/ydx3blN4MENEgqbNZwwSCvLpaaY1R4YlTZY5vbCIi3GsIiIAiIgCIiAIiIAiIgNViSETAcRm0h3cZHwJUThvmp/EhhwINQQQeRoVAbfYzCiFhzFQfmacj4S5hUHitL4lYunRllhzWnBlAMjI96rA0VoODhVW4tp2B1shkfBU8YuclGPVk6TSTb7F3oCXdUTmt1YIQhiWpzP05KIR8dQodAPysR/tWY33YUzxP2XaYPg7x/jnzl+DnsnxFW/DHp+ToN5sBhEkyouXW+MekMjqtXfXtCtEek9hu4U8VH3XjEOpV/RFVLmyqt3Y+R0exX+GN65HesW2Y6bk0BQDbe7UrLsF0viOk1pceH13KBdi4MG7JQX36f0JNd2TLUFJ/Y6Dh3E/6hxY4aTBHiCt/pLUKP4cuL9P1nVeQBwatzGtbYZEznkMyTwaKlcRmSqne3QtLsdLjxnGtKx8y+D4+asR7ZJwa0F8TLZHm7cOauWW7I9ooAYTJ5/wAQ8tG+J5KVXThyHBFBXU5kneSc1Ix/D5z5z5IwtyYx5LmzS3LhZznCJG6zhkPhZPRo+ql0GCGiQCrAkvVfV1xrXDFFbObm9sIiLYYBERAEREAREQBERAEREAREQBYF73Q2O2ROy9tWvGbTy1B1H+1nosZRU1wyXI9TcXtHOrxskSAf3W7OgeKw38nfCeDpdqsRoLYjC05HjUciulPYCJETBzBqD2LTWnCFncZtaYROsNxYP8Kt8FTW+FtPiql+/UsIZia1NHGL0whFBJb127xQ9oWtGFI5yhu8Puu1RMGOHuxz/dDafFpasQ4Mjg0iw/8Atu8ttTI5XiMFppP1/WR3j4knvbRyeFguOfglzIC2NlwDEMtpzWjtcV01mEo+sZnZC+7irrMFk+/GeeWyz/iJ+K8lf4jPltL+n+TxU4kfUgIwfAhCb3F3MhoW2u4saNmDDL/6G9X/ADNFNbPg6ztMy3aO903HvdNbaFYWNyaFp9xst53zbN3vEILVcdEIs+HLRGPWIhN3Nq7/ACIkOwKQ3ZhSFCrKbtSak8yareAL1Tasaur5UR53zn1ZSyGBkFUiKSaQiIgCIiAIiIAiIgCIiAIiIAiIgCIiAIiIAiIgPF6iIAiIgCIiAIiIAiIgCIiAIiIAiIgCIiA//9k="/>
          <p:cNvSpPr>
            <a:spLocks noChangeAspect="1" noChangeArrowheads="1"/>
          </p:cNvSpPr>
          <p:nvPr/>
        </p:nvSpPr>
        <p:spPr bwMode="auto">
          <a:xfrm>
            <a:off x="152400" y="-1081086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9872" y="2852936"/>
            <a:ext cx="5364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dirty="0"/>
              <a:t>Тази дейност </a:t>
            </a:r>
            <a:r>
              <a:rPr lang="bg-BG" dirty="0" smtClean="0"/>
              <a:t>включва тестване </a:t>
            </a:r>
            <a:r>
              <a:rPr lang="bg-BG" dirty="0"/>
              <a:t>на националния бранд, на продуктовите брандове и на един регионален бранд на </a:t>
            </a:r>
            <a:r>
              <a:rPr lang="bg-BG" dirty="0" smtClean="0"/>
              <a:t>вътрешния и външните пазари. </a:t>
            </a:r>
            <a:r>
              <a:rPr lang="bg-BG" dirty="0"/>
              <a:t>Основната цел на тази дейност е да се установи доколко създадените национален, регионален и продуктови брандове съответстват на заложените стратегически цели.</a:t>
            </a:r>
            <a:endParaRPr lang="bg-BG" u="sng" dirty="0"/>
          </a:p>
          <a:p>
            <a:pPr algn="just"/>
            <a:r>
              <a:rPr lang="bg-BG" b="1" dirty="0"/>
              <a:t> </a:t>
            </a:r>
            <a:endParaRPr lang="bg-BG" u="sng" dirty="0"/>
          </a:p>
        </p:txBody>
      </p:sp>
      <p:pic>
        <p:nvPicPr>
          <p:cNvPr id="6146" name="Picture 2" descr="C:\Documents and Settings\pmg25_e.koleva\My Documents\My Pictures\imagesCA0K5Z0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2286000" cy="196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7288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769" y="1428584"/>
            <a:ext cx="940918" cy="83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_h1"/>
          <p:cNvSpPr txBox="1">
            <a:spLocks noChangeArrowheads="1"/>
          </p:cNvSpPr>
          <p:nvPr/>
        </p:nvSpPr>
        <p:spPr bwMode="gray">
          <a:xfrm>
            <a:off x="0" y="1300377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Свободни асоциации с логото „Ваза“ (2)</a:t>
            </a:r>
            <a:endParaRPr lang="de-DE" sz="3000" noProof="1" smtClean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1989920505"/>
              </p:ext>
            </p:extLst>
          </p:nvPr>
        </p:nvGraphicFramePr>
        <p:xfrm>
          <a:off x="251520" y="1772817"/>
          <a:ext cx="856895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2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55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Свободни асоциации с логото „Питка“ (1)</a:t>
            </a:r>
            <a:endParaRPr lang="de-DE" sz="3000" noProof="1" smtClean="0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119" y="2518558"/>
            <a:ext cx="3744161" cy="3934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2348880"/>
            <a:ext cx="3672408" cy="3754824"/>
          </a:xfrm>
          <a:prstGeom prst="rect">
            <a:avLst/>
          </a:prstGeom>
          <a:solidFill>
            <a:srgbClr val="FFFFFF">
              <a:alpha val="81176"/>
            </a:srgbClr>
          </a:solidFill>
          <a:effectLst>
            <a:softEdge rad="31750"/>
          </a:effectLst>
        </p:spPr>
        <p:txBody>
          <a:bodyPr wrap="square" lIns="91395" tIns="45695" rIns="91395" bIns="45695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Роза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Море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Пясък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Слънце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Планина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Природа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Пътешествия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Пътуване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Разноцветност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Разнообразие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Пъстрота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Красота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Цвете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Позитивни реакции – приятно,приятелско,хубаво, атрактивно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Комбинация от различен туризъм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" name="14 Conector recto de flecha"/>
          <p:cNvCxnSpPr/>
          <p:nvPr/>
        </p:nvCxnSpPr>
        <p:spPr>
          <a:xfrm flipH="1">
            <a:off x="3641274" y="3642216"/>
            <a:ext cx="930981" cy="732199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6 Abrir corchete"/>
          <p:cNvSpPr/>
          <p:nvPr/>
        </p:nvSpPr>
        <p:spPr>
          <a:xfrm>
            <a:off x="4572255" y="2388302"/>
            <a:ext cx="86595" cy="3704994"/>
          </a:xfrm>
          <a:prstGeom prst="leftBracket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81333"/>
            <a:ext cx="1311486" cy="130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12 Conector recto de flecha"/>
          <p:cNvCxnSpPr/>
          <p:nvPr/>
        </p:nvCxnSpPr>
        <p:spPr>
          <a:xfrm flipH="1">
            <a:off x="2464255" y="4457364"/>
            <a:ext cx="1027625" cy="0"/>
          </a:xfrm>
          <a:prstGeom prst="straightConnector1">
            <a:avLst/>
          </a:prstGeom>
          <a:ln w="285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3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836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2672"/>
            <a:ext cx="930869" cy="92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_h1"/>
          <p:cNvSpPr txBox="1">
            <a:spLocks noChangeArrowheads="1"/>
          </p:cNvSpPr>
          <p:nvPr/>
        </p:nvSpPr>
        <p:spPr bwMode="gray">
          <a:xfrm>
            <a:off x="0" y="1228369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/>
              <a:t>Свободни асоциациис логото „Питка“ </a:t>
            </a:r>
            <a:r>
              <a:rPr lang="bg-BG" sz="3000" noProof="1" smtClean="0"/>
              <a:t>(2)</a:t>
            </a:r>
            <a:endParaRPr lang="de-DE" sz="3000" noProof="1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6231654"/>
              </p:ext>
            </p:extLst>
          </p:nvPr>
        </p:nvGraphicFramePr>
        <p:xfrm>
          <a:off x="287524" y="1700808"/>
          <a:ext cx="856895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0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37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Свободни асоциации с логото „Розетка“ (1)</a:t>
            </a:r>
            <a:endParaRPr lang="de-DE" sz="3000" noProof="1" smtClean="0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119" y="2518558"/>
            <a:ext cx="3744161" cy="3934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2348880"/>
            <a:ext cx="3672408" cy="3754824"/>
          </a:xfrm>
          <a:prstGeom prst="rect">
            <a:avLst/>
          </a:prstGeom>
          <a:solidFill>
            <a:srgbClr val="FFFFFF">
              <a:alpha val="81176"/>
            </a:srgbClr>
          </a:solidFill>
          <a:effectLst>
            <a:softEdge rad="31750"/>
          </a:effectLst>
        </p:spPr>
        <p:txBody>
          <a:bodyPr wrap="square" lIns="91395" tIns="45695" rIns="91395" bIns="45695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Море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Пясък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Плаж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Слънце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Разноцветност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Разнообразие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Пъстрота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Цвете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Позитивни асоциации - приятно, приятелско, хубаво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Природа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Забавление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Прикючения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Пътешествия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Пътувания</a:t>
            </a:r>
            <a:endParaRPr lang="bg-BG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Неразбираемо, неясно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bg-BG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12 Conector recto de flecha"/>
          <p:cNvCxnSpPr/>
          <p:nvPr/>
        </p:nvCxnSpPr>
        <p:spPr>
          <a:xfrm flipH="1">
            <a:off x="2464255" y="4457364"/>
            <a:ext cx="1027625" cy="0"/>
          </a:xfrm>
          <a:prstGeom prst="straightConnector1">
            <a:avLst/>
          </a:prstGeom>
          <a:ln w="285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14 Conector recto de flecha"/>
          <p:cNvCxnSpPr/>
          <p:nvPr/>
        </p:nvCxnSpPr>
        <p:spPr>
          <a:xfrm flipH="1">
            <a:off x="3641274" y="3642216"/>
            <a:ext cx="930981" cy="732199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6 Abrir corchete"/>
          <p:cNvSpPr/>
          <p:nvPr/>
        </p:nvSpPr>
        <p:spPr>
          <a:xfrm>
            <a:off x="4572255" y="2388302"/>
            <a:ext cx="86595" cy="3499958"/>
          </a:xfrm>
          <a:prstGeom prst="leftBracket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42887"/>
            <a:ext cx="1514164" cy="139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4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3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53105"/>
            <a:ext cx="938100" cy="86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_h1"/>
          <p:cNvSpPr txBox="1">
            <a:spLocks noChangeArrowheads="1"/>
          </p:cNvSpPr>
          <p:nvPr/>
        </p:nvSpPr>
        <p:spPr bwMode="gray">
          <a:xfrm>
            <a:off x="0" y="1268760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Свободни </a:t>
            </a:r>
            <a:r>
              <a:rPr lang="bg-BG" sz="3000" noProof="1"/>
              <a:t>асоциациис логото „Розетка“ </a:t>
            </a:r>
            <a:r>
              <a:rPr lang="bg-BG" sz="3000" noProof="1" smtClean="0"/>
              <a:t>(2)</a:t>
            </a:r>
            <a:endParaRPr lang="de-DE" sz="3000" noProof="1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1341303453"/>
              </p:ext>
            </p:extLst>
          </p:nvPr>
        </p:nvGraphicFramePr>
        <p:xfrm>
          <a:off x="282070" y="1700808"/>
          <a:ext cx="8568952" cy="4912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48064" y="2566711"/>
            <a:ext cx="3384376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bg-BG" sz="1400" dirty="0">
                <a:solidFill>
                  <a:prstClr val="black"/>
                </a:solidFill>
              </a:rPr>
              <a:t>*</a:t>
            </a:r>
            <a:r>
              <a:rPr lang="bg-BG" sz="1400" dirty="0" smtClean="0"/>
              <a:t> </a:t>
            </a:r>
            <a:r>
              <a:rPr lang="bg-BG" sz="1000" dirty="0" smtClean="0">
                <a:solidFill>
                  <a:prstClr val="black"/>
                </a:solidFill>
              </a:rPr>
              <a:t>3,7% </a:t>
            </a:r>
            <a:r>
              <a:rPr lang="bg-BG" sz="1000" dirty="0">
                <a:solidFill>
                  <a:prstClr val="black"/>
                </a:solidFill>
              </a:rPr>
              <a:t>от българските туристи спонтанно разпознават символа - розетка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0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88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65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212976"/>
            <a:ext cx="6227576" cy="1362075"/>
          </a:xfrm>
        </p:spPr>
        <p:txBody>
          <a:bodyPr/>
          <a:lstStyle/>
          <a:p>
            <a:r>
              <a:rPr lang="bg-BG" sz="3000" dirty="0" smtClean="0">
                <a:solidFill>
                  <a:schemeClr val="bg2">
                    <a:lumMod val="10000"/>
                  </a:schemeClr>
                </a:solidFill>
              </a:rPr>
              <a:t>Основни послания на </a:t>
            </a:r>
            <a:r>
              <a:rPr lang="bg-BG" sz="3000" dirty="0" err="1" smtClean="0">
                <a:solidFill>
                  <a:schemeClr val="bg2">
                    <a:lumMod val="10000"/>
                  </a:schemeClr>
                </a:solidFill>
              </a:rPr>
              <a:t>логата</a:t>
            </a:r>
            <a:endParaRPr lang="bg-BG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" y="6377557"/>
            <a:ext cx="9127713" cy="507761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  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Схема за безвъзмездна финансова помощ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BG 161PO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001/3.3-01/2008 „Подкрепа за ефективен национален маркетинг на туристическия продукт и подобряване на информационното обслужване”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по договор № </a:t>
            </a:r>
            <a:r>
              <a:rPr lang="en-US" sz="900" i="1" dirty="0">
                <a:solidFill>
                  <a:prstClr val="white">
                    <a:lumMod val="50000"/>
                  </a:prstClr>
                </a:solidFill>
              </a:rPr>
              <a:t>BG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161</a:t>
            </a:r>
            <a:r>
              <a:rPr lang="en-US" sz="900" i="1" dirty="0">
                <a:solidFill>
                  <a:prstClr val="white">
                    <a:lumMod val="50000"/>
                  </a:prstClr>
                </a:solidFill>
              </a:rPr>
              <a:t>PO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001/3.3-01/2008/001-08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за проект „Разработване на стратегия за бранд  България и въвеждане на практика на интегриран и последователен бранд мениджмънт”</a:t>
            </a:r>
            <a:endParaRPr lang="en-GB" sz="9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AutoShape 2" descr="data:image/jpeg;base64,/9j/4AAQSkZJRgABAQAAAQABAAD/2wCEAAkGBhQSEBQUEhQUFBQUFBQVFBQVFRQUFRQUFBQVFBQUFBQXHCYeFxkkGRQUHy8gIycpLCwsFR4xNTAqNSYrLCkBCQoKDgwOGg8PGi8kHRwpKSkpKSksLCkpLCwsLCwsLCwsKiksLCwsLCwsKSwtKSwsLC4sKSksKSksKSwpLCwsLP/AABEIALcBEwMBIgACEQEDEQH/xAAbAAACAwEBAQAAAAAAAAAAAAABAgADBAUGB//EAEEQAAIBAgMEBQkIAAQHAQAAAAABAgMRBBIhMUFRYQUTcZGhBhYiMoHB0eHwFEJSU2OSorEVQ2JyFyMzNILS8Qf/xAAbAQADAQEBAQEAAAAAAAAAAAAAAQIDBQQGB//EADQRAAIBAgMECQMDBQEAAAAAAAABAgMRBBIhBRMxURQyQWFxgaHR8CIzUhVDkQYjU7HhQv/aAAwDAQACEQMRAD8A108Mx/sbNEKi4lvWrifUZ5HxOSLMEsK0VqkzoyqIqckaRkzGUEjPGJbGBZoWQgh5icpXGkho4c0Qol0MMS52KVK5j+zIKwxv+zB+zhvROh3GH7PzHhBo1uiDKGe4t1YS7LI4a+0UeMyHfsLSV9Surg7bCt02anO5HSb3ApPtCVNPqmZJjqPIvWGZbDCMTmhxpMydRyHVDkbo4XiPKgjN1TVUDJTp8ixQXIs+yMjwLJclzLUGuwzzK5dpr+wvegSwj4DU0S6cuRzKsnvM0onYeHtuHjBL7q7jVVUuB53h3Lizh2ItDqzwae4SWCRpvUZPDyRglVD9oZslhkimpAakmJwku0zyxFyplsqTElCxordhg79pW0FRDmQ8FcpsSWpU4ELnAgZisqODFssjfiJGI6GaF1O/E1U0jEol1OmS0UmboQRogkYY0+ZfBGLXebRl3G2MkWxmjFBl8ZGbiaqZqUhsxnTGRGUrOWOYr7AkyjQnqKojqmBU2OosGwS7h6djTCojNGmy2NJmUrG8W0aFXQ0EUqJbCpbcZNcjZPmW2CuwTriOsRZmmZFtwplSmBzFYMxe6hW5lDqsKq8h5CXUuO6nIrlVElK5U0aKJlKbGnXRlqVtR3h0CFA2WVHnk5MSSvuElTRujHQkY8hZ7A6dznujcrqYU7kMPGwzwyDf2H0W551YPkCWEe49A8ChXgUV0kzeDPPfZZEO99mIX0gjoh4aMRshYojKJ6bmNitQLIoKQ6QXFlJFlqYIxNNGK3kuVi1G5UmPGZbViraFagJNMUotMsjMeNUqyhSHZE3ZoVYeNcoyjJENItTZpVcsjXMiiMkQ4o1VSRujWLIz5nPQ6Zm4I1VVnQT5hbMKY6mQ4Gm8NPWiuoU5w5xZRZy1VidcUuYjHlRLmzR1hHMzhSHlQs7L0xkigaMmS0GcvyBUBI1B41CXctSQyTLI2EuFEM0Uh0wSZEEkMwnWMV1WW2K5wKVhNsqcyByEL0M8zPIqA2Uu6sOQ6B40UqIUizKHKIYsUWxkKojxRLKGuW05orsFIVrhexozx4EWUqSGihWDNfsNCjEDorcyQpDqjYi9u00tfsK+rGjSuaI0+RZGnyJcy1TKPsxHSZpS5DZCM7LyIyZSZTaqIHQFnFkZksGxe6QMo8xNimwLFmUGUdyGJYKiNYKC5ItgpBYUK4EQSGTHdIKnZXim9PSdkna9ub0enJkSkoq7NYU5Tdoo1XGTPJYzp+TrUlCbklNdZGPorK07Xdtl7Pffnc6y6SqZVZZ3mpLRelJTmk5W2WSbu/6vp4au0KVPj6dp1KOyK9VJq3ndW9DsZ2HOwqhJRu9iaSe/Z95W0a2dwtj0Ua0a0FOJ4MTh54eo6c+KJ1j4kzsFgWN9Dz3Y2ZkFIFhXZxMpMharDZUe65ikZ3TCoF1kHKK47FUaQ6phyDKJLLTBkCoImUeMRCuLlDGQ+UMRXCxFNhU2SxMoilctjVZYqzKospxWOp0lepOMFzdu5bzNpGikzb17GVY87Pykc/8At6Up8Jy9CHar6tC9RWqf9aq0vwUvRXY5bWZtxRsoTZ6CXScY6Nq/BavuBPHNrSy7df6fvOXhsHGPqxSOjGhp6Rm2aqC8SSxb3vwXwHpYuD0ba9l/eZqlO2zYUyRoo3XEycop6o6kUm7RafhfvFkrHOVUz4rpCdN39ZXW/W3HizKdTdLNPhzNoYeNfSk/q5HYFnVS2tI5FTGynpFuN9zUsy5bEh6WCe9tdmsn2vd7BKtm6quLomX7jsbavSEY/Npf2U/b5S9SLfYrLvfwLMP0dFa5V2y9Jm2NJD+t8XYpQpR4K/icyeEnNazcf9r1X/kcTpTo21WCk7qLTvL0pZmpK/De+89icbpno/PKMk91u53T+uB4cfT/ALN49nHwOrs2ratllwa08ThvDxi55pXdSFk3bWcWpRtzeW1l+Iv6M6Rd08juvSWj1s45knu2Wt4M3/4LKdtHo7rtMGJcKdedGcJP0MyScY5oydvR1TerWzZfkfPZZT0SPpc0YatnvIVFOm2tbxvdb1tjoZHPQy4Cj1Sai2oyXqaOKb2uPDnbRlp9Ds+hUpQamfIbVxNKvNOk72VmyEIA6ZxQBAQZNjj3HTK7hTPazFFiChEwpisVcsQxXcdEloZDRETGTJZSHBYzzx8Vs9Ls2d+woWNnJ7FFcdvdchtItQbOgZ8Vj4wV9vYZs7b0uy14LMtTGVS3A3hQvqzjzx2Irt5ZKlT4x1nLkm9naJ0d5PWlnqLrJ7nPVR7E9r5npKWEikrLYXKmY3b4nptGOkTFTwj3s20cMluHUCyDsMRRLDZdd39D9YWynconR3rQpK/EzlpwBNFDiV18XGCvJmJY6dR+gtOL0j37zlYzbNHDfRD6pclwXi/nkdTB7FrYr66n0x5vi/BfPM016qS2o5kpSqOyu+L3I6FPo5XvNuT7kb6dJP0UrJcNiPlcTicRi3etLTkuB9XhsLh8GrUY683x+ehmwFFw02vTS3Hg/eb1U4HN6U6OaanFvTSXYtkvrkdOjglJXk3bXlv1b9tzrbKxe6k6curbQ5+1cHvoxqQ619QSxCW1+xavuDBzl6sMq/FPTw2liqwh6kbvitntk/dcDrSe125R/wDZ+6x3lVq1PtxsubPn5UqFH7s7vkvnsLPCJa1Jvvyr4stoygtkW+bv4ZtfArUVt38d/ftJctYaUvuSb7lojGWOjH7MEu96sNZyb0llW9W17ymPR8Mym1mktkpatdhbmCpG0cPTh1UeSpi61TrSY7AxHIlzax5hiC3DcLANYgucIrAcK4UzhecX6b/chl5Rfp/yXwOhY8h3bhUjhryhf5f8l8BvOB/l/wAl8AasrsFq7I7qkR10t5ho0qlTWbyJ7IrWVnsvzNkej1HWzb3ZtfA8E8XBcDqU8BUau9AddJ+qvaCWHk9rvyRoWIVrXty2FsHwMXVnLgeiNCnDjqZYYK31caVFJ8TU2t7KJ4tLdcUQnyHjSLYwMn+I8EUVulJblYpRbZDmkjsREnWS2s87LHVXLS7W9F8ZN7TTJbizLet9VHTnj0thU8W3fcjFKdle3vYssPKdk7tv7idklxk9x4cRjKVBW7T34bAVsRZvSPz5fgdDB4qKUnKSVtqbWi3N8L8AYjGTqR/5UbJ/fkmtOMVtZMJ0PGNnJZmndK3ox7I8eb1Og5pHzmK2hWrrKnZd3Fn0uF2dQw7zWu+/VI5GH6Iined5y4y2LsjsXibVTexI0OroVTxSR4aGEnUdqUb/ADmeyvioU1mqyt85FlLD9i8WaHZLT5vmc2WLluduwCxdrym24xTb+t73Lm0dulsayvVl5L3/AOHEqbZTeWjHzfsa6+KtZJXk9i3W2NyfD+9nFpbtrV35bEuyP0zjT6ScHdxvKerV7ZV92Pd8d4vnA/y/5fI7mC2dCCzxjx4eBwNobUnOW6c+HG3M7qkFTOF5wv8AL/l8iecT/L/l8jpbmXI4+/hzO7mDmOD5x/p/y+QPOT9N/uXwFuZch76HM72YmY4PnJ+m/wBy+BPOT9N/uXwDcy5D30OZ3sxMxwfOT9N/uQfOP9OXeg3UuQt9Dmd7MS5wl5Rr8uXeg+ca/Ll3oW5lyHvoczt5yHE841+XLvRB7qXIW+jzPOU8GnolrwSudHD+Tc5fcsv9Vl4bT1tHo2NFWjFLnbV9rM1fG2ObU2q/24/yd2jsNfuzb8NP9nJpeR7e2UF3v3FdPoRRr5LqWRKUnbTW7SXd4nRePluD0EnOtWd3mcoqz3ZYy2a7NP7PFUx9aossnp4HRpbLw9GSnBarm2x54dpuT3PRbubLMNjMzs9ncdDEUWrpxfOxy67ytpQafEzjiYW+s2lhZ3+g6NXBRe3Y/Dmc6vhsjs/Y1vKq3SkktfV2J8+DNC6UWila+xX4fSK3+7d4u6ZDw2+VpKzRkdTX3lTott7Xc2zkrvRGfEdJwha8kuN37i5bQjHgjCOy5S60v4QlPCy7O0tWBfI5WI8qqadoZqkuEV72CnjcRU19GjH98336LuPHParvoe2Gx4ZbSv5nbeB7DJVqQjpmzPgle3a9xhnl+/OdTlKTt+1aAnjErJWtdWS05+4wltSs9I6G8Nk0E7vUrweM6yq7+i46Weu/V83uO7RxKitF2tu7fNnkMQ/SzJ5WXLpSbsnZ9mhzWpVXc6l4wVuR6mWPbNFBRl607cl72eXo1ZSWr03JGulTN6dBLV6mM6l1ZHpfsK3TT9nzEqdE3XrN9iMODqSXG3A3xx+5Zpy/DD0n7Xsj7WjpxxNSKsnbyRy5YOjJ3au+9tmd9FNJuTywWrzO1lvuc+rUU7P/AC07wX5klsnJborct+3hbtroidaSeIdoJ3VGLbi2tU6s/vPktO3abp9D0ZfdafKT99z1UsXGT/vPTuPFXwE4QfRks3Nvh4aHjKkbtt7d4jpHsPNWF/Xnbhp/di6Hk3RW1N9rZ2XtXDxWl/4Pmo/0/i5PWy8X7XPEdWTqke4l5N0Xua7GzPPyRhulJd3wHHa2HfG68hS/p/Fx4Wfn7njnRQvVI9ZLyR/1v2JFXmmvxy7jZbSw/wCXozD9Fxv4eq9zy/VkyHqfM79Tw+ZVPyQ4VP4/Ma2jh/y9H7E/o+N/D1XueacCZD0T8kJbqi9sfmL5p1Pxx7mV0/D/AJEvZONX/j1XucDq+wHVnefklW/FDx+AH5J1+MO9/ArptD8kS9mYxfts4WQB3PNWv/o7/kQfTKH5on9Nxf8AjZ6Z1b7UvaYMT0VCbu01xszoKkJbmj4m5+m5TBT6Iprc/wB0vczXhei6cJucU1J2+9J8bWTdltHi7IanPiJspIvtf27STw0ZO7V/lp2BTHhLxJ0Gc/GeTlKomnmV3f0ZJa8roz1vJClKm4ZqmtrO8W1ZpprTkdtDCsgPHY7yGrONqWJulsjOLj/KN/6OJ/w9r/5ivypyTv7XZ+B9NDcwlh4Sd3c1jWlHRHzuPk/OjH0aEl2Ru/DacvpHEzp+tCce2Ml4tH1cVx+ZLwy7GPfPtPijxd/vexDUs2ZPmvq59er+T2HqevQpN8ckU+9K5z6/kDhZbISj/tqVF4NtFblJaC3jvc+Z4qllk0nvFhVttPfv/wDM8Nf18Q+XW6f0aqHkLh6fqxfa2237dpqr2sQ7NnhaVeT9WErc1Zd79xupYeq1q8vYrvvenge5p+TlJfd8WzTDoyEXpFdwahoeRwHREn62aXa7ru2eB6HB4VxS+kdSNFcEM4FCKY8x0BIew0IugwyRTEsVTiMRGgOTLE0K0OwriXZFWBKDewkKNhiGnTT4rsFjRa338C+MBrDuLKUOkL1LL2xQuFhI0XxI6L4lqGC4WM/UshpTIPMTlRyolVVjsRRMzUqk9n19by+nT0/oOSxYAyX+vaGLFGWhIyyMh4yKc4+YALVIlxIv5/XsDcAGuEVMNwAe4blamHMAh8xLleYimMA3BIW5NewAGzgsBBuABtoVtjuQlvr+hgBsaK1Dk+RMvtEA6GbEzWImMB0x1MrAAFzYjkANwuKwLjxiBDIdwsFBAS4BYlyBuQBHIihrEQUhDRMoEgkQhhGaFuCMgsMsv9X9gb7Sq5LhYVy51BesK7A+vr63DsK5aqu8KlzKbv8AoaLGItuGwsdowAS5Eg2JcQx4sYRaDJAMEitlrFYAUx+JdGIYoNxARka0F3kkMBaiBD68BstiAAUx4oSKHbABrCuQWxBDHixmxYILABrkYtyKQCGADNzIMRzlO20a5CAIgP8A6EgwBJgt9eBCDsTcOcjkEgDAmRoJBAgDRIQQxwpkIABTC2QgBcKC2QgWC4sp2Eb1IQB3LUxkAgCAxU/DTvCQYBXMmYhBASMhswCAMKGRCAAUwSkQghi3A5EIAAdQhCCuB//Z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4" name="AutoShape 4" descr="data:image/jpeg;base64,/9j/4AAQSkZJRgABAQAAAQABAAD/2wCEAAkGBhQSEBQUEhQUFBQUFBQVFBQVFRQUFRQUFBQVFBQUFBQXHCYeFxkkGRQUHy8gIycpLCwsFR4xNTAqNSYrLCkBCQoKDgwOGg8PGi8kHRwpKSkpKSksLCkpLCwsLCwsLCwsKiksLCwsLCwsKSwtKSwsLC4sKSksKSksKSwpLCwsLP/AABEIALcBEwMBIgACEQEDEQH/xAAbAAACAwEBAQAAAAAAAAAAAAABAgADBAUGB//EAEEQAAIBAgMEBQkIAAQHAQAAAAABAgMRBBIhMUFRYQUTcZGhBhYiMoHB0eHwFEJSU2OSorEVQ2JyFyMzNILS8Qf/xAAbAQADAQEBAQEAAAAAAAAAAAAAAQIDBQQGB//EADQRAAIBAgMECQMDBQEAAAAAAAABAgMRBBIhBRMxURQyQWFxgaHR8CIzUhVDkQYjU7HhQv/aAAwDAQACEQMRAD8A108Mx/sbNEKi4lvWrifUZ5HxOSLMEsK0VqkzoyqIqckaRkzGUEjPGJbGBZoWQgh5icpXGkho4c0Qol0MMS52KVK5j+zIKwxv+zB+zhvROh3GH7PzHhBo1uiDKGe4t1YS7LI4a+0UeMyHfsLSV9Surg7bCt02anO5HSb3ApPtCVNPqmZJjqPIvWGZbDCMTmhxpMydRyHVDkbo4XiPKgjN1TVUDJTp8ixQXIs+yMjwLJclzLUGuwzzK5dpr+wvegSwj4DU0S6cuRzKsnvM0onYeHtuHjBL7q7jVVUuB53h3Lizh2ItDqzwae4SWCRpvUZPDyRglVD9oZslhkimpAakmJwku0zyxFyplsqTElCxordhg79pW0FRDmQ8FcpsSWpU4ELnAgZisqODFssjfiJGI6GaF1O/E1U0jEol1OmS0UmboQRogkYY0+ZfBGLXebRl3G2MkWxmjFBl8ZGbiaqZqUhsxnTGRGUrOWOYr7AkyjQnqKojqmBU2OosGwS7h6djTCojNGmy2NJmUrG8W0aFXQ0EUqJbCpbcZNcjZPmW2CuwTriOsRZmmZFtwplSmBzFYMxe6hW5lDqsKq8h5CXUuO6nIrlVElK5U0aKJlKbGnXRlqVtR3h0CFA2WVHnk5MSSvuElTRujHQkY8hZ7A6dznujcrqYU7kMPGwzwyDf2H0W551YPkCWEe49A8ChXgUV0kzeDPPfZZEO99mIX0gjoh4aMRshYojKJ6bmNitQLIoKQ6QXFlJFlqYIxNNGK3kuVi1G5UmPGZbViraFagJNMUotMsjMeNUqyhSHZE3ZoVYeNcoyjJENItTZpVcsjXMiiMkQ4o1VSRujWLIz5nPQ6Zm4I1VVnQT5hbMKY6mQ4Gm8NPWiuoU5w5xZRZy1VidcUuYjHlRLmzR1hHMzhSHlQs7L0xkigaMmS0GcvyBUBI1B41CXctSQyTLI2EuFEM0Uh0wSZEEkMwnWMV1WW2K5wKVhNsqcyByEL0M8zPIqA2Uu6sOQ6B40UqIUizKHKIYsUWxkKojxRLKGuW05orsFIVrhexozx4EWUqSGihWDNfsNCjEDorcyQpDqjYi9u00tfsK+rGjSuaI0+RZGnyJcy1TKPsxHSZpS5DZCM7LyIyZSZTaqIHQFnFkZksGxe6QMo8xNimwLFmUGUdyGJYKiNYKC5ItgpBYUK4EQSGTHdIKnZXim9PSdkna9ub0enJkSkoq7NYU5Tdoo1XGTPJYzp+TrUlCbklNdZGPorK07Xdtl7Pffnc6y6SqZVZZ3mpLRelJTmk5W2WSbu/6vp4au0KVPj6dp1KOyK9VJq3ndW9DsZ2HOwqhJRu9iaSe/Z95W0a2dwtj0Ua0a0FOJ4MTh54eo6c+KJ1j4kzsFgWN9Dz3Y2ZkFIFhXZxMpMharDZUe65ikZ3TCoF1kHKK47FUaQ6phyDKJLLTBkCoImUeMRCuLlDGQ+UMRXCxFNhU2SxMoilctjVZYqzKospxWOp0lepOMFzdu5bzNpGikzb17GVY87Pykc/8At6Up8Jy9CHar6tC9RWqf9aq0vwUvRXY5bWZtxRsoTZ6CXScY6Nq/BavuBPHNrSy7df6fvOXhsHGPqxSOjGhp6Rm2aqC8SSxb3vwXwHpYuD0ba9l/eZqlO2zYUyRoo3XEycop6o6kUm7RafhfvFkrHOVUz4rpCdN39ZXW/W3HizKdTdLNPhzNoYeNfSk/q5HYFnVS2tI5FTGynpFuN9zUsy5bEh6WCe9tdmsn2vd7BKtm6quLomX7jsbavSEY/Npf2U/b5S9SLfYrLvfwLMP0dFa5V2y9Jm2NJD+t8XYpQpR4K/icyeEnNazcf9r1X/kcTpTo21WCk7qLTvL0pZmpK/De+89icbpno/PKMk91u53T+uB4cfT/ALN49nHwOrs2ratllwa08ThvDxi55pXdSFk3bWcWpRtzeW1l+Iv6M6Rd08juvSWj1s45knu2Wt4M3/4LKdtHo7rtMGJcKdedGcJP0MyScY5oydvR1TerWzZfkfPZZT0SPpc0YatnvIVFOm2tbxvdb1tjoZHPQy4Cj1Sai2oyXqaOKb2uPDnbRlp9Ds+hUpQamfIbVxNKvNOk72VmyEIA6ZxQBAQZNjj3HTK7hTPazFFiChEwpisVcsQxXcdEloZDRETGTJZSHBYzzx8Vs9Ls2d+woWNnJ7FFcdvdchtItQbOgZ8Vj4wV9vYZs7b0uy14LMtTGVS3A3hQvqzjzx2Irt5ZKlT4x1nLkm9naJ0d5PWlnqLrJ7nPVR7E9r5npKWEikrLYXKmY3b4nptGOkTFTwj3s20cMluHUCyDsMRRLDZdd39D9YWynconR3rQpK/EzlpwBNFDiV18XGCvJmJY6dR+gtOL0j37zlYzbNHDfRD6pclwXi/nkdTB7FrYr66n0x5vi/BfPM016qS2o5kpSqOyu+L3I6FPo5XvNuT7kb6dJP0UrJcNiPlcTicRi3etLTkuB9XhsLh8GrUY683x+ehmwFFw02vTS3Hg/eb1U4HN6U6OaanFvTSXYtkvrkdOjglJXk3bXlv1b9tzrbKxe6k6curbQ5+1cHvoxqQ619QSxCW1+xavuDBzl6sMq/FPTw2liqwh6kbvitntk/dcDrSe125R/wDZ+6x3lVq1PtxsubPn5UqFH7s7vkvnsLPCJa1Jvvyr4stoygtkW+bv4ZtfArUVt38d/ftJctYaUvuSb7lojGWOjH7MEu96sNZyb0llW9W17ymPR8Mym1mktkpatdhbmCpG0cPTh1UeSpi61TrSY7AxHIlzax5hiC3DcLANYgucIrAcK4UzhecX6b/chl5Rfp/yXwOhY8h3bhUjhryhf5f8l8BvOB/l/wAl8AasrsFq7I7qkR10t5ho0qlTWbyJ7IrWVnsvzNkej1HWzb3ZtfA8E8XBcDqU8BUau9AddJ+qvaCWHk9rvyRoWIVrXty2FsHwMXVnLgeiNCnDjqZYYK31caVFJ8TU2t7KJ4tLdcUQnyHjSLYwMn+I8EUVulJblYpRbZDmkjsREnWS2s87LHVXLS7W9F8ZN7TTJbizLet9VHTnj0thU8W3fcjFKdle3vYssPKdk7tv7idklxk9x4cRjKVBW7T34bAVsRZvSPz5fgdDB4qKUnKSVtqbWi3N8L8AYjGTqR/5UbJ/fkmtOMVtZMJ0PGNnJZmndK3ox7I8eb1Og5pHzmK2hWrrKnZd3Fn0uF2dQw7zWu+/VI5GH6Iined5y4y2LsjsXibVTexI0OroVTxSR4aGEnUdqUb/ADmeyvioU1mqyt85FlLD9i8WaHZLT5vmc2WLluduwCxdrym24xTb+t73Lm0dulsayvVl5L3/AOHEqbZTeWjHzfsa6+KtZJXk9i3W2NyfD+9nFpbtrV35bEuyP0zjT6ScHdxvKerV7ZV92Pd8d4vnA/y/5fI7mC2dCCzxjx4eBwNobUnOW6c+HG3M7qkFTOF5wv8AL/l8iecT/L/l8jpbmXI4+/hzO7mDmOD5x/p/y+QPOT9N/uXwFuZch76HM72YmY4PnJ+m/wBy+BPOT9N/uXwDcy5D30OZ3sxMxwfOT9N/uQfOP9OXeg3UuQt9Dmd7MS5wl5Rr8uXeg+ca/Ll3oW5lyHvoczt5yHE841+XLvRB7qXIW+jzPOU8GnolrwSudHD+Tc5fcsv9Vl4bT1tHo2NFWjFLnbV9rM1fG2ObU2q/24/yd2jsNfuzb8NP9nJpeR7e2UF3v3FdPoRRr5LqWRKUnbTW7SXd4nRePluD0EnOtWd3mcoqz3ZYy2a7NP7PFUx9aossnp4HRpbLw9GSnBarm2x54dpuT3PRbubLMNjMzs9ncdDEUWrpxfOxy67ytpQafEzjiYW+s2lhZ3+g6NXBRe3Y/Dmc6vhsjs/Y1vKq3SkktfV2J8+DNC6UWila+xX4fSK3+7d4u6ZDw2+VpKzRkdTX3lTott7Xc2zkrvRGfEdJwha8kuN37i5bQjHgjCOy5S60v4QlPCy7O0tWBfI5WI8qqadoZqkuEV72CnjcRU19GjH98336LuPHParvoe2Gx4ZbSv5nbeB7DJVqQjpmzPgle3a9xhnl+/OdTlKTt+1aAnjErJWtdWS05+4wltSs9I6G8Nk0E7vUrweM6yq7+i46Weu/V83uO7RxKitF2tu7fNnkMQ/SzJ5WXLpSbsnZ9mhzWpVXc6l4wVuR6mWPbNFBRl607cl72eXo1ZSWr03JGulTN6dBLV6mM6l1ZHpfsK3TT9nzEqdE3XrN9iMODqSXG3A3xx+5Zpy/DD0n7Xsj7WjpxxNSKsnbyRy5YOjJ3au+9tmd9FNJuTywWrzO1lvuc+rUU7P/AC07wX5klsnJborct+3hbtroidaSeIdoJ3VGLbi2tU6s/vPktO3abp9D0ZfdafKT99z1UsXGT/vPTuPFXwE4QfRks3Nvh4aHjKkbtt7d4jpHsPNWF/Xnbhp/di6Hk3RW1N9rZ2XtXDxWl/4Pmo/0/i5PWy8X7XPEdWTqke4l5N0Xua7GzPPyRhulJd3wHHa2HfG68hS/p/Fx4Wfn7njnRQvVI9ZLyR/1v2JFXmmvxy7jZbSw/wCXozD9Fxv4eq9zy/VkyHqfM79Tw+ZVPyQ4VP4/Ma2jh/y9H7E/o+N/D1XueacCZD0T8kJbqi9sfmL5p1Pxx7mV0/D/AJEvZONX/j1XucDq+wHVnefklW/FDx+AH5J1+MO9/ArptD8kS9mYxfts4WQB3PNWv/o7/kQfTKH5on9Nxf8AjZ6Z1b7UvaYMT0VCbu01xszoKkJbmj4m5+m5TBT6Iprc/wB0vczXhei6cJucU1J2+9J8bWTdltHi7IanPiJspIvtf27STw0ZO7V/lp2BTHhLxJ0Gc/GeTlKomnmV3f0ZJa8roz1vJClKm4ZqmtrO8W1ZpprTkdtDCsgPHY7yGrONqWJulsjOLj/KN/6OJ/w9r/5ivypyTv7XZ+B9NDcwlh4Sd3c1jWlHRHzuPk/OjH0aEl2Ru/DacvpHEzp+tCce2Ml4tH1cVx+ZLwy7GPfPtPijxd/vexDUs2ZPmvq59er+T2HqevQpN8ckU+9K5z6/kDhZbISj/tqVF4NtFblJaC3jvc+Z4qllk0nvFhVttPfv/wDM8Nf18Q+XW6f0aqHkLh6fqxfa2237dpqr2sQ7NnhaVeT9WErc1Zd79xupYeq1q8vYrvvenge5p+TlJfd8WzTDoyEXpFdwahoeRwHREn62aXa7ru2eB6HB4VxS+kdSNFcEM4FCKY8x0BIew0IugwyRTEsVTiMRGgOTLE0K0OwriXZFWBKDewkKNhiGnTT4rsFjRa338C+MBrDuLKUOkL1LL2xQuFhI0XxI6L4lqGC4WM/UshpTIPMTlRyolVVjsRRMzUqk9n19by+nT0/oOSxYAyX+vaGLFGWhIyyMh4yKc4+YALVIlxIv5/XsDcAGuEVMNwAe4blamHMAh8xLleYimMA3BIW5NewAGzgsBBuABtoVtjuQlvr+hgBsaK1Dk+RMvtEA6GbEzWImMB0x1MrAAFzYjkANwuKwLjxiBDIdwsFBAS4BYlyBuQBHIihrEQUhDRMoEgkQhhGaFuCMgsMsv9X9gb7Sq5LhYVy51BesK7A+vr63DsK5aqu8KlzKbv8AoaLGItuGwsdowAS5Eg2JcQx4sYRaDJAMEitlrFYAUx+JdGIYoNxARka0F3kkMBaiBD68BstiAAUx4oSKHbABrCuQWxBDHixmxYILABrkYtyKQCGADNzIMRzlO20a5CAIgP8A6EgwBJgt9eBCDsTcOcjkEgDAmRoJBAgDRIQQxwpkIABTC2QgBcKC2QgWC4sp2Eb1IQB3LUxkAgCAxU/DTvCQYBXMmYhBASMhswCAMKGRCAAUwSkQghi3A5EIAAdQhCCuB//Z"/>
          <p:cNvSpPr>
            <a:spLocks noChangeAspect="1" noChangeArrowheads="1"/>
          </p:cNvSpPr>
          <p:nvPr/>
        </p:nvSpPr>
        <p:spPr bwMode="auto">
          <a:xfrm>
            <a:off x="152400" y="-6778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8" name="Picture 2" descr="http://cultofmac.cultofmaccom.netdna-cdn.com/wp-content/uploads/2012/08/iMessage-Ico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52936"/>
            <a:ext cx="1649737" cy="164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73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-25152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Основни послания на логата (1)</a:t>
            </a:r>
            <a:endParaRPr lang="de-DE" sz="3000" noProof="1" smtClean="0"/>
          </a:p>
        </p:txBody>
      </p:sp>
      <p:sp>
        <p:nvSpPr>
          <p:cNvPr id="5" name="Rectangle 4"/>
          <p:cNvSpPr/>
          <p:nvPr/>
        </p:nvSpPr>
        <p:spPr>
          <a:xfrm>
            <a:off x="971600" y="2161755"/>
            <a:ext cx="7833420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bg-BG" sz="1400" dirty="0" smtClean="0"/>
          </a:p>
          <a:p>
            <a:pPr algn="just">
              <a:lnSpc>
                <a:spcPct val="150000"/>
              </a:lnSpc>
            </a:pPr>
            <a:r>
              <a:rPr lang="bg-BG" sz="1400" dirty="0" smtClean="0"/>
              <a:t>Сред тестваните четири варианта за ново лого на България, концепцията „Ваза“ е с най-неразбираемо послание. За съжаление идеята, вложена в това лого не достига до целевите групи</a:t>
            </a:r>
            <a:r>
              <a:rPr lang="bg-BG" sz="1400" dirty="0"/>
              <a:t>. </a:t>
            </a:r>
            <a:r>
              <a:rPr lang="bg-BG" sz="1400" dirty="0" smtClean="0"/>
              <a:t>Това лого не </a:t>
            </a:r>
            <a:r>
              <a:rPr lang="bg-BG" sz="1400" dirty="0"/>
              <a:t>среща одобрение сред българските туроператори. То се определя като неясно и неподходящо за туристическо лого на България. </a:t>
            </a:r>
            <a:endParaRPr lang="en-US" sz="1400" dirty="0"/>
          </a:p>
          <a:p>
            <a:pPr algn="just">
              <a:lnSpc>
                <a:spcPct val="150000"/>
              </a:lnSpc>
            </a:pPr>
            <a:endParaRPr lang="bg-BG" sz="1400" dirty="0" smtClean="0"/>
          </a:p>
          <a:p>
            <a:pPr algn="just">
              <a:lnSpc>
                <a:spcPct val="150000"/>
              </a:lnSpc>
            </a:pPr>
            <a:endParaRPr lang="bg-BG" sz="500" dirty="0" smtClean="0"/>
          </a:p>
          <a:p>
            <a:pPr algn="just">
              <a:lnSpc>
                <a:spcPct val="150000"/>
              </a:lnSpc>
            </a:pPr>
            <a:endParaRPr lang="bg-BG" sz="500" dirty="0"/>
          </a:p>
          <a:p>
            <a:pPr algn="just">
              <a:lnSpc>
                <a:spcPct val="150000"/>
              </a:lnSpc>
            </a:pPr>
            <a:r>
              <a:rPr lang="bg-BG" sz="1400" dirty="0" smtClean="0"/>
              <a:t>„Шевицата“ отправя сравнително ясно послание към потребителите. Голяма част от изследваните туристи са на мнение, че това лого цели да покаже българския дух, етнос и култура. За някои обаче,  това послание не е особено интригуващо, за други пък  не е достатъчно добре онагледено. </a:t>
            </a:r>
          </a:p>
          <a:p>
            <a:pPr algn="just">
              <a:lnSpc>
                <a:spcPct val="150000"/>
              </a:lnSpc>
            </a:pPr>
            <a:r>
              <a:rPr lang="bg-BG" sz="1400" dirty="0" smtClean="0"/>
              <a:t>Според туроператорите, особено местните, </a:t>
            </a:r>
            <a:r>
              <a:rPr lang="bg-BG" sz="1400" dirty="0"/>
              <a:t>това лого е трудно разбираемо и не показва идентичността на България,  предизвиква асоциации с редица други азиатски и арабски държави. </a:t>
            </a:r>
          </a:p>
          <a:p>
            <a:pPr algn="just">
              <a:lnSpc>
                <a:spcPct val="150000"/>
              </a:lnSpc>
            </a:pPr>
            <a:endParaRPr lang="bg-BG" sz="5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75" y="4365104"/>
            <a:ext cx="850701" cy="84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55" y="2554321"/>
            <a:ext cx="867445" cy="76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109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-25152" y="1300377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Основни послания на логата (2)</a:t>
            </a:r>
            <a:endParaRPr lang="de-DE" sz="3000" noProof="1" smtClean="0"/>
          </a:p>
        </p:txBody>
      </p:sp>
      <p:sp>
        <p:nvSpPr>
          <p:cNvPr id="5" name="Rectangle 4"/>
          <p:cNvSpPr/>
          <p:nvPr/>
        </p:nvSpPr>
        <p:spPr>
          <a:xfrm>
            <a:off x="1043608" y="2052712"/>
            <a:ext cx="797743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1400" dirty="0" smtClean="0"/>
              <a:t>Като цяло, посланията, които концепцията „Питка“ успява да внуши на българските и чуждестранни туристи, включени в изследването, са в унисон с новата бранд стратегия на България като туристическа дестинация. Според изследваните лица, това лого показва многообразието и различните възможности за туризъм, които предлага България, т.е. „всеки може да открие по нещо за себе си“.  Логото създава добро настроение и позитивни очаквания към страната.  То напомня за приятна ваканция и предизвиква желание за пътуване. </a:t>
            </a:r>
            <a:r>
              <a:rPr lang="bg-BG" sz="1400" dirty="0"/>
              <a:t>За лицата, които познават розата като български символ, тя е силен елемент, който подсилва </a:t>
            </a:r>
            <a:r>
              <a:rPr lang="bg-BG" sz="1400" dirty="0" smtClean="0"/>
              <a:t>принадлежността на </a:t>
            </a:r>
            <a:r>
              <a:rPr lang="bg-BG" sz="1400" dirty="0"/>
              <a:t>това лого („Питка“) към България. Връзката между използвания шрифт за изписването на надписа България и глаголицата не се разпознава от изследваните лица. </a:t>
            </a:r>
            <a:endParaRPr lang="bg-BG" sz="1400" dirty="0" smtClean="0"/>
          </a:p>
          <a:p>
            <a:pPr algn="just">
              <a:lnSpc>
                <a:spcPct val="150000"/>
              </a:lnSpc>
            </a:pPr>
            <a:r>
              <a:rPr lang="bg-BG" sz="1400" dirty="0"/>
              <a:t>По отношение на това лого, българските туроператори са на мнение, че логото е интересно и пъстроцветно, но отново е малко неясно. Някои от тях го намират за претрупано и препоръчват по-изчистени форми. Налице са известни опасения, че се акцентира върху летния туризъм, а планината не се разпознава добре и съответно, се смята, че планинският туризъм не е представен в логото. 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71" y="2348880"/>
            <a:ext cx="766212" cy="76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22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-25152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Основни послания на логата (3)</a:t>
            </a:r>
            <a:endParaRPr lang="de-DE" sz="3000" noProof="1" smtClean="0"/>
          </a:p>
        </p:txBody>
      </p:sp>
      <p:sp>
        <p:nvSpPr>
          <p:cNvPr id="5" name="Rectangle 4"/>
          <p:cNvSpPr/>
          <p:nvPr/>
        </p:nvSpPr>
        <p:spPr>
          <a:xfrm>
            <a:off x="1187624" y="2060848"/>
            <a:ext cx="7833420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bg-BG" sz="1400" dirty="0" smtClean="0"/>
          </a:p>
          <a:p>
            <a:pPr algn="just">
              <a:lnSpc>
                <a:spcPct val="150000"/>
              </a:lnSpc>
            </a:pPr>
            <a:endParaRPr lang="bg-BG" sz="500" dirty="0"/>
          </a:p>
          <a:p>
            <a:pPr algn="just">
              <a:lnSpc>
                <a:spcPct val="150000"/>
              </a:lnSpc>
            </a:pPr>
            <a:r>
              <a:rPr lang="bg-BG" sz="1400" dirty="0" smtClean="0"/>
              <a:t>Основните послания, които концепцията „Розетка“ предава на целевите групи са за разнообразие и забавление, които могат да бъдат открити в България. Има лица, за които посланието на това лого е неясно. Подобно е мнението и на част от туроператорите. В същото време онези, които са запознати със символа „Розетка“, която присъства в логото, го определят като много силно – „то говори за богатата история и култура на България“. Дори и сред българските туроператори и туристи обаче, тези лица са пренебрежимо малко. </a:t>
            </a:r>
            <a:endParaRPr lang="bg-BG" sz="14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35" y="2489413"/>
            <a:ext cx="93796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71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1027546" y="1948449"/>
            <a:ext cx="7596336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dirty="0"/>
              <a:t>Какво иска да ви каже България с това лого? </a:t>
            </a:r>
            <a:endParaRPr lang="de-DE" sz="1800" noProof="1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1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Основно послание на логото „Шевица“ (1)</a:t>
            </a:r>
            <a:endParaRPr lang="de-DE" sz="3000" noProof="1" smtClean="0"/>
          </a:p>
        </p:txBody>
      </p:sp>
      <p:grpSp>
        <p:nvGrpSpPr>
          <p:cNvPr id="3" name="Group 2"/>
          <p:cNvGrpSpPr/>
          <p:nvPr/>
        </p:nvGrpSpPr>
        <p:grpSpPr>
          <a:xfrm>
            <a:off x="476166" y="2566686"/>
            <a:ext cx="7655321" cy="3075285"/>
            <a:chOff x="476166" y="2564904"/>
            <a:chExt cx="7655321" cy="3075285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5616116" y="2564904"/>
              <a:ext cx="1656184" cy="903092"/>
            </a:xfrm>
            <a:prstGeom prst="wedgeRoundRectCallout">
              <a:avLst>
                <a:gd name="adj1" fmla="val -58068"/>
                <a:gd name="adj2" fmla="val 71919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7" name="Rounded Rectangular Callout 6"/>
            <p:cNvSpPr/>
            <p:nvPr/>
          </p:nvSpPr>
          <p:spPr>
            <a:xfrm>
              <a:off x="481595" y="2885948"/>
              <a:ext cx="1656184" cy="903092"/>
            </a:xfrm>
            <a:prstGeom prst="wedgeRoundRectCallout">
              <a:avLst>
                <a:gd name="adj1" fmla="val 55564"/>
                <a:gd name="adj2" fmla="val 87225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8" name="Rounded Rectangular Callout 7"/>
            <p:cNvSpPr/>
            <p:nvPr/>
          </p:nvSpPr>
          <p:spPr>
            <a:xfrm>
              <a:off x="2771800" y="2653708"/>
              <a:ext cx="1656184" cy="903092"/>
            </a:xfrm>
            <a:prstGeom prst="wedgeRoundRectCallout">
              <a:avLst>
                <a:gd name="adj1" fmla="val 55564"/>
                <a:gd name="adj2" fmla="val 87225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1331640" y="4221088"/>
              <a:ext cx="1656184" cy="903092"/>
            </a:xfrm>
            <a:prstGeom prst="wedgeRoundRectCallout">
              <a:avLst>
                <a:gd name="adj1" fmla="val 55564"/>
                <a:gd name="adj2" fmla="val 87225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6475303" y="3844832"/>
              <a:ext cx="1656184" cy="903092"/>
            </a:xfrm>
            <a:prstGeom prst="wedgeRoundRectCallout">
              <a:avLst>
                <a:gd name="adj1" fmla="val -67698"/>
                <a:gd name="adj2" fmla="val 82516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814" y="4672634"/>
              <a:ext cx="1134900" cy="967555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771799" y="2828587"/>
              <a:ext cx="16561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dirty="0" smtClean="0"/>
                <a:t>„Говори за българския етнос“</a:t>
              </a:r>
              <a:r>
                <a:rPr lang="bg-BG" dirty="0" smtClean="0"/>
                <a:t> </a:t>
              </a:r>
              <a:endParaRPr lang="bg-BG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16116" y="2831784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dirty="0" smtClean="0"/>
                <a:t>„Носи духа на България“</a:t>
              </a:r>
              <a:endParaRPr lang="bg-BG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75303" y="4065545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dirty="0" smtClean="0"/>
                <a:t>„Подсказва за бита на българина“</a:t>
              </a:r>
              <a:endParaRPr lang="bg-BG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6166" y="3095135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dirty="0" smtClean="0"/>
                <a:t>„Запознайте се с традициите на България“</a:t>
              </a:r>
              <a:endParaRPr lang="bg-BG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31640" y="4527210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dirty="0" smtClean="0"/>
                <a:t>„Не разбирам посланието“</a:t>
              </a:r>
              <a:endParaRPr lang="bg-BG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9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88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8" y="1490665"/>
            <a:ext cx="9110202" cy="562074"/>
          </a:xfrm>
        </p:spPr>
        <p:txBody>
          <a:bodyPr/>
          <a:lstStyle/>
          <a:p>
            <a:r>
              <a:rPr lang="bg-BG" sz="3000" dirty="0" smtClean="0"/>
              <a:t>Цели</a:t>
            </a:r>
            <a:endParaRPr lang="bg-BG" sz="3000" dirty="0"/>
          </a:p>
        </p:txBody>
      </p:sp>
      <p:sp>
        <p:nvSpPr>
          <p:cNvPr id="3" name="AutoShape 4" descr="data:image/jpeg;base64,/9j/4AAQSkZJRgABAQAAAQABAAD/2wCEAAkGBhMSERUUExQWFBMVFBQYGBcYFBQUFRQXFBQVFBQVFRQXHSYeFx0jGRgUHy8gIycpLC0sFx4xNTAqNSYrLCkBCQoKDgwOGg8PGjYlHyQ1LCwsLC8sLCwsLywsLCwsLCwsLCwsLCwsLC0sLCwsLSwsLCwsKiwsLCwsKSwwLCwsLP/AABEIAOEA4QMBIgACEQEDEQH/xAAcAAEAAQUBAQAAAAAAAAAAAAAABgIDBAUHAQj/xABAEAABAgMFBAcHAgYBBAMAAAABAAIDESEEBQYxQRJRYXETIoGRobHwBzJCUsHR4RQjQ2JygpLxshWTosIkU2P/xAAaAQEAAgMBAAAAAAAAAAAAAAAABAUCAwYB/8QAMREAAgICAAQDCAAGAwAAAAAAAAECAwQREiExQQVRYRMUIjJxgbHwI0KR0eHxM1LB/9oADAMBAAIRAxEAPwDuKIsa33hDgs24rgxgIEzOU3GQy4kJ0PUm3pGSitwY7XtDmkOaciDMHkQriHnQIiIAiIgCIiAIiIAiIgCIiAIiIAiIgCIiAIiIAiLx2SAsRLwhNaXGIwNDi0uL2hocDItJnKc6SV6HEDgCCCCJggzBByIOqi9lgFsObYUSGYdoe+G3odobLw9oGxMU2SdRIkLdXBZHQrOxr6O6xIEpN23ufs0pQOlSlKLZKCS6keu2Unprt+/vobBERayQFiXrdrLRBfCiCbIjS06ETyIOhBkQd4Cy0Q9Tae0cZu6+7TdlqdZojuu0zG1SHaGH3X/yuIGYyIIM5SXUrixFCtTSWEh7ffY6j2HiNRucKFan2g4KbeFnk2TbRDm6E/KurHH5XU5GR0rya4L+iQ4vRxS6BaoTi0ONCCKFjxkRwNCobcqX6F1GEM2HF0kuv75fg+g0Udwxi1tp/biAQ7QBVs+rEA+OGTmN4zHKqkSlRkpLaKi2qVUuGa5hERZGsIiIAiIgCIiAIiIAiIgCIiAIiIAiIgCIiA8kvURAEREAREQBc89qXs8/Vs/U2dv/AMqGKgfxmt0/rGh1y3S6GixlFSWmbabpUzU4nznh3EYdswoxLXtI2IgOy5rhlXMELr2FsYl7hAtMhFPuRBIMjcP5X8MjpuUS9rHs3Li622VvWltRobRV0s4rANfmGuec5wvDuJQ4CDHq0y2XajdXQ8VAfFTLaOk4as6rf+0/3t3Po9FCsMYuLS2DaXTnIQ4x+LcyIdHbna61zmqm12RsW0c7fjzolwy+z8wiIthoCIiAIiIAiIgCIiAIiIAiIgCIiAIiIAiIgCIiAIiIAiIgPCFxT2p+zboC62WVv7RJMWGP4ROcRg+TePhzyy7YqXsBBBqDmMwRuWE4KS0yTjZEsefFE+ccN4mkBCjdZhoCdOBXU8NYsMEthR3bUEyEOMT7m5kU7tztNd4gntN9mxsbnWmzNnZnGbmj+ASf+BOR0y3LT4YxNs/tRqsNATpwKrWpUy2v9nUuNObVtc/yn6ev5Po8FernmHMUmzbMOM7asxkGRMzB3NcdWcfh5ZdCa4ETFQVYVWxsW0cvk4s8eWn0fR+f+fNHqIi2kUIiIAiIgCIiAIiIAiIgCIiAIiIAiIgCIiAIiIAiIgCIiAojQWvaWuAc1wIIImCCJEEHMSXAPaR7PHWCIY0EE2R55mC45Mcfl+V3YeP0ErNrsjIrHMiND2OBa5pEw4HMELXZWpomYmXLGnxLp3R864YxTs/tRasNAToulYcxKbJJjyXWU5HMwJ+cPhppSi577RPZ8+74vSQ5usrz1XZmGT/DefI6jisbDGKOjlDiGbDkd34VbJSrluPU6pqrLq2uafb/ANXk0fR8OIHAEEEEAggzBByIOqqXNsPYjNjIBJfZHHSpgE/E3ezeNMxqD0aFGDmhzSHNIBBBmCDUEEZhWFNysW0crl4kseXmn0f70fmitF4XK2bUwfEFsckurIiTZdRYrrxZv8FSb0ZxWt31r+Yy4JeRmIsEXs3cVV/1NvFee8Vf9h7OXkZiLGF4M49yuC1N3rNWwfRnnC/IuovA8FerYYhERAEREAREQBERAEREAREQBERAEXhKxLReTW0FSsJ2RrW5M9UW+hct9ghxobocVofDeCHNORB9Zr54x9gV93RZtJfZnnqPzLT8j5fFx1HGYHcrVbnu1kOC11rsrI0N0OK0PY4Sc06j6c8wqu7MhN6SLXCsnjS3vl3RxvDGKDDlDiVYaT+X8LoF0X++yiTXF1lcZyFTBJzc3ezUt7RqDzrGODolhiTE3Wdx6j9QfkfuPHXPeBcwziYwiGPrDNK/D+FqfNcUWdPw15MPNPqvP+zO4C0bYDg7aaQCCDMEGoIOqE6781C7pvX9NUdayvMyBUwSa7TRq3eO0agzCHFDgCCC0iYIMwQciCor2upz2RjOl+j6P97lc/XkUVM9+lDyVTGzoTLfPwWUIym+FLbIo15+aqB9eu5XXw2AVd5KybTC1d4hTo4Fz7BJvoi7DaTlVY1svGHC990gvLTiGDDaZELmOLsQGO6TT1R4qyxfCVL/AJCxwcCeRP4lqPmdTstsbEaHQ3Bw3g+pLMZbXDWfPcuNYFv8wbSGvdJj6GZpwn61XXAdxoahQMqmWLZwp8uxEysb2Njg+nY2cK8gcx3LKhxQ4TBmtJ6+4RryDQynkeK8hmSXzcyC6U+hvkWugXn83eNOYWex4ImDMKwrtjYtxI8ouPUqREWwxCIiAIiIAiIgCsWm1tZma7ljW68w2janyWkEYkkkzVbk5yr+GHNkiuhy5szLReLn8BuVgFVQbK5/ujtyHer36AjNzR2n7KsULrviabJDlCHLejHBVDmnMBZMS0QIQ2nvDju0/Kj97Y6nNrBRZOmMFuyWvTqQr/EaqunM2NusrI0N0OI0PY4SLTr9jx4Li+LsIRLE+bZvgOMmP3HPYfuO4694EubimIyIHTpOo0IUzfBh2iFsvaHw4rag5EGvhvXkZOHPsyx8L8T4lxJfVHJMMYl6OUN5mw79OCnd13mbMRm6yuMyBUwSc3N/kOo0zGq5/jDBz7DE2mzdAceo/UfyPlk7cde8C/hfFGxKHEM2GgJ04FbpRU1tHVtQyYbXPfVefqvJo7O14IBBmCMxUEHUHVQTGGII9njEAybm07xos+6r0/TyBM7M4016EnX+g+Ge9SC8brhWhmzEaHNNWnnuIWeFle628UltdClSeHZxNcSfTf71Ry6JjaM7N6x3YiiH4ypJefsubOcKJIHIO8phawezCOfibL+r8LpoeK4zW96+xZQ8UpivlS+xqH3mXZuJ7VT0wK3kT2XR/hiMJ5kZ9i09twba4WcMkbxXyUiHiVE+SkvwSoeL1vl/gwrQQMlLPZ7ih4iiA5xLHZT+E5iW4HcoW+xRZyLSOYKlmA8NRDGbELSGtM5kS7Ao+fZXKmXE/p9SB4jk12wevsdan4+BSc6b/Aqn6+gn+jwOhXI7OfPR+Cq4VpdDMxUfE3Q8RuKonr2FVf6KyjNxe0eNJrTN1Z7Q17Q5poe8HUEaFXVHIVqMB+38BIETgMmxOzXhyCkYKuqLlbHfchWQ4WERFvNYREQBam8b0FWtPMqq97w2RstNTnwWhc6oO+hVNnZnD/Dh92TKKd/Ez1rihihpmctVSc+atWqHMSORoe1U0Xz5kqabi1Hr2+pbvTFxa2UMyUUtF9RXmZee9Wb6uqPCJIG2z5hXvGi03/UiM2qVe77ecXy9Di8irIUv4htH2hxzJParTog3rVxbc52VFs7FhG0RWh1A073S8FoWLJ87HoxpwrbflRq7VFm6i6Xh0n9LDnnJR6xYE2SDEeCPlbrzJUvgNAaGigGX0UiyUVBQidLgYkqIty7lVqsrI0NzIjQ5jhItOXriuOYvwY+xv22TfAJkHasJyY/6HXmuyB0jJU2mC17Sx7Q5jhJzSAQQd6xrtcGXePkSply6HI8LYn2f24hmw0BOnA8FO7qvPoJMcZ2cnqO/+knIE/IfDllBMZ4KdY3dJCm6zk55mGT8L+G53Ya514VxEZiDEBc11BqRwPBSpRVi3EvJezyK3Lt3/v6NHXnVHj91Qx0j67VZu+zhkJgY7bZKhnOUhP8Ax05Fm9XnndzHPctNtUqnqRzClGTfC9orJly+hzV3a9euCstf9/uFVDdKnr0Fq2e6PTCaTMtaewdv3V4SGXkrTuC9B0WWzzRcnp3L2f2P0Ko81U2uWq92eaK57+R+hXjTodPEfhXWWR8qtO7QT41VuNAcKyMx2zGuSyb11MdrzKYjZiRrSR4tKzsOWkmFsEzMJxZPeBIsP+Bb3FYIfqKy8Qvbifs2mK3RzIbh2FzT/wCql4c9Wa8zXdHcSRovJorognqxrdaujYTrpzWSoxflu2oktG+ie/yCh5l/sam117G6mvjlox3xC6ZOqtPH5Xgp5/dNqvNcpvfUtNBrpimY9SXrm7QVB6ruBVwO2TwK9BbhO0Ktx7shP96G0/2ifer0eHOozVDI29ZptdA1xIx23FZ2mYhMnyWaymS9BmqXBZOTfVmKil0KntmFRDKr2qK0w1TZlouRDTkhMwvCVSw0kvdnmiqJDD2EOAcHAggiYM8wRqoxYbmg2GI79kOgxurtym+HM+4S40bu0OoOsmYcwqYkMOBaQCCKg1BnmFJx73TLiMZxcouKeiixsdYXhxPSQIgzFQ0GsgfM69wW2tlkBb0kKrDXkVobHbP0xMKLN9leZAmphk5An6/XPOhRXWNwIPSWZ+RzABV+1Xk1+jKz4qpHo/K9c7UaeiEvu0woTDGB/aA2iRXZ1y9Zjesaw3gyM0PhuD27xoRmDqDw4qhvolTLTLGuamtozWPn67vsqgVjwzKmmfZr3K+tOzPRk2aFtOlkNeWi2jXNYJNEvPvWpsU9sS4+vIrMjKHk5k8eLcUaJx4nplx9tWDa7zDQrVqj7IUXvS8JzqqGN+RlS05HvDGJsXX5+42WZdIjeCtvdBnbH8ITB/k5x+ij1y3ST+4+hFWD6lSLCo24kaJoX7I5QxI/+Rcuy8MpdbjDyMLPkeyToiLpCAW7VG2GOduBKgr4vWJzr3gqX39ElAdxkO8hQo6T1m0qh8Uluaj6Fjhx+Fsy2Ppy8v8AXkrktO5YtlfvzFD9D63rIadNRUcQqXWmTGitzNpsvQVuG/NpzHqirJ1VuM3JwzHqSyR4XGxNDpr9Vp7XfzZyY3b4zk3s1KxL4vLpDsN90e9xPy8hqtlh3D3SEFworPFw/aLimaLLeAxrPekc5Q2kcC4fRbGDeUyA9rmE5TyPAOCmdlutjBINC8t93w3Q3AtHunspQqdZ4dW47jyZHWU98yJviheMdMqxEgu5q4xslRFhpF8q1DiVWJbL6htoJvdubkOBdksOFa47z1GAdhcfoFvrosn0Rrcox6m5nJw40+yuO3rWsum2P+Ijk1o+iyBcdsHxk82tP0W/3G41+2gZEVgIk4Ag0IORmteLwdZAYcTr2R5kHGphE5AzI7CT4533dPDEorJt+Zoy4lu7kqbxsQtMB8MmQe2U9xza7vASqyzFnqXRnk4RtjyIDiPEXvQIDy+A53WNetIz2BORzAM5CeyBIABa3D9+OskUOaSYbpbTdHN1/uGh/Kw7VZnw4jocQSe0ycPm3EHfKRB1orEpUJoTQ7j6zH5lOnL2nzHkYqK0jtrIwe0OYZggOad4I+oV+E8GXZ+FDvZ/e23CMBx68Kra5scZyG+TiexwUpY+R4Gv3HYVUyjwy0buqNzYJAF2pp2D14Ly02to1WrtG1LqmXktLaYMectknkQVT5VF9z1y4TS46ezMvW8Rotdc9m6WNM1DKy3k5KmHdEZ+Y2RvJBMuAC39gsTYTJNzGZ1dxUjDxPYc31Ci29sqt9p6OGXDMe6N5dQAdq3+HLB0UFrdZV4k1ce8lRyzQuntAaKw4RnzeRQdgr2hTaEyQAXUeH1ai5vuR8mfPhK0RFaEQ1WJp/pnkVLS09zhNQx1Zj5hMcx6C6FbLPtsc35mkd4oudRIZHVyc2o7DItPKoVD4pHVkZehZ4TTi0XIb8nb6O+h8wVmwzMfzDxWtbGGfwmhHynjzWRBiylWuh3jiqeSJrRlbYz7+Cwr1tvRMp7zqN+/YFkdIKnTVRy02gxokx7oozlv7VuxqnbPXY1TlwrZfuW7zEeBx/2unXZYhDYAtFhW6NlocQpSAurqjwoqbJbZ6tffNq2IZGrqfdbBQ+/Lw24pHwtoFHzrvZVPzfIzx6+Of0MYlae+7U4FsNpltCZIzlOUgtuxwWFeF37Za5ubZ9ozXN0uKmuPoWck9PRlYcwwHgOcKKZ2a7WMFGhavD1sAaGuodxot6HLrK1HW0VE298wGr2STViNbWNzcB2rY5KK2zBJvoVxoIcJEKHWiEGRHNHu1lwqtteOIKEQ+/7LSvM66qh8QyYWajDnruWGNVKPNmnxJhqHa2gnqRAJB8p/2vHxNn3aKBWzCtqhEgwi8D4mdcEb6V7wCuqgg8ivQ77FQq8iUFrsSXE5Ld9mtUKI18OHFa9pp+2/tGVQdy6JdN6RIrf3ID4T86jqE6gE1ruktk4fheB08uY+3revbLuPseqOi7DizAll6krk/XrcViB3d98/FZAd+fqtJ7ouN9fULGt1rLQAyr39Vo5/EeAzXse1CG0udkPE6S5rMw3dDnuMaIJOOQ+RuYbz3/hSsWh3T127mm2agtm2w5dIgwwNcydSTUk9q3K8a2S9XTRiorSKpvb2wiIvTwKI4tugtJjNHVNXSzY755fKdd0p6mUuRaL6I3Q4ZGyqx1y4kctZFmMq6gGYIPy79VV0oaKnq75+6VM7Xg2zvO0Guhn/APN5YK/y5DsC1kb2fsJ95zv6nF3gaeCp34ZZvqtFl77DXQiFuvExeqz3dT8/AcOK3WG7gLiCRRSCxYMhsMzVSCBZmsEgJKyx8WNS0Q7b+MWeAGiQV1EU0imLeVp6OE53DzooVFG1XepViN37Q4uHk5RGUjw8lzvik27VHyRZ4cfh2Uw3yospr1jxGKmoVU+ZO6mQIh0Mldh3nEGTysXpVTDaXGTQSdwHes65zXKLf2MXGP8AMjYPt8Q/Gf8AaxIpO0CT3rKdYXtE3SHb9lgPtLctoT3KTPGydcUovX0ZHjdSnwqSMhy8hO0VMMzCpJkVFJGi8Bp3Lx2YO+hXjzqhrREeFRJlxB8FQKHxHI5hetfkew+vWaoOo1bly9eSyAijXtHLULx9oDWzcQAMz5FUxbSGN2nGQFRxnoBrukrlzXE+O4PiCUMGbGeIL953DRSMeiV0tI12TUFtly5brdaHiI8FrB7jT/ydx3blN4MENEgqbNZwwSCvLpaaY1R4YlTZY5vbCIi3GsIiIAiIgCIiAIiIAiIgNViSETAcRm0h3cZHwJUThvmp/EhhwINQQQeRoVAbfYzCiFhzFQfmacj4S5hUHitL4lYunRllhzWnBlAMjI96rA0VoODhVW4tp2B1shkfBU8YuclGPVk6TSTb7F3oCXdUTmt1YIQhiWpzP05KIR8dQodAPysR/tWY33YUzxP2XaYPg7x/jnzl+DnsnxFW/DHp+ToN5sBhEkyouXW+MekMjqtXfXtCtEek9hu4U8VH3XjEOpV/RFVLmyqt3Y+R0exX+GN65HesW2Y6bk0BQDbe7UrLsF0viOk1pceH13KBdi4MG7JQX36f0JNd2TLUFJ/Y6Dh3E/6hxY4aTBHiCt/pLUKP4cuL9P1nVeQBwatzGtbYZEznkMyTwaKlcRmSqne3QtLsdLjxnGtKx8y+D4+asR7ZJwa0F8TLZHm7cOauWW7I9ooAYTJ5/wAQ8tG+J5KVXThyHBFBXU5kneSc1Ix/D5z5z5IwtyYx5LmzS3LhZznCJG6zhkPhZPRo+ql0GCGiQCrAkvVfV1xrXDFFbObm9sIiLYYBERAEREAREQBERAEREAREQBYF73Q2O2ROy9tWvGbTy1B1H+1nosZRU1wyXI9TcXtHOrxskSAf3W7OgeKw38nfCeDpdqsRoLYjC05HjUciulPYCJETBzBqD2LTWnCFncZtaYROsNxYP8Kt8FTW+FtPiql+/UsIZia1NHGL0whFBJb127xQ9oWtGFI5yhu8Puu1RMGOHuxz/dDafFpasQ4Mjg0iw/8Atu8ttTI5XiMFppP1/WR3j4knvbRyeFguOfglzIC2NlwDEMtpzWjtcV01mEo+sZnZC+7irrMFk+/GeeWyz/iJ+K8lf4jPltL+n+TxU4kfUgIwfAhCb3F3MhoW2u4saNmDDL/6G9X/ADNFNbPg6ztMy3aO903HvdNbaFYWNyaFp9xst53zbN3vEILVcdEIs+HLRGPWIhN3Nq7/ACIkOwKQ3ZhSFCrKbtSak8yareAL1Tasaur5UR53zn1ZSyGBkFUiKSaQiIgCIiAIiIAiIgCIiAIiIAiIgCIiAIiIAiIgPF6iIAiIgCIiAIiIAiIgCIiAIiIAiIgCIiA//9k="/>
          <p:cNvSpPr>
            <a:spLocks noChangeAspect="1" noChangeArrowheads="1"/>
          </p:cNvSpPr>
          <p:nvPr/>
        </p:nvSpPr>
        <p:spPr bwMode="auto">
          <a:xfrm>
            <a:off x="0" y="-1233488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5" name="AutoShape 6" descr="data:image/jpeg;base64,/9j/4AAQSkZJRgABAQAAAQABAAD/2wCEAAkGBhMSERUUExQWFBMVFBQYGBcYFBQUFRQXFBQVFBQVFRQXHSYeFx0jGRgUHy8gIycpLC0sFx4xNTAqNSYrLCkBCQoKDgwOGg8PGjYlHyQ1LCwsLC8sLCwsLywsLCwsLCwsLCwsLCwsLC0sLCwsLSwsLCwsKiwsLCwsKSwwLCwsLP/AABEIAOEA4QMBIgACEQEDEQH/xAAcAAEAAQUBAQAAAAAAAAAAAAAABgIDBAUHAQj/xABAEAABAgMFBAcHAgYBBAMAAAABAAIDESEEBQYxQRJRYXETIoGRobHwBzJCUsHR4RQjQ2JygpLxshWTosIkU2P/xAAaAQEAAgMBAAAAAAAAAAAAAAAABAUCAwYB/8QAMREAAgICAAQDCAAGAwAAAAAAAAECAwQREiExQQVRYRMUIjJxgbHwI0KR0eHxM1LB/9oADAMBAAIRAxEAPwDuKIsa33hDgs24rgxgIEzOU3GQy4kJ0PUm3pGSitwY7XtDmkOaciDMHkQriHnQIiIAiIgCIiAIiIAiIgCIiAIiIAiIgCIiAIiIAiLx2SAsRLwhNaXGIwNDi0uL2hocDItJnKc6SV6HEDgCCCCJggzBByIOqi9lgFsObYUSGYdoe+G3odobLw9oGxMU2SdRIkLdXBZHQrOxr6O6xIEpN23ufs0pQOlSlKLZKCS6keu2Unprt+/vobBERayQFiXrdrLRBfCiCbIjS06ETyIOhBkQd4Cy0Q9Tae0cZu6+7TdlqdZojuu0zG1SHaGH3X/yuIGYyIIM5SXUrixFCtTSWEh7ffY6j2HiNRucKFan2g4KbeFnk2TbRDm6E/KurHH5XU5GR0rya4L+iQ4vRxS6BaoTi0ONCCKFjxkRwNCobcqX6F1GEM2HF0kuv75fg+g0Udwxi1tp/biAQ7QBVs+rEA+OGTmN4zHKqkSlRkpLaKi2qVUuGa5hERZGsIiIAiIgCIiAIiIAiIgCIiAIiIAiIgCIiA8kvURAEREAREQBc89qXs8/Vs/U2dv/AMqGKgfxmt0/rGh1y3S6GixlFSWmbabpUzU4nznh3EYdswoxLXtI2IgOy5rhlXMELr2FsYl7hAtMhFPuRBIMjcP5X8MjpuUS9rHs3Li622VvWltRobRV0s4rANfmGuec5wvDuJQ4CDHq0y2XajdXQ8VAfFTLaOk4as6rf+0/3t3Po9FCsMYuLS2DaXTnIQ4x+LcyIdHbna61zmqm12RsW0c7fjzolwy+z8wiIthoCIiAIiIAiIgCIiAIiIAiIgCIiAIiIAiIgCIiAIiIAiIgPCFxT2p+zboC62WVv7RJMWGP4ROcRg+TePhzyy7YqXsBBBqDmMwRuWE4KS0yTjZEsefFE+ccN4mkBCjdZhoCdOBXU8NYsMEthR3bUEyEOMT7m5kU7tztNd4gntN9mxsbnWmzNnZnGbmj+ASf+BOR0y3LT4YxNs/tRqsNATpwKrWpUy2v9nUuNObVtc/yn6ev5Po8FernmHMUmzbMOM7asxkGRMzB3NcdWcfh5ZdCa4ETFQVYVWxsW0cvk4s8eWn0fR+f+fNHqIi2kUIiIAiIgCIiAIiIAiIgCIiAIiIAiIgCIiAIiIAiIgCIiAojQWvaWuAc1wIIImCCJEEHMSXAPaR7PHWCIY0EE2R55mC45Mcfl+V3YeP0ErNrsjIrHMiND2OBa5pEw4HMELXZWpomYmXLGnxLp3R864YxTs/tRasNAToulYcxKbJJjyXWU5HMwJ+cPhppSi577RPZ8+74vSQ5usrz1XZmGT/DefI6jisbDGKOjlDiGbDkd34VbJSrluPU6pqrLq2uafb/ANXk0fR8OIHAEEEEAggzBByIOqqXNsPYjNjIBJfZHHSpgE/E3ezeNMxqD0aFGDmhzSHNIBBBmCDUEEZhWFNysW0crl4kseXmn0f70fmitF4XK2bUwfEFsckurIiTZdRYrrxZv8FSb0ZxWt31r+Yy4JeRmIsEXs3cVV/1NvFee8Vf9h7OXkZiLGF4M49yuC1N3rNWwfRnnC/IuovA8FerYYhERAEREAREQBERAEREAREQBERAEXhKxLReTW0FSsJ2RrW5M9UW+hct9ghxobocVofDeCHNORB9Zr54x9gV93RZtJfZnnqPzLT8j5fFx1HGYHcrVbnu1kOC11rsrI0N0OK0PY4Sc06j6c8wqu7MhN6SLXCsnjS3vl3RxvDGKDDlDiVYaT+X8LoF0X++yiTXF1lcZyFTBJzc3ezUt7RqDzrGODolhiTE3Wdx6j9QfkfuPHXPeBcwziYwiGPrDNK/D+FqfNcUWdPw15MPNPqvP+zO4C0bYDg7aaQCCDMEGoIOqE6781C7pvX9NUdayvMyBUwSa7TRq3eO0agzCHFDgCCC0iYIMwQciCor2upz2RjOl+j6P97lc/XkUVM9+lDyVTGzoTLfPwWUIym+FLbIo15+aqB9eu5XXw2AVd5KybTC1d4hTo4Fz7BJvoi7DaTlVY1svGHC990gvLTiGDDaZELmOLsQGO6TT1R4qyxfCVL/AJCxwcCeRP4lqPmdTstsbEaHQ3Bw3g+pLMZbXDWfPcuNYFv8wbSGvdJj6GZpwn61XXAdxoahQMqmWLZwp8uxEysb2Njg+nY2cK8gcx3LKhxQ4TBmtJ6+4RryDQynkeK8hmSXzcyC6U+hvkWugXn83eNOYWex4ImDMKwrtjYtxI8ouPUqREWwxCIiAIiIAiIgCsWm1tZma7ljW68w2janyWkEYkkkzVbk5yr+GHNkiuhy5szLReLn8BuVgFVQbK5/ujtyHer36AjNzR2n7KsULrviabJDlCHLejHBVDmnMBZMS0QIQ2nvDju0/Kj97Y6nNrBRZOmMFuyWvTqQr/EaqunM2NusrI0N0OI0PY4SLTr9jx4Li+LsIRLE+bZvgOMmP3HPYfuO4694EubimIyIHTpOo0IUzfBh2iFsvaHw4rag5EGvhvXkZOHPsyx8L8T4lxJfVHJMMYl6OUN5mw79OCnd13mbMRm6yuMyBUwSc3N/kOo0zGq5/jDBz7DE2mzdAceo/UfyPlk7cde8C/hfFGxKHEM2GgJ04FbpRU1tHVtQyYbXPfVefqvJo7O14IBBmCMxUEHUHVQTGGII9njEAybm07xos+6r0/TyBM7M4016EnX+g+Ge9SC8brhWhmzEaHNNWnnuIWeFle628UltdClSeHZxNcSfTf71Ry6JjaM7N6x3YiiH4ypJefsubOcKJIHIO8phawezCOfibL+r8LpoeK4zW96+xZQ8UpivlS+xqH3mXZuJ7VT0wK3kT2XR/hiMJ5kZ9i09twba4WcMkbxXyUiHiVE+SkvwSoeL1vl/gwrQQMlLPZ7ih4iiA5xLHZT+E5iW4HcoW+xRZyLSOYKlmA8NRDGbELSGtM5kS7Ao+fZXKmXE/p9SB4jk12wevsdan4+BSc6b/Aqn6+gn+jwOhXI7OfPR+Cq4VpdDMxUfE3Q8RuKonr2FVf6KyjNxe0eNJrTN1Z7Q17Q5poe8HUEaFXVHIVqMB+38BIETgMmxOzXhyCkYKuqLlbHfchWQ4WERFvNYREQBam8b0FWtPMqq97w2RstNTnwWhc6oO+hVNnZnD/Dh92TKKd/Ez1rihihpmctVSc+atWqHMSORoe1U0Xz5kqabi1Hr2+pbvTFxa2UMyUUtF9RXmZee9Wb6uqPCJIG2z5hXvGi03/UiM2qVe77ecXy9Di8irIUv4htH2hxzJParTog3rVxbc52VFs7FhG0RWh1A073S8FoWLJ87HoxpwrbflRq7VFm6i6Xh0n9LDnnJR6xYE2SDEeCPlbrzJUvgNAaGigGX0UiyUVBQidLgYkqIty7lVqsrI0NzIjQ5jhItOXriuOYvwY+xv22TfAJkHasJyY/6HXmuyB0jJU2mC17Sx7Q5jhJzSAQQd6xrtcGXePkSply6HI8LYn2f24hmw0BOnA8FO7qvPoJMcZ2cnqO/+knIE/IfDllBMZ4KdY3dJCm6zk55mGT8L+G53Ya514VxEZiDEBc11BqRwPBSpRVi3EvJezyK3Lt3/v6NHXnVHj91Qx0j67VZu+zhkJgY7bZKhnOUhP8Ax05Fm9XnndzHPctNtUqnqRzClGTfC9orJly+hzV3a9euCstf9/uFVDdKnr0Fq2e6PTCaTMtaewdv3V4SGXkrTuC9B0WWzzRcnp3L2f2P0Ko81U2uWq92eaK57+R+hXjTodPEfhXWWR8qtO7QT41VuNAcKyMx2zGuSyb11MdrzKYjZiRrSR4tKzsOWkmFsEzMJxZPeBIsP+Bb3FYIfqKy8Qvbifs2mK3RzIbh2FzT/wCql4c9Wa8zXdHcSRovJorognqxrdaujYTrpzWSoxflu2oktG+ie/yCh5l/sam117G6mvjlox3xC6ZOqtPH5Xgp5/dNqvNcpvfUtNBrpimY9SXrm7QVB6ruBVwO2TwK9BbhO0Ktx7shP96G0/2ifer0eHOozVDI29ZptdA1xIx23FZ2mYhMnyWaymS9BmqXBZOTfVmKil0KntmFRDKr2qK0w1TZlouRDTkhMwvCVSw0kvdnmiqJDD2EOAcHAggiYM8wRqoxYbmg2GI79kOgxurtym+HM+4S40bu0OoOsmYcwqYkMOBaQCCKg1BnmFJx73TLiMZxcouKeiixsdYXhxPSQIgzFQ0GsgfM69wW2tlkBb0kKrDXkVobHbP0xMKLN9leZAmphk5An6/XPOhRXWNwIPSWZ+RzABV+1Xk1+jKz4qpHo/K9c7UaeiEvu0woTDGB/aA2iRXZ1y9Zjesaw3gyM0PhuD27xoRmDqDw4qhvolTLTLGuamtozWPn67vsqgVjwzKmmfZr3K+tOzPRk2aFtOlkNeWi2jXNYJNEvPvWpsU9sS4+vIrMjKHk5k8eLcUaJx4nplx9tWDa7zDQrVqj7IUXvS8JzqqGN+RlS05HvDGJsXX5+42WZdIjeCtvdBnbH8ITB/k5x+ij1y3ST+4+hFWD6lSLCo24kaJoX7I5QxI/+Rcuy8MpdbjDyMLPkeyToiLpCAW7VG2GOduBKgr4vWJzr3gqX39ElAdxkO8hQo6T1m0qh8Uluaj6Fjhx+Fsy2Ppy8v8AXkrktO5YtlfvzFD9D63rIadNRUcQqXWmTGitzNpsvQVuG/NpzHqirJ1VuM3JwzHqSyR4XGxNDpr9Vp7XfzZyY3b4zk3s1KxL4vLpDsN90e9xPy8hqtlh3D3SEFworPFw/aLimaLLeAxrPekc5Q2kcC4fRbGDeUyA9rmE5TyPAOCmdlutjBINC8t93w3Q3AtHunspQqdZ4dW47jyZHWU98yJviheMdMqxEgu5q4xslRFhpF8q1DiVWJbL6htoJvdubkOBdksOFa47z1GAdhcfoFvrosn0Rrcox6m5nJw40+yuO3rWsum2P+Ijk1o+iyBcdsHxk82tP0W/3G41+2gZEVgIk4Ag0IORmteLwdZAYcTr2R5kHGphE5AzI7CT4533dPDEorJt+Zoy4lu7kqbxsQtMB8MmQe2U9xza7vASqyzFnqXRnk4RtjyIDiPEXvQIDy+A53WNetIz2BORzAM5CeyBIABa3D9+OskUOaSYbpbTdHN1/uGh/Kw7VZnw4jocQSe0ycPm3EHfKRB1orEpUJoTQ7j6zH5lOnL2nzHkYqK0jtrIwe0OYZggOad4I+oV+E8GXZ+FDvZ/e23CMBx68Kra5scZyG+TiexwUpY+R4Gv3HYVUyjwy0buqNzYJAF2pp2D14Ly02to1WrtG1LqmXktLaYMectknkQVT5VF9z1y4TS46ezMvW8Rotdc9m6WNM1DKy3k5KmHdEZ+Y2RvJBMuAC39gsTYTJNzGZ1dxUjDxPYc31Ci29sqt9p6OGXDMe6N5dQAdq3+HLB0UFrdZV4k1ce8lRyzQuntAaKw4RnzeRQdgr2hTaEyQAXUeH1ai5vuR8mfPhK0RFaEQ1WJp/pnkVLS09zhNQx1Zj5hMcx6C6FbLPtsc35mkd4oudRIZHVyc2o7DItPKoVD4pHVkZehZ4TTi0XIb8nb6O+h8wVmwzMfzDxWtbGGfwmhHynjzWRBiylWuh3jiqeSJrRlbYz7+Cwr1tvRMp7zqN+/YFkdIKnTVRy02gxokx7oozlv7VuxqnbPXY1TlwrZfuW7zEeBx/2unXZYhDYAtFhW6NlocQpSAurqjwoqbJbZ6tffNq2IZGrqfdbBQ+/Lw24pHwtoFHzrvZVPzfIzx6+Of0MYlae+7U4FsNpltCZIzlOUgtuxwWFeF37Za5ubZ9ozXN0uKmuPoWck9PRlYcwwHgOcKKZ2a7WMFGhavD1sAaGuodxot6HLrK1HW0VE298wGr2STViNbWNzcB2rY5KK2zBJvoVxoIcJEKHWiEGRHNHu1lwqtteOIKEQ+/7LSvM66qh8QyYWajDnruWGNVKPNmnxJhqHa2gnqRAJB8p/2vHxNn3aKBWzCtqhEgwi8D4mdcEb6V7wCuqgg8ivQ77FQq8iUFrsSXE5Ld9mtUKI18OHFa9pp+2/tGVQdy6JdN6RIrf3ID4T86jqE6gE1ruktk4fheB08uY+3revbLuPseqOi7DizAll6krk/XrcViB3d98/FZAd+fqtJ7ouN9fULGt1rLQAyr39Vo5/EeAzXse1CG0udkPE6S5rMw3dDnuMaIJOOQ+RuYbz3/hSsWh3T127mm2agtm2w5dIgwwNcydSTUk9q3K8a2S9XTRiorSKpvb2wiIvTwKI4tugtJjNHVNXSzY755fKdd0p6mUuRaL6I3Q4ZGyqx1y4kctZFmMq6gGYIPy79VV0oaKnq75+6VM7Xg2zvO0Guhn/APN5YK/y5DsC1kb2fsJ95zv6nF3gaeCp34ZZvqtFl77DXQiFuvExeqz3dT8/AcOK3WG7gLiCRRSCxYMhsMzVSCBZmsEgJKyx8WNS0Q7b+MWeAGiQV1EU0imLeVp6OE53DzooVFG1XepViN37Q4uHk5RGUjw8lzvik27VHyRZ4cfh2Uw3yospr1jxGKmoVU+ZO6mQIh0Mldh3nEGTysXpVTDaXGTQSdwHes65zXKLf2MXGP8AMjYPt8Q/Gf8AaxIpO0CT3rKdYXtE3SHb9lgPtLctoT3KTPGydcUovX0ZHjdSnwqSMhy8hO0VMMzCpJkVFJGi8Bp3Lx2YO+hXjzqhrREeFRJlxB8FQKHxHI5hetfkew+vWaoOo1bly9eSyAijXtHLULx9oDWzcQAMz5FUxbSGN2nGQFRxnoBrukrlzXE+O4PiCUMGbGeIL953DRSMeiV0tI12TUFtly5brdaHiI8FrB7jT/ydx3blN4MENEgqbNZwwSCvLpaaY1R4YlTZY5vbCIi3GsIiIAiIgCIiAIiIAiIgNViSETAcRm0h3cZHwJUThvmp/EhhwINQQQeRoVAbfYzCiFhzFQfmacj4S5hUHitL4lYunRllhzWnBlAMjI96rA0VoODhVW4tp2B1shkfBU8YuclGPVk6TSTb7F3oCXdUTmt1YIQhiWpzP05KIR8dQodAPysR/tWY33YUzxP2XaYPg7x/jnzl+DnsnxFW/DHp+ToN5sBhEkyouXW+MekMjqtXfXtCtEek9hu4U8VH3XjEOpV/RFVLmyqt3Y+R0exX+GN65HesW2Y6bk0BQDbe7UrLsF0viOk1pceH13KBdi4MG7JQX36f0JNd2TLUFJ/Y6Dh3E/6hxY4aTBHiCt/pLUKP4cuL9P1nVeQBwatzGtbYZEznkMyTwaKlcRmSqne3QtLsdLjxnGtKx8y+D4+asR7ZJwa0F8TLZHm7cOauWW7I9ooAYTJ5/wAQ8tG+J5KVXThyHBFBXU5kneSc1Ix/D5z5z5IwtyYx5LmzS3LhZznCJG6zhkPhZPRo+ql0GCGiQCrAkvVfV1xrXDFFbObm9sIiLYYBERAEREAREQBERAEREAREQBYF73Q2O2ROy9tWvGbTy1B1H+1nosZRU1wyXI9TcXtHOrxskSAf3W7OgeKw38nfCeDpdqsRoLYjC05HjUciulPYCJETBzBqD2LTWnCFncZtaYROsNxYP8Kt8FTW+FtPiql+/UsIZia1NHGL0whFBJb127xQ9oWtGFI5yhu8Puu1RMGOHuxz/dDafFpasQ4Mjg0iw/8Atu8ttTI5XiMFppP1/WR3j4knvbRyeFguOfglzIC2NlwDEMtpzWjtcV01mEo+sZnZC+7irrMFk+/GeeWyz/iJ+K8lf4jPltL+n+TxU4kfUgIwfAhCb3F3MhoW2u4saNmDDL/6G9X/ADNFNbPg6ztMy3aO903HvdNbaFYWNyaFp9xst53zbN3vEILVcdEIs+HLRGPWIhN3Nq7/ACIkOwKQ3ZhSFCrKbtSak8yareAL1Tasaur5UR53zn1ZSyGBkFUiKSaQiIgCIiAIiIAiIgCIiAIiIAiIgCIiAIiIAiIgPF6iIAiIgCIiAIiIAiIgCIiAIiIAiIgCIiA//9k="/>
          <p:cNvSpPr>
            <a:spLocks noChangeAspect="1" noChangeArrowheads="1"/>
          </p:cNvSpPr>
          <p:nvPr/>
        </p:nvSpPr>
        <p:spPr bwMode="auto">
          <a:xfrm>
            <a:off x="152400" y="-1081086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7" y="1916832"/>
            <a:ext cx="848149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400" dirty="0"/>
              <a:t>Тестването на националния, продуктовите и регионалните брандове на международните и вътрешния пазар има следните цели</a:t>
            </a:r>
            <a:r>
              <a:rPr lang="bg-BG" sz="1400" dirty="0" smtClean="0"/>
              <a:t>: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 smtClean="0"/>
              <a:t>Да </a:t>
            </a:r>
            <a:r>
              <a:rPr lang="bg-BG" sz="1400" dirty="0"/>
              <a:t>се изследва степента на харесване и/или нехаресване на всеки от тестваните брандове и техни елементи;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/>
              <a:t>Да се изведат силните и слабите страни на всеки от тестваните брандове;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/>
              <a:t>Да се изследват и анализират асоциациите, внушенията и посланията, които предава всеки от тестваните брандове;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/>
              <a:t>Да се изследва и анализира възприятието на тестваните брандове и да се съпоставят с възприятието на конкурентни брандове;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/>
              <a:t>Да се изследва и анализира възприятието на бранд архитектурата;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/>
              <a:t>Да се проучи одобрението на </a:t>
            </a:r>
            <a:r>
              <a:rPr lang="bg-BG" sz="1400" dirty="0" smtClean="0"/>
              <a:t>подбрандовете</a:t>
            </a:r>
            <a:r>
              <a:rPr lang="bg-BG" sz="1400" dirty="0"/>
              <a:t>;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/>
              <a:t>Да се изследва </a:t>
            </a:r>
            <a:r>
              <a:rPr lang="bg-BG" sz="1400" dirty="0" smtClean="0"/>
              <a:t>и </a:t>
            </a:r>
            <a:r>
              <a:rPr lang="bg-BG" sz="1400" dirty="0"/>
              <a:t>анализира доколко тестваните брандове носят внушения, съответстващи на избраното позициониране в утвърдената стратегия;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/>
              <a:t>В случай на необходимост, да се изготвят препоръки за корекции на тестваните брандове.</a:t>
            </a:r>
          </a:p>
        </p:txBody>
      </p:sp>
    </p:spTree>
    <p:extLst>
      <p:ext uri="{BB962C8B-B14F-4D97-AF65-F5344CB8AC3E}">
        <p14:creationId xmlns:p14="http://schemas.microsoft.com/office/powerpoint/2010/main" xmlns="" val="12141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773684" y="1320572"/>
            <a:ext cx="8370315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Основно </a:t>
            </a:r>
            <a:r>
              <a:rPr lang="bg-BG" sz="3000" noProof="1"/>
              <a:t>послание на логото „Шевица“ </a:t>
            </a:r>
            <a:r>
              <a:rPr lang="bg-BG" sz="3000" noProof="1" smtClean="0"/>
              <a:t>(2)</a:t>
            </a:r>
            <a:endParaRPr lang="de-DE" sz="3000" noProof="1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graphicFrame>
        <p:nvGraphicFramePr>
          <p:cNvPr id="47" name="Chart 46"/>
          <p:cNvGraphicFramePr/>
          <p:nvPr>
            <p:extLst>
              <p:ext uri="{D42A27DB-BD31-4B8C-83A1-F6EECF244321}">
                <p14:modId xmlns:p14="http://schemas.microsoft.com/office/powerpoint/2010/main" xmlns="" val="1765570470"/>
              </p:ext>
            </p:extLst>
          </p:nvPr>
        </p:nvGraphicFramePr>
        <p:xfrm>
          <a:off x="251520" y="1844825"/>
          <a:ext cx="87129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569" y="1484784"/>
            <a:ext cx="792088" cy="67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8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042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2" name="_h1"/>
          <p:cNvSpPr txBox="1">
            <a:spLocks noChangeArrowheads="1"/>
          </p:cNvSpPr>
          <p:nvPr/>
        </p:nvSpPr>
        <p:spPr bwMode="gray">
          <a:xfrm>
            <a:off x="1027546" y="1948449"/>
            <a:ext cx="7596336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dirty="0"/>
              <a:t>Какво иска да ви каже България с това лого? </a:t>
            </a:r>
            <a:endParaRPr lang="de-DE" sz="1800" noProof="1"/>
          </a:p>
        </p:txBody>
      </p:sp>
      <p:sp>
        <p:nvSpPr>
          <p:cNvPr id="13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Основно послание на </a:t>
            </a:r>
            <a:r>
              <a:rPr lang="bg-BG" sz="3000" noProof="1"/>
              <a:t>логото </a:t>
            </a:r>
            <a:r>
              <a:rPr lang="bg-BG" sz="3000" noProof="1" smtClean="0"/>
              <a:t>„Питка“ (1)</a:t>
            </a:r>
            <a:endParaRPr lang="de-DE" sz="3000" noProof="1"/>
          </a:p>
        </p:txBody>
      </p:sp>
      <p:grpSp>
        <p:nvGrpSpPr>
          <p:cNvPr id="4" name="Group 3"/>
          <p:cNvGrpSpPr/>
          <p:nvPr/>
        </p:nvGrpSpPr>
        <p:grpSpPr>
          <a:xfrm>
            <a:off x="481595" y="2564904"/>
            <a:ext cx="7978836" cy="3425817"/>
            <a:chOff x="481595" y="2564904"/>
            <a:chExt cx="7978836" cy="3425817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5616116" y="2564904"/>
              <a:ext cx="2006908" cy="903092"/>
            </a:xfrm>
            <a:prstGeom prst="wedgeRoundRectCallout">
              <a:avLst>
                <a:gd name="adj1" fmla="val -58068"/>
                <a:gd name="adj2" fmla="val 71919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7" name="Rounded Rectangular Callout 6"/>
            <p:cNvSpPr/>
            <p:nvPr/>
          </p:nvSpPr>
          <p:spPr>
            <a:xfrm>
              <a:off x="481595" y="2885948"/>
              <a:ext cx="1656184" cy="903092"/>
            </a:xfrm>
            <a:prstGeom prst="wedgeRoundRectCallout">
              <a:avLst>
                <a:gd name="adj1" fmla="val 55564"/>
                <a:gd name="adj2" fmla="val 87225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8" name="Rounded Rectangular Callout 7"/>
            <p:cNvSpPr/>
            <p:nvPr/>
          </p:nvSpPr>
          <p:spPr>
            <a:xfrm>
              <a:off x="2771800" y="2653708"/>
              <a:ext cx="1656184" cy="903092"/>
            </a:xfrm>
            <a:prstGeom prst="wedgeRoundRectCallout">
              <a:avLst>
                <a:gd name="adj1" fmla="val 55564"/>
                <a:gd name="adj2" fmla="val 87225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611561" y="4221088"/>
              <a:ext cx="2520278" cy="903092"/>
            </a:xfrm>
            <a:prstGeom prst="wedgeRoundRectCallout">
              <a:avLst>
                <a:gd name="adj1" fmla="val 55564"/>
                <a:gd name="adj2" fmla="val 87225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6475302" y="3844832"/>
              <a:ext cx="1985129" cy="903092"/>
            </a:xfrm>
            <a:prstGeom prst="wedgeRoundRectCallout">
              <a:avLst>
                <a:gd name="adj1" fmla="val -67698"/>
                <a:gd name="adj2" fmla="val 82516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1910" y="4666729"/>
              <a:ext cx="1332147" cy="1323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771799" y="2828587"/>
              <a:ext cx="16561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dirty="0" smtClean="0"/>
                <a:t>„България е слънчева страна“</a:t>
              </a:r>
              <a:r>
                <a:rPr lang="bg-BG" dirty="0" smtClean="0"/>
                <a:t> </a:t>
              </a:r>
              <a:endParaRPr lang="bg-BG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06800" y="2739451"/>
              <a:ext cx="20162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dirty="0" smtClean="0"/>
                <a:t>„Вижте морето и плажовете на България“</a:t>
              </a:r>
              <a:r>
                <a:rPr lang="bg-BG" dirty="0" smtClean="0"/>
                <a:t> </a:t>
              </a:r>
              <a:endParaRPr lang="bg-BG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44207" y="4093848"/>
              <a:ext cx="20162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dirty="0" smtClean="0"/>
                <a:t>„Розата е символ на България“</a:t>
              </a:r>
              <a:r>
                <a:rPr lang="bg-BG" dirty="0" smtClean="0"/>
                <a:t> </a:t>
              </a:r>
              <a:endParaRPr lang="bg-BG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1560" y="4395635"/>
              <a:ext cx="25202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dirty="0" smtClean="0"/>
                <a:t>„Страна, предлагаща разнообразни възможности за туризъм“</a:t>
              </a:r>
              <a:r>
                <a:rPr lang="bg-BG" dirty="0" smtClean="0"/>
                <a:t> </a:t>
              </a:r>
              <a:endParaRPr lang="bg-BG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2672" y="3060495"/>
              <a:ext cx="155510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dirty="0" smtClean="0"/>
                <a:t>„България е цветна и   весела“</a:t>
              </a:r>
              <a:r>
                <a:rPr lang="bg-BG" dirty="0" smtClean="0"/>
                <a:t> </a:t>
              </a:r>
              <a:endParaRPr lang="bg-BG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9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0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3906"/>
            <a:ext cx="930869" cy="92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/>
              <a:t>Основно </a:t>
            </a:r>
            <a:r>
              <a:rPr lang="bg-BG" sz="3000" noProof="1" smtClean="0"/>
              <a:t>послание на логото „Питка“ (2)</a:t>
            </a:r>
            <a:endParaRPr lang="de-DE" sz="3000" noProof="1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356469355"/>
              </p:ext>
            </p:extLst>
          </p:nvPr>
        </p:nvGraphicFramePr>
        <p:xfrm>
          <a:off x="107504" y="1929883"/>
          <a:ext cx="8712968" cy="4739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0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18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2" name="_h1"/>
          <p:cNvSpPr txBox="1">
            <a:spLocks noChangeArrowheads="1"/>
          </p:cNvSpPr>
          <p:nvPr/>
        </p:nvSpPr>
        <p:spPr bwMode="gray">
          <a:xfrm>
            <a:off x="1027546" y="1948449"/>
            <a:ext cx="7596336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dirty="0"/>
              <a:t>Какво иска да ви каже България с това лого? </a:t>
            </a:r>
            <a:endParaRPr lang="de-DE" sz="1800" noProof="1"/>
          </a:p>
        </p:txBody>
      </p:sp>
      <p:sp>
        <p:nvSpPr>
          <p:cNvPr id="13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Основно </a:t>
            </a:r>
            <a:r>
              <a:rPr lang="bg-BG" sz="3000" noProof="1"/>
              <a:t>послание на логото </a:t>
            </a:r>
            <a:r>
              <a:rPr lang="bg-BG" sz="3000" noProof="1" smtClean="0"/>
              <a:t>„Розетка“ (1)</a:t>
            </a:r>
            <a:endParaRPr lang="de-DE" sz="3000" noProof="1"/>
          </a:p>
        </p:txBody>
      </p:sp>
      <p:grpSp>
        <p:nvGrpSpPr>
          <p:cNvPr id="3" name="Group 2"/>
          <p:cNvGrpSpPr/>
          <p:nvPr/>
        </p:nvGrpSpPr>
        <p:grpSpPr>
          <a:xfrm>
            <a:off x="99881" y="2581700"/>
            <a:ext cx="8031606" cy="3334963"/>
            <a:chOff x="107504" y="2581700"/>
            <a:chExt cx="8031606" cy="3334963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5616116" y="2885948"/>
              <a:ext cx="1656184" cy="903092"/>
            </a:xfrm>
            <a:prstGeom prst="wedgeRoundRectCallout">
              <a:avLst>
                <a:gd name="adj1" fmla="val -58068"/>
                <a:gd name="adj2" fmla="val 71919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7" name="Rounded Rectangular Callout 6"/>
            <p:cNvSpPr/>
            <p:nvPr/>
          </p:nvSpPr>
          <p:spPr>
            <a:xfrm>
              <a:off x="179512" y="2813940"/>
              <a:ext cx="2439863" cy="903092"/>
            </a:xfrm>
            <a:prstGeom prst="wedgeRoundRectCallout">
              <a:avLst>
                <a:gd name="adj1" fmla="val 55564"/>
                <a:gd name="adj2" fmla="val 87225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8" name="Rounded Rectangular Callout 7"/>
            <p:cNvSpPr/>
            <p:nvPr/>
          </p:nvSpPr>
          <p:spPr>
            <a:xfrm>
              <a:off x="3188889" y="2581700"/>
              <a:ext cx="1656184" cy="903092"/>
            </a:xfrm>
            <a:prstGeom prst="wedgeRoundRectCallout">
              <a:avLst>
                <a:gd name="adj1" fmla="val 15761"/>
                <a:gd name="adj2" fmla="val 101353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856114" y="4221088"/>
              <a:ext cx="1656184" cy="903092"/>
            </a:xfrm>
            <a:prstGeom prst="wedgeRoundRectCallout">
              <a:avLst>
                <a:gd name="adj1" fmla="val 55564"/>
                <a:gd name="adj2" fmla="val 87225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6475303" y="3844832"/>
              <a:ext cx="1656184" cy="903092"/>
            </a:xfrm>
            <a:prstGeom prst="wedgeRoundRectCallout">
              <a:avLst>
                <a:gd name="adj1" fmla="val -67698"/>
                <a:gd name="adj2" fmla="val 82516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892" y="4527459"/>
              <a:ext cx="1507963" cy="1389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203848" y="2780928"/>
              <a:ext cx="16561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dirty="0" smtClean="0"/>
                <a:t>„България е пъстра и весела страна“</a:t>
              </a:r>
              <a:r>
                <a:rPr lang="bg-BG" dirty="0" smtClean="0"/>
                <a:t> </a:t>
              </a:r>
              <a:endParaRPr lang="bg-BG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16116" y="303324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dirty="0" smtClean="0"/>
                <a:t>„България е слънчева“</a:t>
              </a:r>
              <a:r>
                <a:rPr lang="bg-BG" dirty="0" smtClean="0"/>
                <a:t> </a:t>
              </a:r>
              <a:endParaRPr lang="bg-BG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7504" y="2843090"/>
              <a:ext cx="2592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dirty="0" smtClean="0"/>
                <a:t>„Подсказва за историята на България - РОЗЕТКА “</a:t>
              </a:r>
            </a:p>
            <a:p>
              <a:pPr algn="ctr"/>
              <a:r>
                <a:rPr lang="bg-BG" sz="1200" i="1" dirty="0" smtClean="0"/>
                <a:t>(единиц</a:t>
              </a:r>
              <a:r>
                <a:rPr lang="bg-BG" sz="1200" i="1" dirty="0"/>
                <a:t>и</a:t>
              </a:r>
              <a:r>
                <a:rPr lang="bg-BG" sz="1200" i="1" dirty="0" smtClean="0"/>
                <a:t> са </a:t>
              </a:r>
              <a:r>
                <a:rPr lang="bg-BG" sz="1200" i="1" dirty="0"/>
                <a:t>лицата, </a:t>
              </a:r>
            </a:p>
            <a:p>
              <a:pPr algn="ctr"/>
              <a:r>
                <a:rPr lang="bg-BG" sz="1200" i="1" dirty="0"/>
                <a:t>разпознаващи символа</a:t>
              </a:r>
              <a:r>
                <a:rPr lang="bg-BG" sz="1200" dirty="0"/>
                <a:t>)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82926" y="4158127"/>
              <a:ext cx="16561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dirty="0" smtClean="0"/>
                <a:t>„Не разбирам посланието“</a:t>
              </a:r>
              <a:r>
                <a:rPr lang="bg-BG" dirty="0" smtClean="0"/>
                <a:t> </a:t>
              </a:r>
              <a:endParaRPr lang="bg-BG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7110" y="4435126"/>
              <a:ext cx="16561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dirty="0" smtClean="0"/>
                <a:t>„Страната предлага разнообразие“</a:t>
              </a:r>
              <a:r>
                <a:rPr lang="bg-BG" dirty="0" smtClean="0"/>
                <a:t> </a:t>
              </a:r>
              <a:endParaRPr lang="bg-BG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20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0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2096"/>
            <a:ext cx="938100" cy="86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_h1"/>
          <p:cNvSpPr txBox="1">
            <a:spLocks noChangeArrowheads="1"/>
          </p:cNvSpPr>
          <p:nvPr/>
        </p:nvSpPr>
        <p:spPr bwMode="gray">
          <a:xfrm>
            <a:off x="194352" y="1444393"/>
            <a:ext cx="8949647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/>
              <a:t>Основно </a:t>
            </a:r>
            <a:r>
              <a:rPr lang="bg-BG" sz="3000" noProof="1" smtClean="0"/>
              <a:t>послание на </a:t>
            </a:r>
            <a:r>
              <a:rPr lang="bg-BG" sz="3000" noProof="1"/>
              <a:t>логото </a:t>
            </a:r>
            <a:r>
              <a:rPr lang="bg-BG" sz="3000" noProof="1" smtClean="0"/>
              <a:t>„Розетка“ (2)</a:t>
            </a:r>
            <a:endParaRPr lang="de-DE" sz="3000" noProof="1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2049934522"/>
              </p:ext>
            </p:extLst>
          </p:nvPr>
        </p:nvGraphicFramePr>
        <p:xfrm>
          <a:off x="287524" y="1916894"/>
          <a:ext cx="8568952" cy="4739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0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57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2" name="_h1"/>
          <p:cNvSpPr txBox="1">
            <a:spLocks noChangeArrowheads="1"/>
          </p:cNvSpPr>
          <p:nvPr/>
        </p:nvSpPr>
        <p:spPr bwMode="gray">
          <a:xfrm>
            <a:off x="1027546" y="1948449"/>
            <a:ext cx="7596336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dirty="0"/>
              <a:t>Какво иска да ви каже България с това лого? </a:t>
            </a:r>
            <a:endParaRPr lang="de-DE" sz="1800" noProof="1"/>
          </a:p>
        </p:txBody>
      </p:sp>
      <p:sp>
        <p:nvSpPr>
          <p:cNvPr id="13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Основно послание на логото „Ваза“</a:t>
            </a:r>
            <a:endParaRPr lang="de-DE" sz="3000" noProof="1" smtClean="0"/>
          </a:p>
        </p:txBody>
      </p:sp>
      <p:grpSp>
        <p:nvGrpSpPr>
          <p:cNvPr id="3" name="Group 2"/>
          <p:cNvGrpSpPr/>
          <p:nvPr/>
        </p:nvGrpSpPr>
        <p:grpSpPr>
          <a:xfrm>
            <a:off x="856114" y="2813940"/>
            <a:ext cx="7275373" cy="3440808"/>
            <a:chOff x="856114" y="2813940"/>
            <a:chExt cx="7275373" cy="3440808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5616116" y="2813940"/>
              <a:ext cx="1656184" cy="903092"/>
            </a:xfrm>
            <a:prstGeom prst="wedgeRoundRectCallout">
              <a:avLst>
                <a:gd name="adj1" fmla="val -58068"/>
                <a:gd name="adj2" fmla="val 71919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8" name="Rounded Rectangular Callout 7"/>
            <p:cNvSpPr/>
            <p:nvPr/>
          </p:nvSpPr>
          <p:spPr>
            <a:xfrm>
              <a:off x="2123729" y="2813940"/>
              <a:ext cx="1656184" cy="903092"/>
            </a:xfrm>
            <a:prstGeom prst="wedgeRoundRectCallout">
              <a:avLst>
                <a:gd name="adj1" fmla="val 55564"/>
                <a:gd name="adj2" fmla="val 87225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856114" y="4221088"/>
              <a:ext cx="1915686" cy="903092"/>
            </a:xfrm>
            <a:prstGeom prst="wedgeRoundRectCallout">
              <a:avLst>
                <a:gd name="adj1" fmla="val 55564"/>
                <a:gd name="adj2" fmla="val 87225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6475303" y="3844832"/>
              <a:ext cx="1656184" cy="903092"/>
            </a:xfrm>
            <a:prstGeom prst="wedgeRoundRectCallout">
              <a:avLst>
                <a:gd name="adj1" fmla="val -67698"/>
                <a:gd name="adj2" fmla="val 82516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538" y="4719800"/>
              <a:ext cx="1734891" cy="1534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123728" y="3046180"/>
              <a:ext cx="16561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dirty="0" smtClean="0"/>
                <a:t>„Не разбирам какво иска да ми каже“</a:t>
              </a:r>
              <a:r>
                <a:rPr lang="bg-BG" dirty="0" smtClean="0"/>
                <a:t> </a:t>
              </a:r>
              <a:endParaRPr lang="bg-BG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51098" y="2974147"/>
              <a:ext cx="165618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dirty="0" smtClean="0"/>
                <a:t>„Реклама на пътищата и магистралите на България “</a:t>
              </a:r>
              <a:r>
                <a:rPr lang="bg-BG" dirty="0" smtClean="0"/>
                <a:t> </a:t>
              </a:r>
              <a:endParaRPr lang="bg-BG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75303" y="4019379"/>
              <a:ext cx="16561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dirty="0" smtClean="0"/>
                <a:t>„Нещо различно от туризъм“</a:t>
              </a:r>
              <a:r>
                <a:rPr lang="bg-BG" dirty="0" smtClean="0"/>
                <a:t> </a:t>
              </a:r>
              <a:endParaRPr lang="bg-BG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56114" y="4395635"/>
              <a:ext cx="191568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dirty="0" smtClean="0"/>
                <a:t>„Показва природата и зеленината на България“</a:t>
              </a:r>
              <a:r>
                <a:rPr lang="bg-BG" dirty="0" smtClean="0"/>
                <a:t> </a:t>
              </a:r>
              <a:endParaRPr lang="bg-BG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9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0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4393"/>
            <a:ext cx="940918" cy="83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/>
              <a:t>Основно </a:t>
            </a:r>
            <a:r>
              <a:rPr lang="bg-BG" sz="3000" noProof="1" smtClean="0"/>
              <a:t>послание на логото „Ваза“</a:t>
            </a:r>
            <a:endParaRPr lang="de-DE" sz="3000" noProof="1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120291204"/>
              </p:ext>
            </p:extLst>
          </p:nvPr>
        </p:nvGraphicFramePr>
        <p:xfrm>
          <a:off x="539552" y="1863435"/>
          <a:ext cx="8568952" cy="4739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0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239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8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3735"/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808" y="3212976"/>
            <a:ext cx="5542384" cy="1362075"/>
          </a:xfrm>
        </p:spPr>
        <p:txBody>
          <a:bodyPr/>
          <a:lstStyle/>
          <a:p>
            <a:r>
              <a:rPr lang="bg-BG" sz="3000" dirty="0" smtClean="0">
                <a:solidFill>
                  <a:schemeClr val="bg2">
                    <a:lumMod val="10000"/>
                  </a:schemeClr>
                </a:solidFill>
              </a:rPr>
              <a:t>Възприятие на </a:t>
            </a:r>
            <a:r>
              <a:rPr lang="bg-BG" sz="3000" dirty="0" err="1" smtClean="0">
                <a:solidFill>
                  <a:schemeClr val="bg2">
                    <a:lumMod val="10000"/>
                  </a:schemeClr>
                </a:solidFill>
              </a:rPr>
              <a:t>логата</a:t>
            </a:r>
            <a:endParaRPr lang="bg-BG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" y="-27384"/>
            <a:ext cx="91277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" y="6377557"/>
            <a:ext cx="9127713" cy="507761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  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Схема за безвъзмездна финансова помощ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BG 161PO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001/3.3-01/2008 „Подкрепа за ефективен национален маркетинг на туристическия продукт и подобряване на информационното обслужване”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по договор № </a:t>
            </a:r>
            <a:r>
              <a:rPr lang="en-US" sz="900" i="1" dirty="0">
                <a:solidFill>
                  <a:prstClr val="white">
                    <a:lumMod val="50000"/>
                  </a:prstClr>
                </a:solidFill>
              </a:rPr>
              <a:t>BG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161</a:t>
            </a:r>
            <a:r>
              <a:rPr lang="en-US" sz="900" i="1" dirty="0">
                <a:solidFill>
                  <a:prstClr val="white">
                    <a:lumMod val="50000"/>
                  </a:prstClr>
                </a:solidFill>
              </a:rPr>
              <a:t>PO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001/3.3-01/2008/001-08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за проект „Разработване на стратегия за бранд  България и въвеждане на практика на интегриран и последователен бранд мениджмънт”</a:t>
            </a:r>
            <a:endParaRPr lang="en-GB" sz="9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Picture 2" descr="http://us.cdn1.123rf.com/168nwm/coramax/coramax1110/coramax111000064/14664955-human-head-profile-with-a-light-bulb--3d-render-illustration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199" y="2758628"/>
            <a:ext cx="1854609" cy="153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38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-25152" y="1268760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>
                <a:solidFill>
                  <a:schemeClr val="bg2">
                    <a:lumMod val="10000"/>
                  </a:schemeClr>
                </a:solidFill>
              </a:rPr>
              <a:t>Възприятие на </a:t>
            </a:r>
            <a:r>
              <a:rPr lang="bg-BG" sz="3000" dirty="0" err="1" smtClean="0">
                <a:solidFill>
                  <a:schemeClr val="bg2">
                    <a:lumMod val="10000"/>
                  </a:schemeClr>
                </a:solidFill>
              </a:rPr>
              <a:t>логата</a:t>
            </a:r>
            <a:r>
              <a:rPr lang="bg-BG" sz="3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bg-BG" sz="3000" noProof="1" smtClean="0"/>
              <a:t>(1)</a:t>
            </a:r>
            <a:endParaRPr lang="de-DE" sz="3000" noProof="1" smtClean="0"/>
          </a:p>
        </p:txBody>
      </p:sp>
      <p:sp>
        <p:nvSpPr>
          <p:cNvPr id="5" name="Rectangle 4"/>
          <p:cNvSpPr/>
          <p:nvPr/>
        </p:nvSpPr>
        <p:spPr>
          <a:xfrm>
            <a:off x="971600" y="2015837"/>
            <a:ext cx="783342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1400" dirty="0" smtClean="0"/>
              <a:t>Като цяло, „Шевицата“ се възприема от туристите като лого с ясно послание, насочено към българския бит и традиции. То често се определя като „носещо духа на България“, особено от местните туристи. В същото време обаче има лица, които свързват използваната шевица с други държави. Това твърдение е застъпено от около 20% от изследваните чешки туристи например, освен това се споделя и от част от българските туроператори. За някои от българите нашенската шевица е с доста по-ярки багри и определено е в червената цветова гама. </a:t>
            </a:r>
          </a:p>
          <a:p>
            <a:pPr algn="just">
              <a:lnSpc>
                <a:spcPct val="150000"/>
              </a:lnSpc>
            </a:pPr>
            <a:r>
              <a:rPr lang="bg-BG" sz="1400" dirty="0"/>
              <a:t>Основната критика към концепцията </a:t>
            </a:r>
            <a:r>
              <a:rPr lang="bg-BG" sz="1400" dirty="0" smtClean="0"/>
              <a:t>„Шевица“ е, че изглежда леко старомодно и не създава добро настроение. </a:t>
            </a:r>
          </a:p>
          <a:p>
            <a:pPr algn="just">
              <a:lnSpc>
                <a:spcPct val="150000"/>
              </a:lnSpc>
            </a:pPr>
            <a:endParaRPr lang="bg-BG" sz="1400" dirty="0" smtClean="0"/>
          </a:p>
          <a:p>
            <a:pPr algn="just">
              <a:lnSpc>
                <a:spcPct val="150000"/>
              </a:lnSpc>
            </a:pPr>
            <a:r>
              <a:rPr lang="bg-BG" sz="1400" dirty="0" smtClean="0"/>
              <a:t>Логото „Ваза“ има доста ограничено възприятие. Най-често използваното определение по отношение на него е „неразбираемо“. То не успява да предаде усещането за нещо българско и не се асоциира с туризъм. Логото има много слабо емоционално въздействие и предизвиква по-скоро безразличие сред изследваните лица от всички целеви групи.   </a:t>
            </a:r>
            <a:endParaRPr lang="bg-BG" sz="1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26" y="2276872"/>
            <a:ext cx="850701" cy="84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6" y="4725144"/>
            <a:ext cx="867445" cy="76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37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-25152" y="1268760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>
                <a:solidFill>
                  <a:schemeClr val="bg2">
                    <a:lumMod val="10000"/>
                  </a:schemeClr>
                </a:solidFill>
              </a:rPr>
              <a:t>Възприятие на </a:t>
            </a:r>
            <a:r>
              <a:rPr lang="bg-BG" sz="3000" dirty="0" err="1">
                <a:solidFill>
                  <a:schemeClr val="bg2">
                    <a:lumMod val="10000"/>
                  </a:schemeClr>
                </a:solidFill>
              </a:rPr>
              <a:t>логата</a:t>
            </a:r>
            <a:r>
              <a:rPr lang="bg-BG" sz="3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bg-BG" sz="3000" noProof="1" smtClean="0"/>
              <a:t>(2)</a:t>
            </a:r>
            <a:endParaRPr lang="de-DE" sz="3000" noProof="1"/>
          </a:p>
        </p:txBody>
      </p:sp>
      <p:sp>
        <p:nvSpPr>
          <p:cNvPr id="5" name="Rectangle 4"/>
          <p:cNvSpPr/>
          <p:nvPr/>
        </p:nvSpPr>
        <p:spPr>
          <a:xfrm>
            <a:off x="971600" y="1844824"/>
            <a:ext cx="8172400" cy="473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1400" dirty="0" smtClean="0"/>
              <a:t>По отношение на логото „Питка“ негативните оценки и коментари са най-малко. Това лого има най-богат и плътен образ. Определя се като оригинално, ясно и естетично.  Създава усещане за красива и привлекателна дестинация, предизвиква желание за пътуване и носи добро настроение.  Над 75% от изследваните туристи откриват духа на България в него. А идеята за открития, които можеш да направиш в страната се долавя от близо една трета от изследваните чуждестранни туристи.  </a:t>
            </a:r>
          </a:p>
          <a:p>
            <a:pPr algn="just">
              <a:lnSpc>
                <a:spcPct val="150000"/>
              </a:lnSpc>
            </a:pPr>
            <a:r>
              <a:rPr lang="bg-BG" sz="1400" dirty="0" smtClean="0"/>
              <a:t>Това лого се възприема много положително на Китайския пазар, който беше включен допълнително в изследването. </a:t>
            </a:r>
            <a:r>
              <a:rPr lang="bg-BG" sz="1400" dirty="0"/>
              <a:t>Единствено българските туроператори </a:t>
            </a:r>
            <a:r>
              <a:rPr lang="bg-BG" sz="1400" dirty="0" smtClean="0"/>
              <a:t>са малко по-критични в оценките си към логото. Около 20% от тях го намират за </a:t>
            </a:r>
            <a:r>
              <a:rPr lang="bg-BG" sz="1400" dirty="0" err="1" smtClean="0"/>
              <a:t>кичозно</a:t>
            </a:r>
            <a:r>
              <a:rPr lang="bg-BG" sz="1400" dirty="0" smtClean="0"/>
              <a:t>. </a:t>
            </a:r>
          </a:p>
          <a:p>
            <a:pPr algn="just">
              <a:lnSpc>
                <a:spcPct val="150000"/>
              </a:lnSpc>
            </a:pPr>
            <a:endParaRPr lang="bg-BG" sz="500" dirty="0" smtClean="0"/>
          </a:p>
          <a:p>
            <a:pPr algn="just">
              <a:lnSpc>
                <a:spcPct val="150000"/>
              </a:lnSpc>
            </a:pPr>
            <a:r>
              <a:rPr lang="bg-BG" sz="1400" dirty="0" smtClean="0"/>
              <a:t>„Розетката“ също има позитивно възприятие, особено на чуждестранните пазари. Това лого се определя като модерно и красиво, създаващо добро настроение и предизвикващо любопитство. Възприема се още като лого на красива и привлекателна дестинация. За някои обаче, то е неясно и неразбираемо. Такова е мнението например на много от турските туристи, включени в изследването, както и на част  от българските туроператори.</a:t>
            </a:r>
            <a:endParaRPr lang="bg-BG" sz="1400" dirty="0"/>
          </a:p>
          <a:p>
            <a:pPr algn="just">
              <a:lnSpc>
                <a:spcPct val="150000"/>
              </a:lnSpc>
            </a:pPr>
            <a:endParaRPr lang="bg-BG" sz="14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19" y="1606816"/>
            <a:ext cx="766212" cy="76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69160"/>
            <a:ext cx="93796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33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8" y="1490665"/>
            <a:ext cx="9110202" cy="562074"/>
          </a:xfrm>
        </p:spPr>
        <p:txBody>
          <a:bodyPr/>
          <a:lstStyle/>
          <a:p>
            <a:r>
              <a:rPr lang="bg-BG" sz="3000" dirty="0"/>
              <a:t>Целеви </a:t>
            </a:r>
            <a:r>
              <a:rPr lang="bg-BG" sz="3000" dirty="0" smtClean="0"/>
              <a:t>групи (1) </a:t>
            </a:r>
            <a:endParaRPr lang="bg-BG" sz="3000" dirty="0"/>
          </a:p>
        </p:txBody>
      </p:sp>
      <p:sp>
        <p:nvSpPr>
          <p:cNvPr id="3" name="AutoShape 4" descr="data:image/jpeg;base64,/9j/4AAQSkZJRgABAQAAAQABAAD/2wCEAAkGBhMSERUUExQWFBMVFBQYGBcYFBQUFRQXFBQVFBQVFRQXHSYeFx0jGRgUHy8gIycpLC0sFx4xNTAqNSYrLCkBCQoKDgwOGg8PGjYlHyQ1LCwsLC8sLCwsLywsLCwsLCwsLCwsLCwsLC0sLCwsLSwsLCwsKiwsLCwsKSwwLCwsLP/AABEIAOEA4QMBIgACEQEDEQH/xAAcAAEAAQUBAQAAAAAAAAAAAAAABgIDBAUHAQj/xABAEAABAgMFBAcHAgYBBAMAAAABAAIDESEEBQYxQRJRYXETIoGRobHwBzJCUsHR4RQjQ2JygpLxshWTosIkU2P/xAAaAQEAAgMBAAAAAAAAAAAAAAAABAUCAwYB/8QAMREAAgICAAQDCAAGAwAAAAAAAAECAwQREiExQQVRYRMUIjJxgbHwI0KR0eHxM1LB/9oADAMBAAIRAxEAPwDuKIsa33hDgs24rgxgIEzOU3GQy4kJ0PUm3pGSitwY7XtDmkOaciDMHkQriHnQIiIAiIgCIiAIiIAiIgCIiAIiIAiIgCIiAIiIAiLx2SAsRLwhNaXGIwNDi0uL2hocDItJnKc6SV6HEDgCCCCJggzBByIOqi9lgFsObYUSGYdoe+G3odobLw9oGxMU2SdRIkLdXBZHQrOxr6O6xIEpN23ufs0pQOlSlKLZKCS6keu2Unprt+/vobBERayQFiXrdrLRBfCiCbIjS06ETyIOhBkQd4Cy0Q9Tae0cZu6+7TdlqdZojuu0zG1SHaGH3X/yuIGYyIIM5SXUrixFCtTSWEh7ffY6j2HiNRucKFan2g4KbeFnk2TbRDm6E/KurHH5XU5GR0rya4L+iQ4vRxS6BaoTi0ONCCKFjxkRwNCobcqX6F1GEM2HF0kuv75fg+g0Udwxi1tp/biAQ7QBVs+rEA+OGTmN4zHKqkSlRkpLaKi2qVUuGa5hERZGsIiIAiIgCIiAIiIAiIgCIiAIiIAiIgCIiA8kvURAEREAREQBc89qXs8/Vs/U2dv/AMqGKgfxmt0/rGh1y3S6GixlFSWmbabpUzU4nznh3EYdswoxLXtI2IgOy5rhlXMELr2FsYl7hAtMhFPuRBIMjcP5X8MjpuUS9rHs3Li622VvWltRobRV0s4rANfmGuec5wvDuJQ4CDHq0y2XajdXQ8VAfFTLaOk4as6rf+0/3t3Po9FCsMYuLS2DaXTnIQ4x+LcyIdHbna61zmqm12RsW0c7fjzolwy+z8wiIthoCIiAIiIAiIgCIiAIiIAiIgCIiAIiIAiIgCIiAIiIAiIgPCFxT2p+zboC62WVv7RJMWGP4ROcRg+TePhzyy7YqXsBBBqDmMwRuWE4KS0yTjZEsefFE+ccN4mkBCjdZhoCdOBXU8NYsMEthR3bUEyEOMT7m5kU7tztNd4gntN9mxsbnWmzNnZnGbmj+ASf+BOR0y3LT4YxNs/tRqsNATpwKrWpUy2v9nUuNObVtc/yn6ev5Po8FernmHMUmzbMOM7asxkGRMzB3NcdWcfh5ZdCa4ETFQVYVWxsW0cvk4s8eWn0fR+f+fNHqIi2kUIiIAiIgCIiAIiIAiIgCIiAIiIAiIgCIiAIiIAiIgCIiAojQWvaWuAc1wIIImCCJEEHMSXAPaR7PHWCIY0EE2R55mC45Mcfl+V3YeP0ErNrsjIrHMiND2OBa5pEw4HMELXZWpomYmXLGnxLp3R864YxTs/tRasNAToulYcxKbJJjyXWU5HMwJ+cPhppSi577RPZ8+74vSQ5usrz1XZmGT/DefI6jisbDGKOjlDiGbDkd34VbJSrluPU6pqrLq2uafb/ANXk0fR8OIHAEEEEAggzBByIOqqXNsPYjNjIBJfZHHSpgE/E3ezeNMxqD0aFGDmhzSHNIBBBmCDUEEZhWFNysW0crl4kseXmn0f70fmitF4XK2bUwfEFsckurIiTZdRYrrxZv8FSb0ZxWt31r+Yy4JeRmIsEXs3cVV/1NvFee8Vf9h7OXkZiLGF4M49yuC1N3rNWwfRnnC/IuovA8FerYYhERAEREAREQBERAEREAREQBERAEXhKxLReTW0FSsJ2RrW5M9UW+hct9ghxobocVofDeCHNORB9Zr54x9gV93RZtJfZnnqPzLT8j5fFx1HGYHcrVbnu1kOC11rsrI0N0OK0PY4Sc06j6c8wqu7MhN6SLXCsnjS3vl3RxvDGKDDlDiVYaT+X8LoF0X++yiTXF1lcZyFTBJzc3ezUt7RqDzrGODolhiTE3Wdx6j9QfkfuPHXPeBcwziYwiGPrDNK/D+FqfNcUWdPw15MPNPqvP+zO4C0bYDg7aaQCCDMEGoIOqE6781C7pvX9NUdayvMyBUwSa7TRq3eO0agzCHFDgCCC0iYIMwQciCor2upz2RjOl+j6P97lc/XkUVM9+lDyVTGzoTLfPwWUIym+FLbIo15+aqB9eu5XXw2AVd5KybTC1d4hTo4Fz7BJvoi7DaTlVY1svGHC990gvLTiGDDaZELmOLsQGO6TT1R4qyxfCVL/AJCxwcCeRP4lqPmdTstsbEaHQ3Bw3g+pLMZbXDWfPcuNYFv8wbSGvdJj6GZpwn61XXAdxoahQMqmWLZwp8uxEysb2Njg+nY2cK8gcx3LKhxQ4TBmtJ6+4RryDQynkeK8hmSXzcyC6U+hvkWugXn83eNOYWex4ImDMKwrtjYtxI8ouPUqREWwxCIiAIiIAiIgCsWm1tZma7ljW68w2janyWkEYkkkzVbk5yr+GHNkiuhy5szLReLn8BuVgFVQbK5/ujtyHer36AjNzR2n7KsULrviabJDlCHLejHBVDmnMBZMS0QIQ2nvDju0/Kj97Y6nNrBRZOmMFuyWvTqQr/EaqunM2NusrI0N0OI0PY4SLTr9jx4Li+LsIRLE+bZvgOMmP3HPYfuO4694EubimIyIHTpOo0IUzfBh2iFsvaHw4rag5EGvhvXkZOHPsyx8L8T4lxJfVHJMMYl6OUN5mw79OCnd13mbMRm6yuMyBUwSc3N/kOo0zGq5/jDBz7DE2mzdAceo/UfyPlk7cde8C/hfFGxKHEM2GgJ04FbpRU1tHVtQyYbXPfVefqvJo7O14IBBmCMxUEHUHVQTGGII9njEAybm07xos+6r0/TyBM7M4016EnX+g+Ge9SC8brhWhmzEaHNNWnnuIWeFle628UltdClSeHZxNcSfTf71Ry6JjaM7N6x3YiiH4ypJefsubOcKJIHIO8phawezCOfibL+r8LpoeK4zW96+xZQ8UpivlS+xqH3mXZuJ7VT0wK3kT2XR/hiMJ5kZ9i09twba4WcMkbxXyUiHiVE+SkvwSoeL1vl/gwrQQMlLPZ7ih4iiA5xLHZT+E5iW4HcoW+xRZyLSOYKlmA8NRDGbELSGtM5kS7Ao+fZXKmXE/p9SB4jk12wevsdan4+BSc6b/Aqn6+gn+jwOhXI7OfPR+Cq4VpdDMxUfE3Q8RuKonr2FVf6KyjNxe0eNJrTN1Z7Q17Q5poe8HUEaFXVHIVqMB+38BIETgMmxOzXhyCkYKuqLlbHfchWQ4WERFvNYREQBam8b0FWtPMqq97w2RstNTnwWhc6oO+hVNnZnD/Dh92TKKd/Ez1rihihpmctVSc+atWqHMSORoe1U0Xz5kqabi1Hr2+pbvTFxa2UMyUUtF9RXmZee9Wb6uqPCJIG2z5hXvGi03/UiM2qVe77ecXy9Di8irIUv4htH2hxzJParTog3rVxbc52VFs7FhG0RWh1A073S8FoWLJ87HoxpwrbflRq7VFm6i6Xh0n9LDnnJR6xYE2SDEeCPlbrzJUvgNAaGigGX0UiyUVBQidLgYkqIty7lVqsrI0NzIjQ5jhItOXriuOYvwY+xv22TfAJkHasJyY/6HXmuyB0jJU2mC17Sx7Q5jhJzSAQQd6xrtcGXePkSply6HI8LYn2f24hmw0BOnA8FO7qvPoJMcZ2cnqO/+knIE/IfDllBMZ4KdY3dJCm6zk55mGT8L+G53Ya514VxEZiDEBc11BqRwPBSpRVi3EvJezyK3Lt3/v6NHXnVHj91Qx0j67VZu+zhkJgY7bZKhnOUhP8Ax05Fm9XnndzHPctNtUqnqRzClGTfC9orJly+hzV3a9euCstf9/uFVDdKnr0Fq2e6PTCaTMtaewdv3V4SGXkrTuC9B0WWzzRcnp3L2f2P0Ko81U2uWq92eaK57+R+hXjTodPEfhXWWR8qtO7QT41VuNAcKyMx2zGuSyb11MdrzKYjZiRrSR4tKzsOWkmFsEzMJxZPeBIsP+Bb3FYIfqKy8Qvbifs2mK3RzIbh2FzT/wCql4c9Wa8zXdHcSRovJorognqxrdaujYTrpzWSoxflu2oktG+ie/yCh5l/sam117G6mvjlox3xC6ZOqtPH5Xgp5/dNqvNcpvfUtNBrpimY9SXrm7QVB6ruBVwO2TwK9BbhO0Ktx7shP96G0/2ifer0eHOozVDI29ZptdA1xIx23FZ2mYhMnyWaymS9BmqXBZOTfVmKil0KntmFRDKr2qK0w1TZlouRDTkhMwvCVSw0kvdnmiqJDD2EOAcHAggiYM8wRqoxYbmg2GI79kOgxurtym+HM+4S40bu0OoOsmYcwqYkMOBaQCCKg1BnmFJx73TLiMZxcouKeiixsdYXhxPSQIgzFQ0GsgfM69wW2tlkBb0kKrDXkVobHbP0xMKLN9leZAmphk5An6/XPOhRXWNwIPSWZ+RzABV+1Xk1+jKz4qpHo/K9c7UaeiEvu0woTDGB/aA2iRXZ1y9Zjesaw3gyM0PhuD27xoRmDqDw4qhvolTLTLGuamtozWPn67vsqgVjwzKmmfZr3K+tOzPRk2aFtOlkNeWi2jXNYJNEvPvWpsU9sS4+vIrMjKHk5k8eLcUaJx4nplx9tWDa7zDQrVqj7IUXvS8JzqqGN+RlS05HvDGJsXX5+42WZdIjeCtvdBnbH8ITB/k5x+ij1y3ST+4+hFWD6lSLCo24kaJoX7I5QxI/+Rcuy8MpdbjDyMLPkeyToiLpCAW7VG2GOduBKgr4vWJzr3gqX39ElAdxkO8hQo6T1m0qh8Uluaj6Fjhx+Fsy2Ppy8v8AXkrktO5YtlfvzFD9D63rIadNRUcQqXWmTGitzNpsvQVuG/NpzHqirJ1VuM3JwzHqSyR4XGxNDpr9Vp7XfzZyY3b4zk3s1KxL4vLpDsN90e9xPy8hqtlh3D3SEFworPFw/aLimaLLeAxrPekc5Q2kcC4fRbGDeUyA9rmE5TyPAOCmdlutjBINC8t93w3Q3AtHunspQqdZ4dW47jyZHWU98yJviheMdMqxEgu5q4xslRFhpF8q1DiVWJbL6htoJvdubkOBdksOFa47z1GAdhcfoFvrosn0Rrcox6m5nJw40+yuO3rWsum2P+Ijk1o+iyBcdsHxk82tP0W/3G41+2gZEVgIk4Ag0IORmteLwdZAYcTr2R5kHGphE5AzI7CT4533dPDEorJt+Zoy4lu7kqbxsQtMB8MmQe2U9xza7vASqyzFnqXRnk4RtjyIDiPEXvQIDy+A53WNetIz2BORzAM5CeyBIABa3D9+OskUOaSYbpbTdHN1/uGh/Kw7VZnw4jocQSe0ycPm3EHfKRB1orEpUJoTQ7j6zH5lOnL2nzHkYqK0jtrIwe0OYZggOad4I+oV+E8GXZ+FDvZ/e23CMBx68Kra5scZyG+TiexwUpY+R4Gv3HYVUyjwy0buqNzYJAF2pp2D14Ly02to1WrtG1LqmXktLaYMectknkQVT5VF9z1y4TS46ezMvW8Rotdc9m6WNM1DKy3k5KmHdEZ+Y2RvJBMuAC39gsTYTJNzGZ1dxUjDxPYc31Ci29sqt9p6OGXDMe6N5dQAdq3+HLB0UFrdZV4k1ce8lRyzQuntAaKw4RnzeRQdgr2hTaEyQAXUeH1ai5vuR8mfPhK0RFaEQ1WJp/pnkVLS09zhNQx1Zj5hMcx6C6FbLPtsc35mkd4oudRIZHVyc2o7DItPKoVD4pHVkZehZ4TTi0XIb8nb6O+h8wVmwzMfzDxWtbGGfwmhHynjzWRBiylWuh3jiqeSJrRlbYz7+Cwr1tvRMp7zqN+/YFkdIKnTVRy02gxokx7oozlv7VuxqnbPXY1TlwrZfuW7zEeBx/2unXZYhDYAtFhW6NlocQpSAurqjwoqbJbZ6tffNq2IZGrqfdbBQ+/Lw24pHwtoFHzrvZVPzfIzx6+Of0MYlae+7U4FsNpltCZIzlOUgtuxwWFeF37Za5ubZ9ozXN0uKmuPoWck9PRlYcwwHgOcKKZ2a7WMFGhavD1sAaGuodxot6HLrK1HW0VE298wGr2STViNbWNzcB2rY5KK2zBJvoVxoIcJEKHWiEGRHNHu1lwqtteOIKEQ+/7LSvM66qh8QyYWajDnruWGNVKPNmnxJhqHa2gnqRAJB8p/2vHxNn3aKBWzCtqhEgwi8D4mdcEb6V7wCuqgg8ivQ77FQq8iUFrsSXE5Ld9mtUKI18OHFa9pp+2/tGVQdy6JdN6RIrf3ID4T86jqE6gE1ruktk4fheB08uY+3revbLuPseqOi7DizAll6krk/XrcViB3d98/FZAd+fqtJ7ouN9fULGt1rLQAyr39Vo5/EeAzXse1CG0udkPE6S5rMw3dDnuMaIJOOQ+RuYbz3/hSsWh3T127mm2agtm2w5dIgwwNcydSTUk9q3K8a2S9XTRiorSKpvb2wiIvTwKI4tugtJjNHVNXSzY755fKdd0p6mUuRaL6I3Q4ZGyqx1y4kctZFmMq6gGYIPy79VV0oaKnq75+6VM7Xg2zvO0Guhn/APN5YK/y5DsC1kb2fsJ95zv6nF3gaeCp34ZZvqtFl77DXQiFuvExeqz3dT8/AcOK3WG7gLiCRRSCxYMhsMzVSCBZmsEgJKyx8WNS0Q7b+MWeAGiQV1EU0imLeVp6OE53DzooVFG1XepViN37Q4uHk5RGUjw8lzvik27VHyRZ4cfh2Uw3yospr1jxGKmoVU+ZO6mQIh0Mldh3nEGTysXpVTDaXGTQSdwHes65zXKLf2MXGP8AMjYPt8Q/Gf8AaxIpO0CT3rKdYXtE3SHb9lgPtLctoT3KTPGydcUovX0ZHjdSnwqSMhy8hO0VMMzCpJkVFJGi8Bp3Lx2YO+hXjzqhrREeFRJlxB8FQKHxHI5hetfkew+vWaoOo1bly9eSyAijXtHLULx9oDWzcQAMz5FUxbSGN2nGQFRxnoBrukrlzXE+O4PiCUMGbGeIL953DRSMeiV0tI12TUFtly5brdaHiI8FrB7jT/ydx3blN4MENEgqbNZwwSCvLpaaY1R4YlTZY5vbCIi3GsIiIAiIgCIiAIiIAiIgNViSETAcRm0h3cZHwJUThvmp/EhhwINQQQeRoVAbfYzCiFhzFQfmacj4S5hUHitL4lYunRllhzWnBlAMjI96rA0VoODhVW4tp2B1shkfBU8YuclGPVk6TSTb7F3oCXdUTmt1YIQhiWpzP05KIR8dQodAPysR/tWY33YUzxP2XaYPg7x/jnzl+DnsnxFW/DHp+ToN5sBhEkyouXW+MekMjqtXfXtCtEek9hu4U8VH3XjEOpV/RFVLmyqt3Y+R0exX+GN65HesW2Y6bk0BQDbe7UrLsF0viOk1pceH13KBdi4MG7JQX36f0JNd2TLUFJ/Y6Dh3E/6hxY4aTBHiCt/pLUKP4cuL9P1nVeQBwatzGtbYZEznkMyTwaKlcRmSqne3QtLsdLjxnGtKx8y+D4+asR7ZJwa0F8TLZHm7cOauWW7I9ooAYTJ5/wAQ8tG+J5KVXThyHBFBXU5kneSc1Ix/D5z5z5IwtyYx5LmzS3LhZznCJG6zhkPhZPRo+ql0GCGiQCrAkvVfV1xrXDFFbObm9sIiLYYBERAEREAREQBERAEREAREQBYF73Q2O2ROy9tWvGbTy1B1H+1nosZRU1wyXI9TcXtHOrxskSAf3W7OgeKw38nfCeDpdqsRoLYjC05HjUciulPYCJETBzBqD2LTWnCFncZtaYROsNxYP8Kt8FTW+FtPiql+/UsIZia1NHGL0whFBJb127xQ9oWtGFI5yhu8Puu1RMGOHuxz/dDafFpasQ4Mjg0iw/8Atu8ttTI5XiMFppP1/WR3j4knvbRyeFguOfglzIC2NlwDEMtpzWjtcV01mEo+sZnZC+7irrMFk+/GeeWyz/iJ+K8lf4jPltL+n+TxU4kfUgIwfAhCb3F3MhoW2u4saNmDDL/6G9X/ADNFNbPg6ztMy3aO903HvdNbaFYWNyaFp9xst53zbN3vEILVcdEIs+HLRGPWIhN3Nq7/ACIkOwKQ3ZhSFCrKbtSak8yareAL1Tasaur5UR53zn1ZSyGBkFUiKSaQiIgCIiAIiIAiIgCIiAIiIAiIgCIiAIiIAiIgPF6iIAiIgCIiAIiIAiIgCIiAIiIAiIgCIiA//9k="/>
          <p:cNvSpPr>
            <a:spLocks noChangeAspect="1" noChangeArrowheads="1"/>
          </p:cNvSpPr>
          <p:nvPr/>
        </p:nvSpPr>
        <p:spPr bwMode="auto">
          <a:xfrm>
            <a:off x="0" y="-1233488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5" name="AutoShape 6" descr="data:image/jpeg;base64,/9j/4AAQSkZJRgABAQAAAQABAAD/2wCEAAkGBhMSERUUExQWFBMVFBQYGBcYFBQUFRQXFBQVFBQVFRQXHSYeFx0jGRgUHy8gIycpLC0sFx4xNTAqNSYrLCkBCQoKDgwOGg8PGjYlHyQ1LCwsLC8sLCwsLywsLCwsLCwsLCwsLCwsLC0sLCwsLSwsLCwsKiwsLCwsKSwwLCwsLP/AABEIAOEA4QMBIgACEQEDEQH/xAAcAAEAAQUBAQAAAAAAAAAAAAAABgIDBAUHAQj/xABAEAABAgMFBAcHAgYBBAMAAAABAAIDESEEBQYxQRJRYXETIoGRobHwBzJCUsHR4RQjQ2JygpLxshWTosIkU2P/xAAaAQEAAgMBAAAAAAAAAAAAAAAABAUCAwYB/8QAMREAAgICAAQDCAAGAwAAAAAAAAECAwQREiExQQVRYRMUIjJxgbHwI0KR0eHxM1LB/9oADAMBAAIRAxEAPwDuKIsa33hDgs24rgxgIEzOU3GQy4kJ0PUm3pGSitwY7XtDmkOaciDMHkQriHnQIiIAiIgCIiAIiIAiIgCIiAIiIAiIgCIiAIiIAiLx2SAsRLwhNaXGIwNDi0uL2hocDItJnKc6SV6HEDgCCCCJggzBByIOqi9lgFsObYUSGYdoe+G3odobLw9oGxMU2SdRIkLdXBZHQrOxr6O6xIEpN23ufs0pQOlSlKLZKCS6keu2Unprt+/vobBERayQFiXrdrLRBfCiCbIjS06ETyIOhBkQd4Cy0Q9Tae0cZu6+7TdlqdZojuu0zG1SHaGH3X/yuIGYyIIM5SXUrixFCtTSWEh7ffY6j2HiNRucKFan2g4KbeFnk2TbRDm6E/KurHH5XU5GR0rya4L+iQ4vRxS6BaoTi0ONCCKFjxkRwNCobcqX6F1GEM2HF0kuv75fg+g0Udwxi1tp/biAQ7QBVs+rEA+OGTmN4zHKqkSlRkpLaKi2qVUuGa5hERZGsIiIAiIgCIiAIiIAiIgCIiAIiIAiIgCIiA8kvURAEREAREQBc89qXs8/Vs/U2dv/AMqGKgfxmt0/rGh1y3S6GixlFSWmbabpUzU4nznh3EYdswoxLXtI2IgOy5rhlXMELr2FsYl7hAtMhFPuRBIMjcP5X8MjpuUS9rHs3Li622VvWltRobRV0s4rANfmGuec5wvDuJQ4CDHq0y2XajdXQ8VAfFTLaOk4as6rf+0/3t3Po9FCsMYuLS2DaXTnIQ4x+LcyIdHbna61zmqm12RsW0c7fjzolwy+z8wiIthoCIiAIiIAiIgCIiAIiIAiIgCIiAIiIAiIgCIiAIiIAiIgPCFxT2p+zboC62WVv7RJMWGP4ROcRg+TePhzyy7YqXsBBBqDmMwRuWE4KS0yTjZEsefFE+ccN4mkBCjdZhoCdOBXU8NYsMEthR3bUEyEOMT7m5kU7tztNd4gntN9mxsbnWmzNnZnGbmj+ASf+BOR0y3LT4YxNs/tRqsNATpwKrWpUy2v9nUuNObVtc/yn6ev5Po8FernmHMUmzbMOM7asxkGRMzB3NcdWcfh5ZdCa4ETFQVYVWxsW0cvk4s8eWn0fR+f+fNHqIi2kUIiIAiIgCIiAIiIAiIgCIiAIiIAiIgCIiAIiIAiIgCIiAojQWvaWuAc1wIIImCCJEEHMSXAPaR7PHWCIY0EE2R55mC45Mcfl+V3YeP0ErNrsjIrHMiND2OBa5pEw4HMELXZWpomYmXLGnxLp3R864YxTs/tRasNAToulYcxKbJJjyXWU5HMwJ+cPhppSi577RPZ8+74vSQ5usrz1XZmGT/DefI6jisbDGKOjlDiGbDkd34VbJSrluPU6pqrLq2uafb/ANXk0fR8OIHAEEEEAggzBByIOqqXNsPYjNjIBJfZHHSpgE/E3ezeNMxqD0aFGDmhzSHNIBBBmCDUEEZhWFNysW0crl4kseXmn0f70fmitF4XK2bUwfEFsckurIiTZdRYrrxZv8FSb0ZxWt31r+Yy4JeRmIsEXs3cVV/1NvFee8Vf9h7OXkZiLGF4M49yuC1N3rNWwfRnnC/IuovA8FerYYhERAEREAREQBERAEREAREQBERAEXhKxLReTW0FSsJ2RrW5M9UW+hct9ghxobocVofDeCHNORB9Zr54x9gV93RZtJfZnnqPzLT8j5fFx1HGYHcrVbnu1kOC11rsrI0N0OK0PY4Sc06j6c8wqu7MhN6SLXCsnjS3vl3RxvDGKDDlDiVYaT+X8LoF0X++yiTXF1lcZyFTBJzc3ezUt7RqDzrGODolhiTE3Wdx6j9QfkfuPHXPeBcwziYwiGPrDNK/D+FqfNcUWdPw15MPNPqvP+zO4C0bYDg7aaQCCDMEGoIOqE6781C7pvX9NUdayvMyBUwSa7TRq3eO0agzCHFDgCCC0iYIMwQciCor2upz2RjOl+j6P97lc/XkUVM9+lDyVTGzoTLfPwWUIym+FLbIo15+aqB9eu5XXw2AVd5KybTC1d4hTo4Fz7BJvoi7DaTlVY1svGHC990gvLTiGDDaZELmOLsQGO6TT1R4qyxfCVL/AJCxwcCeRP4lqPmdTstsbEaHQ3Bw3g+pLMZbXDWfPcuNYFv8wbSGvdJj6GZpwn61XXAdxoahQMqmWLZwp8uxEysb2Njg+nY2cK8gcx3LKhxQ4TBmtJ6+4RryDQynkeK8hmSXzcyC6U+hvkWugXn83eNOYWex4ImDMKwrtjYtxI8ouPUqREWwxCIiAIiIAiIgCsWm1tZma7ljW68w2janyWkEYkkkzVbk5yr+GHNkiuhy5szLReLn8BuVgFVQbK5/ujtyHer36AjNzR2n7KsULrviabJDlCHLejHBVDmnMBZMS0QIQ2nvDju0/Kj97Y6nNrBRZOmMFuyWvTqQr/EaqunM2NusrI0N0OI0PY4SLTr9jx4Li+LsIRLE+bZvgOMmP3HPYfuO4694EubimIyIHTpOo0IUzfBh2iFsvaHw4rag5EGvhvXkZOHPsyx8L8T4lxJfVHJMMYl6OUN5mw79OCnd13mbMRm6yuMyBUwSc3N/kOo0zGq5/jDBz7DE2mzdAceo/UfyPlk7cde8C/hfFGxKHEM2GgJ04FbpRU1tHVtQyYbXPfVefqvJo7O14IBBmCMxUEHUHVQTGGII9njEAybm07xos+6r0/TyBM7M4016EnX+g+Ge9SC8brhWhmzEaHNNWnnuIWeFle628UltdClSeHZxNcSfTf71Ry6JjaM7N6x3YiiH4ypJefsubOcKJIHIO8phawezCOfibL+r8LpoeK4zW96+xZQ8UpivlS+xqH3mXZuJ7VT0wK3kT2XR/hiMJ5kZ9i09twba4WcMkbxXyUiHiVE+SkvwSoeL1vl/gwrQQMlLPZ7ih4iiA5xLHZT+E5iW4HcoW+xRZyLSOYKlmA8NRDGbELSGtM5kS7Ao+fZXKmXE/p9SB4jk12wevsdan4+BSc6b/Aqn6+gn+jwOhXI7OfPR+Cq4VpdDMxUfE3Q8RuKonr2FVf6KyjNxe0eNJrTN1Z7Q17Q5poe8HUEaFXVHIVqMB+38BIETgMmxOzXhyCkYKuqLlbHfchWQ4WERFvNYREQBam8b0FWtPMqq97w2RstNTnwWhc6oO+hVNnZnD/Dh92TKKd/Ez1rihihpmctVSc+atWqHMSORoe1U0Xz5kqabi1Hr2+pbvTFxa2UMyUUtF9RXmZee9Wb6uqPCJIG2z5hXvGi03/UiM2qVe77ecXy9Di8irIUv4htH2hxzJParTog3rVxbc52VFs7FhG0RWh1A073S8FoWLJ87HoxpwrbflRq7VFm6i6Xh0n9LDnnJR6xYE2SDEeCPlbrzJUvgNAaGigGX0UiyUVBQidLgYkqIty7lVqsrI0NzIjQ5jhItOXriuOYvwY+xv22TfAJkHasJyY/6HXmuyB0jJU2mC17Sx7Q5jhJzSAQQd6xrtcGXePkSply6HI8LYn2f24hmw0BOnA8FO7qvPoJMcZ2cnqO/+knIE/IfDllBMZ4KdY3dJCm6zk55mGT8L+G53Ya514VxEZiDEBc11BqRwPBSpRVi3EvJezyK3Lt3/v6NHXnVHj91Qx0j67VZu+zhkJgY7bZKhnOUhP8Ax05Fm9XnndzHPctNtUqnqRzClGTfC9orJly+hzV3a9euCstf9/uFVDdKnr0Fq2e6PTCaTMtaewdv3V4SGXkrTuC9B0WWzzRcnp3L2f2P0Ko81U2uWq92eaK57+R+hXjTodPEfhXWWR8qtO7QT41VuNAcKyMx2zGuSyb11MdrzKYjZiRrSR4tKzsOWkmFsEzMJxZPeBIsP+Bb3FYIfqKy8Qvbifs2mK3RzIbh2FzT/wCql4c9Wa8zXdHcSRovJorognqxrdaujYTrpzWSoxflu2oktG+ie/yCh5l/sam117G6mvjlox3xC6ZOqtPH5Xgp5/dNqvNcpvfUtNBrpimY9SXrm7QVB6ruBVwO2TwK9BbhO0Ktx7shP96G0/2ifer0eHOozVDI29ZptdA1xIx23FZ2mYhMnyWaymS9BmqXBZOTfVmKil0KntmFRDKr2qK0w1TZlouRDTkhMwvCVSw0kvdnmiqJDD2EOAcHAggiYM8wRqoxYbmg2GI79kOgxurtym+HM+4S40bu0OoOsmYcwqYkMOBaQCCKg1BnmFJx73TLiMZxcouKeiixsdYXhxPSQIgzFQ0GsgfM69wW2tlkBb0kKrDXkVobHbP0xMKLN9leZAmphk5An6/XPOhRXWNwIPSWZ+RzABV+1Xk1+jKz4qpHo/K9c7UaeiEvu0woTDGB/aA2iRXZ1y9Zjesaw3gyM0PhuD27xoRmDqDw4qhvolTLTLGuamtozWPn67vsqgVjwzKmmfZr3K+tOzPRk2aFtOlkNeWi2jXNYJNEvPvWpsU9sS4+vIrMjKHk5k8eLcUaJx4nplx9tWDa7zDQrVqj7IUXvS8JzqqGN+RlS05HvDGJsXX5+42WZdIjeCtvdBnbH8ITB/k5x+ij1y3ST+4+hFWD6lSLCo24kaJoX7I5QxI/+Rcuy8MpdbjDyMLPkeyToiLpCAW7VG2GOduBKgr4vWJzr3gqX39ElAdxkO8hQo6T1m0qh8Uluaj6Fjhx+Fsy2Ppy8v8AXkrktO5YtlfvzFD9D63rIadNRUcQqXWmTGitzNpsvQVuG/NpzHqirJ1VuM3JwzHqSyR4XGxNDpr9Vp7XfzZyY3b4zk3s1KxL4vLpDsN90e9xPy8hqtlh3D3SEFworPFw/aLimaLLeAxrPekc5Q2kcC4fRbGDeUyA9rmE5TyPAOCmdlutjBINC8t93w3Q3AtHunspQqdZ4dW47jyZHWU98yJviheMdMqxEgu5q4xslRFhpF8q1DiVWJbL6htoJvdubkOBdksOFa47z1GAdhcfoFvrosn0Rrcox6m5nJw40+yuO3rWsum2P+Ijk1o+iyBcdsHxk82tP0W/3G41+2gZEVgIk4Ag0IORmteLwdZAYcTr2R5kHGphE5AzI7CT4533dPDEorJt+Zoy4lu7kqbxsQtMB8MmQe2U9xza7vASqyzFnqXRnk4RtjyIDiPEXvQIDy+A53WNetIz2BORzAM5CeyBIABa3D9+OskUOaSYbpbTdHN1/uGh/Kw7VZnw4jocQSe0ycPm3EHfKRB1orEpUJoTQ7j6zH5lOnL2nzHkYqK0jtrIwe0OYZggOad4I+oV+E8GXZ+FDvZ/e23CMBx68Kra5scZyG+TiexwUpY+R4Gv3HYVUyjwy0buqNzYJAF2pp2D14Ly02to1WrtG1LqmXktLaYMectknkQVT5VF9z1y4TS46ezMvW8Rotdc9m6WNM1DKy3k5KmHdEZ+Y2RvJBMuAC39gsTYTJNzGZ1dxUjDxPYc31Ci29sqt9p6OGXDMe6N5dQAdq3+HLB0UFrdZV4k1ce8lRyzQuntAaKw4RnzeRQdgr2hTaEyQAXUeH1ai5vuR8mfPhK0RFaEQ1WJp/pnkVLS09zhNQx1Zj5hMcx6C6FbLPtsc35mkd4oudRIZHVyc2o7DItPKoVD4pHVkZehZ4TTi0XIb8nb6O+h8wVmwzMfzDxWtbGGfwmhHynjzWRBiylWuh3jiqeSJrRlbYz7+Cwr1tvRMp7zqN+/YFkdIKnTVRy02gxokx7oozlv7VuxqnbPXY1TlwrZfuW7zEeBx/2unXZYhDYAtFhW6NlocQpSAurqjwoqbJbZ6tffNq2IZGrqfdbBQ+/Lw24pHwtoFHzrvZVPzfIzx6+Of0MYlae+7U4FsNpltCZIzlOUgtuxwWFeF37Za5ubZ9ozXN0uKmuPoWck9PRlYcwwHgOcKKZ2a7WMFGhavD1sAaGuodxot6HLrK1HW0VE298wGr2STViNbWNzcB2rY5KK2zBJvoVxoIcJEKHWiEGRHNHu1lwqtteOIKEQ+/7LSvM66qh8QyYWajDnruWGNVKPNmnxJhqHa2gnqRAJB8p/2vHxNn3aKBWzCtqhEgwi8D4mdcEb6V7wCuqgg8ivQ77FQq8iUFrsSXE5Ld9mtUKI18OHFa9pp+2/tGVQdy6JdN6RIrf3ID4T86jqE6gE1ruktk4fheB08uY+3revbLuPseqOi7DizAll6krk/XrcViB3d98/FZAd+fqtJ7ouN9fULGt1rLQAyr39Vo5/EeAzXse1CG0udkPE6S5rMw3dDnuMaIJOOQ+RuYbz3/hSsWh3T127mm2agtm2w5dIgwwNcydSTUk9q3K8a2S9XTRiorSKpvb2wiIvTwKI4tugtJjNHVNXSzY755fKdd0p6mUuRaL6I3Q4ZGyqx1y4kctZFmMq6gGYIPy79VV0oaKnq75+6VM7Xg2zvO0Guhn/APN5YK/y5DsC1kb2fsJ95zv6nF3gaeCp34ZZvqtFl77DXQiFuvExeqz3dT8/AcOK3WG7gLiCRRSCxYMhsMzVSCBZmsEgJKyx8WNS0Q7b+MWeAGiQV1EU0imLeVp6OE53DzooVFG1XepViN37Q4uHk5RGUjw8lzvik27VHyRZ4cfh2Uw3yospr1jxGKmoVU+ZO6mQIh0Mldh3nEGTysXpVTDaXGTQSdwHes65zXKLf2MXGP8AMjYPt8Q/Gf8AaxIpO0CT3rKdYXtE3SHb9lgPtLctoT3KTPGydcUovX0ZHjdSnwqSMhy8hO0VMMzCpJkVFJGi8Bp3Lx2YO+hXjzqhrREeFRJlxB8FQKHxHI5hetfkew+vWaoOo1bly9eSyAijXtHLULx9oDWzcQAMz5FUxbSGN2nGQFRxnoBrukrlzXE+O4PiCUMGbGeIL953DRSMeiV0tI12TUFtly5brdaHiI8FrB7jT/ydx3blN4MENEgqbNZwwSCvLpaaY1R4YlTZY5vbCIi3GsIiIAiIgCIiAIiIAiIgNViSETAcRm0h3cZHwJUThvmp/EhhwINQQQeRoVAbfYzCiFhzFQfmacj4S5hUHitL4lYunRllhzWnBlAMjI96rA0VoODhVW4tp2B1shkfBU8YuclGPVk6TSTb7F3oCXdUTmt1YIQhiWpzP05KIR8dQodAPysR/tWY33YUzxP2XaYPg7x/jnzl+DnsnxFW/DHp+ToN5sBhEkyouXW+MekMjqtXfXtCtEek9hu4U8VH3XjEOpV/RFVLmyqt3Y+R0exX+GN65HesW2Y6bk0BQDbe7UrLsF0viOk1pceH13KBdi4MG7JQX36f0JNd2TLUFJ/Y6Dh3E/6hxY4aTBHiCt/pLUKP4cuL9P1nVeQBwatzGtbYZEznkMyTwaKlcRmSqne3QtLsdLjxnGtKx8y+D4+asR7ZJwa0F8TLZHm7cOauWW7I9ooAYTJ5/wAQ8tG+J5KVXThyHBFBXU5kneSc1Ix/D5z5z5IwtyYx5LmzS3LhZznCJG6zhkPhZPRo+ql0GCGiQCrAkvVfV1xrXDFFbObm9sIiLYYBERAEREAREQBERAEREAREQBYF73Q2O2ROy9tWvGbTy1B1H+1nosZRU1wyXI9TcXtHOrxskSAf3W7OgeKw38nfCeDpdqsRoLYjC05HjUciulPYCJETBzBqD2LTWnCFncZtaYROsNxYP8Kt8FTW+FtPiql+/UsIZia1NHGL0whFBJb127xQ9oWtGFI5yhu8Puu1RMGOHuxz/dDafFpasQ4Mjg0iw/8Atu8ttTI5XiMFppP1/WR3j4knvbRyeFguOfglzIC2NlwDEMtpzWjtcV01mEo+sZnZC+7irrMFk+/GeeWyz/iJ+K8lf4jPltL+n+TxU4kfUgIwfAhCb3F3MhoW2u4saNmDDL/6G9X/ADNFNbPg6ztMy3aO903HvdNbaFYWNyaFp9xst53zbN3vEILVcdEIs+HLRGPWIhN3Nq7/ACIkOwKQ3ZhSFCrKbtSak8yareAL1Tasaur5UR53zn1ZSyGBkFUiKSaQiIgCIiAIiIAiIgCIiAIiIAiIgCIiAIiIAiIgPF6iIAiIgCIiAIiIAiIgCIiAIiIAiIgCIiA//9k="/>
          <p:cNvSpPr>
            <a:spLocks noChangeAspect="1" noChangeArrowheads="1"/>
          </p:cNvSpPr>
          <p:nvPr/>
        </p:nvSpPr>
        <p:spPr bwMode="auto">
          <a:xfrm>
            <a:off x="152400" y="-1081086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1916832"/>
            <a:ext cx="732282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bg-BG" sz="1400" b="1" u="sng" dirty="0" smtClean="0"/>
              <a:t>Целева </a:t>
            </a:r>
            <a:r>
              <a:rPr lang="bg-BG" sz="1400" b="1" u="sng" dirty="0"/>
              <a:t>група 1:</a:t>
            </a:r>
            <a:r>
              <a:rPr lang="bg-BG" sz="1400" b="1" dirty="0"/>
              <a:t> Български туристи - </a:t>
            </a:r>
            <a:r>
              <a:rPr lang="bg-BG" sz="1400" dirty="0"/>
              <a:t>Мъже и жени на възраст 16 и повече години,  живеещи в България и реализирали поне една почивка или ваканция в страната през последната година.</a:t>
            </a:r>
            <a:endParaRPr lang="bg-BG" sz="1400" u="sng" dirty="0"/>
          </a:p>
          <a:p>
            <a:pPr lvl="0" algn="just">
              <a:lnSpc>
                <a:spcPct val="150000"/>
              </a:lnSpc>
            </a:pPr>
            <a:r>
              <a:rPr lang="bg-BG" sz="1400" b="1" u="sng" dirty="0"/>
              <a:t>Целева група 2:</a:t>
            </a:r>
            <a:r>
              <a:rPr lang="bg-BG" sz="1400" b="1" dirty="0"/>
              <a:t> Чуждестранни  туристи, посетили България през последните 2 години - </a:t>
            </a:r>
            <a:r>
              <a:rPr lang="bg-BG" sz="1400" dirty="0"/>
              <a:t>Мъже и жени на възраст 16 и повече години,  живеещи в някоя от държавите от 10-те генериращи пазара (</a:t>
            </a:r>
            <a:r>
              <a:rPr lang="bg-BG" sz="1400" dirty="0" smtClean="0"/>
              <a:t>Великобритания, </a:t>
            </a:r>
            <a:r>
              <a:rPr lang="bg-BG" sz="1400" dirty="0"/>
              <a:t>Германия, Гърция, Украйна, Русия, Сърбия, Румъния, Турция, Швеция и Чехия) и реализирали поне една почивка или ваканция в България през последните 2 години.</a:t>
            </a:r>
            <a:endParaRPr lang="bg-BG" sz="1400" u="sng" dirty="0"/>
          </a:p>
          <a:p>
            <a:pPr lvl="0" algn="just">
              <a:lnSpc>
                <a:spcPct val="150000"/>
              </a:lnSpc>
            </a:pPr>
            <a:r>
              <a:rPr lang="bg-BG" sz="1400" b="1" u="sng" dirty="0"/>
              <a:t>Целева група 3:</a:t>
            </a:r>
            <a:r>
              <a:rPr lang="bg-BG" sz="1400" b="1" dirty="0"/>
              <a:t> Чуждестранни  туристи, посетили конкурентни туристически дестинации през последните 2 години - </a:t>
            </a:r>
            <a:r>
              <a:rPr lang="bg-BG" sz="1400" dirty="0"/>
              <a:t>Мъже и жени на възраст 16 и повече години,  живеещи в някоя от държавите от 10-те генериращи пазара (</a:t>
            </a:r>
            <a:r>
              <a:rPr lang="bg-BG" sz="1400" dirty="0" smtClean="0"/>
              <a:t>Великобритания, </a:t>
            </a:r>
            <a:r>
              <a:rPr lang="bg-BG" sz="1400" dirty="0"/>
              <a:t>Германия, Гърция, Украйна, Русия, Сърбия, Румъния, Турция, Швеция и Чехия) и реализирали поне една почивка или ваканция в конкурентна туристическа дестинация през последните 2 години, но не посещавали България през този период</a:t>
            </a:r>
            <a:r>
              <a:rPr lang="bg-BG" sz="1400" dirty="0" smtClean="0"/>
              <a:t>.</a:t>
            </a:r>
            <a:endParaRPr lang="bg-BG" sz="1400" u="sng" dirty="0"/>
          </a:p>
        </p:txBody>
      </p:sp>
      <p:pic>
        <p:nvPicPr>
          <p:cNvPr id="1026" name="Picture 2" descr="C:\Documents and Settings\pmg25_e.koleva\My Documents\My Pictures\10077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350" y="2780928"/>
            <a:ext cx="1148739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8939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xmlns="" val="1077177178"/>
              </p:ext>
            </p:extLst>
          </p:nvPr>
        </p:nvGraphicFramePr>
        <p:xfrm>
          <a:off x="2619375" y="1966447"/>
          <a:ext cx="4392488" cy="455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Възприятие на логото „Шевица“ (1)</a:t>
            </a:r>
            <a:endParaRPr lang="de-DE" sz="3000" noProof="1" smtClean="0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99" y="1628800"/>
            <a:ext cx="792088" cy="67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3743448940"/>
              </p:ext>
            </p:extLst>
          </p:nvPr>
        </p:nvGraphicFramePr>
        <p:xfrm>
          <a:off x="4572000" y="1844824"/>
          <a:ext cx="4392488" cy="5162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0244821"/>
              </p:ext>
            </p:extLst>
          </p:nvPr>
        </p:nvGraphicFramePr>
        <p:xfrm>
          <a:off x="3129377" y="2706583"/>
          <a:ext cx="2450735" cy="3674745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224136"/>
                <a:gridCol w="1226599"/>
              </a:tblGrid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Изтъркано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Оригинално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Стандартно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Иновативно</a:t>
                      </a: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Грозно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Красиво</a:t>
                      </a: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Дразнещо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Интригуващо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Старомодно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Модерно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Неразбираемо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 ясно послание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Кичозно</a:t>
                      </a:r>
                      <a:endParaRPr lang="bg-BG" sz="1200" b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Стилно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Безразлично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Впечатляващо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Запомнящо се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755754599"/>
              </p:ext>
            </p:extLst>
          </p:nvPr>
        </p:nvGraphicFramePr>
        <p:xfrm>
          <a:off x="-447832" y="1844824"/>
          <a:ext cx="3672408" cy="5162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2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6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xmlns="" val="1433850121"/>
              </p:ext>
            </p:extLst>
          </p:nvPr>
        </p:nvGraphicFramePr>
        <p:xfrm>
          <a:off x="2619375" y="1966447"/>
          <a:ext cx="4392488" cy="455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683568" y="1444393"/>
            <a:ext cx="8460432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Възприятие на </a:t>
            </a:r>
            <a:r>
              <a:rPr lang="bg-BG" sz="3000" noProof="1"/>
              <a:t>логото „Шевица“ </a:t>
            </a:r>
            <a:r>
              <a:rPr lang="bg-BG" sz="3000" noProof="1" smtClean="0"/>
              <a:t>(2)</a:t>
            </a:r>
            <a:endParaRPr lang="de-DE" sz="3000" noProof="1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99" y="1552510"/>
            <a:ext cx="792088" cy="67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441291133"/>
              </p:ext>
            </p:extLst>
          </p:nvPr>
        </p:nvGraphicFramePr>
        <p:xfrm>
          <a:off x="4572000" y="1844824"/>
          <a:ext cx="4392488" cy="5162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1287038"/>
              </p:ext>
            </p:extLst>
          </p:nvPr>
        </p:nvGraphicFramePr>
        <p:xfrm>
          <a:off x="3129377" y="2706583"/>
          <a:ext cx="2450735" cy="3674745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224136"/>
                <a:gridCol w="1226599"/>
              </a:tblGrid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Изтъркано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Оригинално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Стандартно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Иновативно</a:t>
                      </a: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Грозно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Красиво</a:t>
                      </a: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Дразнещо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Интригуващо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Старомодно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Модерно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Неразбираемо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 ясно послание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Кичозно</a:t>
                      </a:r>
                      <a:endParaRPr lang="bg-BG" sz="1200" b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Стилно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Безразлично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Впечатляващо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Запомнящо се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1059098211"/>
              </p:ext>
            </p:extLst>
          </p:nvPr>
        </p:nvGraphicFramePr>
        <p:xfrm>
          <a:off x="-447832" y="1844824"/>
          <a:ext cx="3672408" cy="5162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089" y="5301829"/>
            <a:ext cx="306479" cy="93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Туроператори</a:t>
            </a:r>
            <a:endParaRPr lang="bg-BG" sz="1000" dirty="0"/>
          </a:p>
        </p:txBody>
      </p:sp>
    </p:spTree>
    <p:extLst>
      <p:ext uri="{BB962C8B-B14F-4D97-AF65-F5344CB8AC3E}">
        <p14:creationId xmlns:p14="http://schemas.microsoft.com/office/powerpoint/2010/main" xmlns="" val="4648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320572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Възприятие на логото „Шевица“ (3)</a:t>
            </a:r>
            <a:endParaRPr lang="de-DE" sz="3000" noProof="1" smtClean="0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graphicFrame>
        <p:nvGraphicFramePr>
          <p:cNvPr id="47" name="Chart 46"/>
          <p:cNvGraphicFramePr/>
          <p:nvPr>
            <p:extLst>
              <p:ext uri="{D42A27DB-BD31-4B8C-83A1-F6EECF244321}">
                <p14:modId xmlns:p14="http://schemas.microsoft.com/office/powerpoint/2010/main" xmlns="" val="1023985060"/>
              </p:ext>
            </p:extLst>
          </p:nvPr>
        </p:nvGraphicFramePr>
        <p:xfrm>
          <a:off x="251520" y="1844825"/>
          <a:ext cx="87129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548" y="1590531"/>
            <a:ext cx="792088" cy="67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8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Възприятие на логото „Шевица“ (4) </a:t>
            </a:r>
            <a:endParaRPr lang="de-DE" sz="3000" noProof="1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643" y="1444393"/>
            <a:ext cx="801066" cy="68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" name="Rectangle 1"/>
          <p:cNvSpPr/>
          <p:nvPr/>
        </p:nvSpPr>
        <p:spPr>
          <a:xfrm>
            <a:off x="1115616" y="1988840"/>
            <a:ext cx="75947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bg-BG" sz="1200" b="1" dirty="0" smtClean="0"/>
              <a:t>Кои </a:t>
            </a:r>
            <a:r>
              <a:rPr lang="bg-BG" sz="1200" b="1" dirty="0"/>
              <a:t>от следните внушения носи всяко от тези </a:t>
            </a:r>
            <a:r>
              <a:rPr lang="bg-BG" sz="1200" b="1" dirty="0" err="1"/>
              <a:t>лога</a:t>
            </a:r>
            <a:r>
              <a:rPr lang="bg-BG" sz="1200" b="1" dirty="0"/>
              <a:t>? </a:t>
            </a:r>
            <a:r>
              <a:rPr lang="bg-BG" dirty="0" smtClean="0"/>
              <a:t>(</a:t>
            </a:r>
            <a:r>
              <a:rPr lang="bg-BG" dirty="0"/>
              <a:t>в %)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0504701"/>
              </p:ext>
            </p:extLst>
          </p:nvPr>
        </p:nvGraphicFramePr>
        <p:xfrm>
          <a:off x="35496" y="2204864"/>
          <a:ext cx="9086425" cy="380003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97529"/>
                <a:gridCol w="304541"/>
                <a:gridCol w="304541"/>
                <a:gridCol w="247004"/>
                <a:gridCol w="331275"/>
                <a:gridCol w="331275"/>
                <a:gridCol w="290011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642399"/>
              </a:tblGrid>
              <a:tr h="28721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Сърбия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Русия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Румъния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Гърция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Чехия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Германия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Украйна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Швеция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Велико</a:t>
                      </a:r>
                      <a:r>
                        <a:rPr lang="bg-BG" sz="800">
                          <a:effectLst/>
                        </a:rPr>
                        <a:t>-</a:t>
                      </a:r>
                      <a:r>
                        <a:rPr lang="en-US" sz="800">
                          <a:effectLst/>
                        </a:rPr>
                        <a:t>британия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Турция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КИТАЙ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</a:tr>
              <a:tr h="143606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Б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Привлекателна дестинация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46,6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Красива дестинация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46,6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Интригуваща дестинация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37,6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Подсказва за открития, които мога да направя в тази страна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42,9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Носи идеята за споделяне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28,6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Предизвиква любопитство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39,1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Създава очакване за изненада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27,8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Вдъхва доверие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32,3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Създава добро настроение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27,1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Създава желание за пътуване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25,6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Подсказва за красотата на страната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22,6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Говори за достъпна дестинация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25,6</a:t>
                      </a:r>
                    </a:p>
                  </a:txBody>
                  <a:tcPr marL="9525" marR="9525" marT="9525" marB="0" anchor="ctr"/>
                </a:tc>
              </a:tr>
              <a:tr h="119332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Носи духа на България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36,1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Напомня ми за друга дестинация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25,6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Носи идеята за туризъм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26,3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НИТО ЕДНО ОТ ПОСОЧЕНИТЕ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5949280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>
                <a:solidFill>
                  <a:schemeClr val="bg2">
                    <a:lumMod val="25000"/>
                  </a:schemeClr>
                </a:solidFill>
              </a:rPr>
              <a:t>Тълкувание на таблицата:</a:t>
            </a:r>
          </a:p>
          <a:p>
            <a:r>
              <a:rPr lang="bg-BG" sz="1000" dirty="0" smtClean="0">
                <a:solidFill>
                  <a:schemeClr val="bg2">
                    <a:lumMod val="25000"/>
                  </a:schemeClr>
                </a:solidFill>
              </a:rPr>
              <a:t>Колона означена с „Б“ за съответната държава – Чуждестранни туристи, посетили Б-я през последните 2 години</a:t>
            </a:r>
          </a:p>
          <a:p>
            <a:r>
              <a:rPr lang="bg-BG" sz="1000" dirty="0" smtClean="0">
                <a:solidFill>
                  <a:schemeClr val="bg2">
                    <a:lumMod val="25000"/>
                  </a:schemeClr>
                </a:solidFill>
              </a:rPr>
              <a:t>Колона </a:t>
            </a:r>
            <a:r>
              <a:rPr lang="bg-BG" sz="1000" dirty="0">
                <a:solidFill>
                  <a:schemeClr val="bg2">
                    <a:lumMod val="25000"/>
                  </a:schemeClr>
                </a:solidFill>
              </a:rPr>
              <a:t>означена с </a:t>
            </a:r>
            <a:r>
              <a:rPr lang="bg-BG" sz="1000" dirty="0" smtClean="0">
                <a:solidFill>
                  <a:schemeClr val="bg2">
                    <a:lumMod val="25000"/>
                  </a:schemeClr>
                </a:solidFill>
              </a:rPr>
              <a:t>„Н“ </a:t>
            </a:r>
            <a:r>
              <a:rPr lang="bg-BG" sz="1000" dirty="0">
                <a:solidFill>
                  <a:schemeClr val="bg2">
                    <a:lumMod val="25000"/>
                  </a:schemeClr>
                </a:solidFill>
              </a:rPr>
              <a:t>за съответната държава – Чуждестранни </a:t>
            </a:r>
            <a:r>
              <a:rPr lang="bg-BG" sz="1000" dirty="0" smtClean="0">
                <a:solidFill>
                  <a:schemeClr val="bg2">
                    <a:lumMod val="25000"/>
                  </a:schemeClr>
                </a:solidFill>
              </a:rPr>
              <a:t>туристи, посетили конкурентни на Б-я дестинации </a:t>
            </a:r>
            <a:r>
              <a:rPr lang="bg-BG" sz="1000" dirty="0">
                <a:solidFill>
                  <a:schemeClr val="bg2">
                    <a:lumMod val="25000"/>
                  </a:schemeClr>
                </a:solidFill>
              </a:rPr>
              <a:t>през последните 2 години</a:t>
            </a:r>
          </a:p>
          <a:p>
            <a:endParaRPr lang="bg-BG" sz="1200" dirty="0"/>
          </a:p>
        </p:txBody>
      </p:sp>
      <p:pic>
        <p:nvPicPr>
          <p:cNvPr id="11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054" y="6033468"/>
            <a:ext cx="257482" cy="4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39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xmlns="" val="658642816"/>
              </p:ext>
            </p:extLst>
          </p:nvPr>
        </p:nvGraphicFramePr>
        <p:xfrm>
          <a:off x="2619375" y="1966447"/>
          <a:ext cx="4392488" cy="455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Възприятие на логото „Питка“ (1)</a:t>
            </a:r>
            <a:endParaRPr lang="de-DE" sz="3000" noProof="1" smtClean="0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3168493624"/>
              </p:ext>
            </p:extLst>
          </p:nvPr>
        </p:nvGraphicFramePr>
        <p:xfrm>
          <a:off x="4572000" y="1844824"/>
          <a:ext cx="4392488" cy="5162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8489189"/>
              </p:ext>
            </p:extLst>
          </p:nvPr>
        </p:nvGraphicFramePr>
        <p:xfrm>
          <a:off x="3129377" y="2706583"/>
          <a:ext cx="2450735" cy="3674745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224136"/>
                <a:gridCol w="1226599"/>
              </a:tblGrid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Изтъркано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Оригинално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Стандартно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Иновативно</a:t>
                      </a: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Грозно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Красиво</a:t>
                      </a: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Дразнещо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Интригуващо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Старомодно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Модерно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Неразбираемо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 ясно послание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Кичозно</a:t>
                      </a:r>
                      <a:endParaRPr lang="bg-BG" sz="1200" b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Стилно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Безразлично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Впечатляващо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Запомнящо се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926439970"/>
              </p:ext>
            </p:extLst>
          </p:nvPr>
        </p:nvGraphicFramePr>
        <p:xfrm>
          <a:off x="-447832" y="1844824"/>
          <a:ext cx="3672408" cy="5162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4393"/>
            <a:ext cx="858861" cy="85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3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6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44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xmlns="" val="4082751455"/>
              </p:ext>
            </p:extLst>
          </p:nvPr>
        </p:nvGraphicFramePr>
        <p:xfrm>
          <a:off x="2619375" y="1966447"/>
          <a:ext cx="4392488" cy="455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Възприятие на логото „Питка“ (2)</a:t>
            </a:r>
            <a:endParaRPr lang="de-DE" sz="3000" noProof="1" smtClean="0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82661044"/>
              </p:ext>
            </p:extLst>
          </p:nvPr>
        </p:nvGraphicFramePr>
        <p:xfrm>
          <a:off x="4572000" y="1844824"/>
          <a:ext cx="4392488" cy="5162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5330768"/>
              </p:ext>
            </p:extLst>
          </p:nvPr>
        </p:nvGraphicFramePr>
        <p:xfrm>
          <a:off x="3129377" y="2706583"/>
          <a:ext cx="2450735" cy="3674745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224136"/>
                <a:gridCol w="1226599"/>
              </a:tblGrid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Изтъркано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Оригинално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Стандартно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Иновативно</a:t>
                      </a: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Грозно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Красиво</a:t>
                      </a: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Дразнещо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Интригуващо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Старомодно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Модерно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Неразбираемо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 ясно послание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Кичозно</a:t>
                      </a:r>
                      <a:endParaRPr lang="bg-BG" sz="1200" b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Стилно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Безразлично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Впечатляващо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Запомнящо се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509230707"/>
              </p:ext>
            </p:extLst>
          </p:nvPr>
        </p:nvGraphicFramePr>
        <p:xfrm>
          <a:off x="-447832" y="1844824"/>
          <a:ext cx="3672408" cy="5162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08008"/>
            <a:ext cx="745068" cy="74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089" y="5301829"/>
            <a:ext cx="306479" cy="93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Туроператори</a:t>
            </a:r>
            <a:endParaRPr lang="bg-BG" sz="1000" dirty="0"/>
          </a:p>
        </p:txBody>
      </p:sp>
    </p:spTree>
    <p:extLst>
      <p:ext uri="{BB962C8B-B14F-4D97-AF65-F5344CB8AC3E}">
        <p14:creationId xmlns:p14="http://schemas.microsoft.com/office/powerpoint/2010/main" xmlns="" val="842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4393"/>
            <a:ext cx="930869" cy="92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Възприятие на логото „Питка“ (3)</a:t>
            </a:r>
            <a:endParaRPr lang="de-DE" sz="3000" noProof="1" smtClean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3619964238"/>
              </p:ext>
            </p:extLst>
          </p:nvPr>
        </p:nvGraphicFramePr>
        <p:xfrm>
          <a:off x="251520" y="1929883"/>
          <a:ext cx="8568952" cy="4739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0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09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Възприятие на логото „Питката“ (4) </a:t>
            </a:r>
            <a:endParaRPr lang="de-DE" sz="3000" noProof="1" smtClean="0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" name="Rectangle 1"/>
          <p:cNvSpPr/>
          <p:nvPr/>
        </p:nvSpPr>
        <p:spPr>
          <a:xfrm>
            <a:off x="1043608" y="1988840"/>
            <a:ext cx="75947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bg-BG" sz="1200" b="1" dirty="0" smtClean="0"/>
              <a:t>Кои </a:t>
            </a:r>
            <a:r>
              <a:rPr lang="bg-BG" sz="1200" b="1" dirty="0"/>
              <a:t>от следните внушения носи всяко от тези </a:t>
            </a:r>
            <a:r>
              <a:rPr lang="bg-BG" sz="1200" b="1" dirty="0" err="1"/>
              <a:t>лога</a:t>
            </a:r>
            <a:r>
              <a:rPr lang="bg-BG" sz="1200" b="1" dirty="0"/>
              <a:t>? </a:t>
            </a:r>
            <a:r>
              <a:rPr lang="bg-BG" dirty="0" smtClean="0"/>
              <a:t>(</a:t>
            </a:r>
            <a:r>
              <a:rPr lang="bg-BG" dirty="0"/>
              <a:t>в %)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884" y="1442641"/>
            <a:ext cx="859803" cy="79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6002704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>
                <a:solidFill>
                  <a:schemeClr val="bg2">
                    <a:lumMod val="25000"/>
                  </a:schemeClr>
                </a:solidFill>
              </a:rPr>
              <a:t>Тълкувание на таблицата:</a:t>
            </a:r>
          </a:p>
          <a:p>
            <a:r>
              <a:rPr lang="bg-BG" sz="1000" dirty="0" smtClean="0">
                <a:solidFill>
                  <a:schemeClr val="bg2">
                    <a:lumMod val="25000"/>
                  </a:schemeClr>
                </a:solidFill>
              </a:rPr>
              <a:t>Колона означена с „Б“ за съответната държава – Чуждестранни туристи, посетили Б-я през последните 2 години</a:t>
            </a:r>
          </a:p>
          <a:p>
            <a:r>
              <a:rPr lang="bg-BG" sz="1000" dirty="0" smtClean="0">
                <a:solidFill>
                  <a:schemeClr val="bg2">
                    <a:lumMod val="25000"/>
                  </a:schemeClr>
                </a:solidFill>
              </a:rPr>
              <a:t>Колона </a:t>
            </a:r>
            <a:r>
              <a:rPr lang="bg-BG" sz="1000" dirty="0">
                <a:solidFill>
                  <a:schemeClr val="bg2">
                    <a:lumMod val="25000"/>
                  </a:schemeClr>
                </a:solidFill>
              </a:rPr>
              <a:t>означена с </a:t>
            </a:r>
            <a:r>
              <a:rPr lang="bg-BG" sz="1000" dirty="0" smtClean="0">
                <a:solidFill>
                  <a:schemeClr val="bg2">
                    <a:lumMod val="25000"/>
                  </a:schemeClr>
                </a:solidFill>
              </a:rPr>
              <a:t>„Н“ </a:t>
            </a:r>
            <a:r>
              <a:rPr lang="bg-BG" sz="1000" dirty="0">
                <a:solidFill>
                  <a:schemeClr val="bg2">
                    <a:lumMod val="25000"/>
                  </a:schemeClr>
                </a:solidFill>
              </a:rPr>
              <a:t>за съответната държава – Чуждестранни </a:t>
            </a:r>
            <a:r>
              <a:rPr lang="bg-BG" sz="1000" dirty="0" smtClean="0">
                <a:solidFill>
                  <a:schemeClr val="bg2">
                    <a:lumMod val="25000"/>
                  </a:schemeClr>
                </a:solidFill>
              </a:rPr>
              <a:t>туристи, посетили конкурентни на Б-я дестинации </a:t>
            </a:r>
            <a:r>
              <a:rPr lang="bg-BG" sz="1000" dirty="0">
                <a:solidFill>
                  <a:schemeClr val="bg2">
                    <a:lumMod val="25000"/>
                  </a:schemeClr>
                </a:solidFill>
              </a:rPr>
              <a:t>през последните 2 години</a:t>
            </a:r>
          </a:p>
          <a:p>
            <a:endParaRPr lang="bg-BG" sz="1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6674533"/>
              </p:ext>
            </p:extLst>
          </p:nvPr>
        </p:nvGraphicFramePr>
        <p:xfrm>
          <a:off x="35496" y="2276872"/>
          <a:ext cx="9086425" cy="380003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97529"/>
                <a:gridCol w="304541"/>
                <a:gridCol w="304541"/>
                <a:gridCol w="247004"/>
                <a:gridCol w="331275"/>
                <a:gridCol w="331275"/>
                <a:gridCol w="290011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642399"/>
              </a:tblGrid>
              <a:tr h="28721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Сърбия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Русия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Румъния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Гърция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Чехия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Германия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Украйна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Швеция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Велико</a:t>
                      </a:r>
                      <a:r>
                        <a:rPr lang="bg-BG" sz="800" dirty="0">
                          <a:effectLst/>
                        </a:rPr>
                        <a:t>-</a:t>
                      </a:r>
                      <a:r>
                        <a:rPr lang="en-US" sz="800" dirty="0" err="1">
                          <a:effectLst/>
                        </a:rPr>
                        <a:t>британия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Турция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КИТАЙ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</a:tr>
              <a:tr h="143606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Привлекателна дестинация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41,4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Красива дестинация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51,1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Интригуваща дестинация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45,9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Подсказва за открития, които мога да направя в тази страна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37,6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Носи идеята за споделяне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34,6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Предизвиква любопитство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41,4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Създава очакване за изненада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38,3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Вдъхва доверие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32,3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Създава добро настроение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42,1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Създава желание за пътуване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37,6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Подсказва за красотата на страната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37,6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Говори за достъпна дестинация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24,1</a:t>
                      </a:r>
                    </a:p>
                  </a:txBody>
                  <a:tcPr marL="9525" marR="9525" marT="9525" marB="0" anchor="ctr"/>
                </a:tc>
              </a:tr>
              <a:tr h="119332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Носи духа на България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30,1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Напомня ми за друга дестинация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34,6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Носи идеята за туризъм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36,8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НИТО ЕДНО ОТ ПОСОЧЕНИТЕ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054" y="6093296"/>
            <a:ext cx="257482" cy="4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41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xmlns="" val="3124475445"/>
              </p:ext>
            </p:extLst>
          </p:nvPr>
        </p:nvGraphicFramePr>
        <p:xfrm>
          <a:off x="2619375" y="1966447"/>
          <a:ext cx="4392488" cy="455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Възприятие на логото „Розетка“ (1)</a:t>
            </a:r>
            <a:endParaRPr lang="de-DE" sz="3000" noProof="1" smtClean="0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2530654891"/>
              </p:ext>
            </p:extLst>
          </p:nvPr>
        </p:nvGraphicFramePr>
        <p:xfrm>
          <a:off x="4572000" y="1844824"/>
          <a:ext cx="4392488" cy="5162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5077558"/>
              </p:ext>
            </p:extLst>
          </p:nvPr>
        </p:nvGraphicFramePr>
        <p:xfrm>
          <a:off x="3129377" y="2706583"/>
          <a:ext cx="2450735" cy="3674745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224136"/>
                <a:gridCol w="1226599"/>
              </a:tblGrid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Изтъркано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Оригинално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Стандартно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Иновативно</a:t>
                      </a: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Грозно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Красиво</a:t>
                      </a: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Дразнещо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Интригуващо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Старомодно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Модерно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Неразбираемо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 ясно послание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Кичозно</a:t>
                      </a:r>
                      <a:endParaRPr lang="bg-BG" sz="1200" b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Стилно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Безразлично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Впечатляващо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Запомнящо се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1751359142"/>
              </p:ext>
            </p:extLst>
          </p:nvPr>
        </p:nvGraphicFramePr>
        <p:xfrm>
          <a:off x="-447832" y="1844824"/>
          <a:ext cx="3672408" cy="5162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4393"/>
            <a:ext cx="938100" cy="86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3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6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44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xmlns="" val="3539854197"/>
              </p:ext>
            </p:extLst>
          </p:nvPr>
        </p:nvGraphicFramePr>
        <p:xfrm>
          <a:off x="2619375" y="1966447"/>
          <a:ext cx="4392488" cy="455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Възприятие на логото „Розетка“ (2)</a:t>
            </a:r>
            <a:endParaRPr lang="de-DE" sz="3000" noProof="1" smtClean="0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2944078184"/>
              </p:ext>
            </p:extLst>
          </p:nvPr>
        </p:nvGraphicFramePr>
        <p:xfrm>
          <a:off x="4572000" y="1844824"/>
          <a:ext cx="4392488" cy="5162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5892644"/>
              </p:ext>
            </p:extLst>
          </p:nvPr>
        </p:nvGraphicFramePr>
        <p:xfrm>
          <a:off x="3129377" y="2706583"/>
          <a:ext cx="2450735" cy="3674745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224136"/>
                <a:gridCol w="1226599"/>
              </a:tblGrid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Изтъркано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Оригинално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Стандартно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Иновативно</a:t>
                      </a: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Грозно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Красиво</a:t>
                      </a: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Дразнещо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Интригуващо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Старомодно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Модерно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Неразбираемо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 ясно послание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Кичозно</a:t>
                      </a:r>
                      <a:endParaRPr lang="bg-BG" sz="1200" b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Стилно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Безразлично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Впечатляващо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Запомнящо се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2828720604"/>
              </p:ext>
            </p:extLst>
          </p:nvPr>
        </p:nvGraphicFramePr>
        <p:xfrm>
          <a:off x="-447832" y="1844824"/>
          <a:ext cx="3672408" cy="5162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191" y="1556792"/>
            <a:ext cx="938100" cy="86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089" y="5301829"/>
            <a:ext cx="306479" cy="93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Туроператори</a:t>
            </a:r>
            <a:endParaRPr lang="bg-BG" sz="1000" dirty="0"/>
          </a:p>
        </p:txBody>
      </p:sp>
    </p:spTree>
    <p:extLst>
      <p:ext uri="{BB962C8B-B14F-4D97-AF65-F5344CB8AC3E}">
        <p14:creationId xmlns:p14="http://schemas.microsoft.com/office/powerpoint/2010/main" xmlns="" val="8032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8" y="1490665"/>
            <a:ext cx="9110202" cy="562074"/>
          </a:xfrm>
        </p:spPr>
        <p:txBody>
          <a:bodyPr/>
          <a:lstStyle/>
          <a:p>
            <a:r>
              <a:rPr lang="bg-BG" sz="3000" dirty="0"/>
              <a:t>Целеви </a:t>
            </a:r>
            <a:r>
              <a:rPr lang="bg-BG" sz="3000" dirty="0" smtClean="0"/>
              <a:t>групи (2) </a:t>
            </a:r>
            <a:endParaRPr lang="bg-BG" sz="3000" dirty="0"/>
          </a:p>
        </p:txBody>
      </p:sp>
      <p:sp>
        <p:nvSpPr>
          <p:cNvPr id="3" name="AutoShape 4" descr="data:image/jpeg;base64,/9j/4AAQSkZJRgABAQAAAQABAAD/2wCEAAkGBhMSERUUExQWFBMVFBQYGBcYFBQUFRQXFBQVFBQVFRQXHSYeFx0jGRgUHy8gIycpLC0sFx4xNTAqNSYrLCkBCQoKDgwOGg8PGjYlHyQ1LCwsLC8sLCwsLywsLCwsLCwsLCwsLCwsLC0sLCwsLSwsLCwsKiwsLCwsKSwwLCwsLP/AABEIAOEA4QMBIgACEQEDEQH/xAAcAAEAAQUBAQAAAAAAAAAAAAAABgIDBAUHAQj/xABAEAABAgMFBAcHAgYBBAMAAAABAAIDESEEBQYxQRJRYXETIoGRobHwBzJCUsHR4RQjQ2JygpLxshWTosIkU2P/xAAaAQEAAgMBAAAAAAAAAAAAAAAABAUCAwYB/8QAMREAAgICAAQDCAAGAwAAAAAAAAECAwQREiExQQVRYRMUIjJxgbHwI0KR0eHxM1LB/9oADAMBAAIRAxEAPwDuKIsa33hDgs24rgxgIEzOU3GQy4kJ0PUm3pGSitwY7XtDmkOaciDMHkQriHnQIiIAiIgCIiAIiIAiIgCIiAIiIAiIgCIiAIiIAiLx2SAsRLwhNaXGIwNDi0uL2hocDItJnKc6SV6HEDgCCCCJggzBByIOqi9lgFsObYUSGYdoe+G3odobLw9oGxMU2SdRIkLdXBZHQrOxr6O6xIEpN23ufs0pQOlSlKLZKCS6keu2Unprt+/vobBERayQFiXrdrLRBfCiCbIjS06ETyIOhBkQd4Cy0Q9Tae0cZu6+7TdlqdZojuu0zG1SHaGH3X/yuIGYyIIM5SXUrixFCtTSWEh7ffY6j2HiNRucKFan2g4KbeFnk2TbRDm6E/KurHH5XU5GR0rya4L+iQ4vRxS6BaoTi0ONCCKFjxkRwNCobcqX6F1GEM2HF0kuv75fg+g0Udwxi1tp/biAQ7QBVs+rEA+OGTmN4zHKqkSlRkpLaKi2qVUuGa5hERZGsIiIAiIgCIiAIiIAiIgCIiAIiIAiIgCIiA8kvURAEREAREQBc89qXs8/Vs/U2dv/AMqGKgfxmt0/rGh1y3S6GixlFSWmbabpUzU4nznh3EYdswoxLXtI2IgOy5rhlXMELr2FsYl7hAtMhFPuRBIMjcP5X8MjpuUS9rHs3Li622VvWltRobRV0s4rANfmGuec5wvDuJQ4CDHq0y2XajdXQ8VAfFTLaOk4as6rf+0/3t3Po9FCsMYuLS2DaXTnIQ4x+LcyIdHbna61zmqm12RsW0c7fjzolwy+z8wiIthoCIiAIiIAiIgCIiAIiIAiIgCIiAIiIAiIgCIiAIiIAiIgPCFxT2p+zboC62WVv7RJMWGP4ROcRg+TePhzyy7YqXsBBBqDmMwRuWE4KS0yTjZEsefFE+ccN4mkBCjdZhoCdOBXU8NYsMEthR3bUEyEOMT7m5kU7tztNd4gntN9mxsbnWmzNnZnGbmj+ASf+BOR0y3LT4YxNs/tRqsNATpwKrWpUy2v9nUuNObVtc/yn6ev5Po8FernmHMUmzbMOM7asxkGRMzB3NcdWcfh5ZdCa4ETFQVYVWxsW0cvk4s8eWn0fR+f+fNHqIi2kUIiIAiIgCIiAIiIAiIgCIiAIiIAiIgCIiAIiIAiIgCIiAojQWvaWuAc1wIIImCCJEEHMSXAPaR7PHWCIY0EE2R55mC45Mcfl+V3YeP0ErNrsjIrHMiND2OBa5pEw4HMELXZWpomYmXLGnxLp3R864YxTs/tRasNAToulYcxKbJJjyXWU5HMwJ+cPhppSi577RPZ8+74vSQ5usrz1XZmGT/DefI6jisbDGKOjlDiGbDkd34VbJSrluPU6pqrLq2uafb/ANXk0fR8OIHAEEEEAggzBByIOqqXNsPYjNjIBJfZHHSpgE/E3ezeNMxqD0aFGDmhzSHNIBBBmCDUEEZhWFNysW0crl4kseXmn0f70fmitF4XK2bUwfEFsckurIiTZdRYrrxZv8FSb0ZxWt31r+Yy4JeRmIsEXs3cVV/1NvFee8Vf9h7OXkZiLGF4M49yuC1N3rNWwfRnnC/IuovA8FerYYhERAEREAREQBERAEREAREQBERAEXhKxLReTW0FSsJ2RrW5M9UW+hct9ghxobocVofDeCHNORB9Zr54x9gV93RZtJfZnnqPzLT8j5fFx1HGYHcrVbnu1kOC11rsrI0N0OK0PY4Sc06j6c8wqu7MhN6SLXCsnjS3vl3RxvDGKDDlDiVYaT+X8LoF0X++yiTXF1lcZyFTBJzc3ezUt7RqDzrGODolhiTE3Wdx6j9QfkfuPHXPeBcwziYwiGPrDNK/D+FqfNcUWdPw15MPNPqvP+zO4C0bYDg7aaQCCDMEGoIOqE6781C7pvX9NUdayvMyBUwSa7TRq3eO0agzCHFDgCCC0iYIMwQciCor2upz2RjOl+j6P97lc/XkUVM9+lDyVTGzoTLfPwWUIym+FLbIo15+aqB9eu5XXw2AVd5KybTC1d4hTo4Fz7BJvoi7DaTlVY1svGHC990gvLTiGDDaZELmOLsQGO6TT1R4qyxfCVL/AJCxwcCeRP4lqPmdTstsbEaHQ3Bw3g+pLMZbXDWfPcuNYFv8wbSGvdJj6GZpwn61XXAdxoahQMqmWLZwp8uxEysb2Njg+nY2cK8gcx3LKhxQ4TBmtJ6+4RryDQynkeK8hmSXzcyC6U+hvkWugXn83eNOYWex4ImDMKwrtjYtxI8ouPUqREWwxCIiAIiIAiIgCsWm1tZma7ljW68w2janyWkEYkkkzVbk5yr+GHNkiuhy5szLReLn8BuVgFVQbK5/ujtyHer36AjNzR2n7KsULrviabJDlCHLejHBVDmnMBZMS0QIQ2nvDju0/Kj97Y6nNrBRZOmMFuyWvTqQr/EaqunM2NusrI0N0OI0PY4SLTr9jx4Li+LsIRLE+bZvgOMmP3HPYfuO4694EubimIyIHTpOo0IUzfBh2iFsvaHw4rag5EGvhvXkZOHPsyx8L8T4lxJfVHJMMYl6OUN5mw79OCnd13mbMRm6yuMyBUwSc3N/kOo0zGq5/jDBz7DE2mzdAceo/UfyPlk7cde8C/hfFGxKHEM2GgJ04FbpRU1tHVtQyYbXPfVefqvJo7O14IBBmCMxUEHUHVQTGGII9njEAybm07xos+6r0/TyBM7M4016EnX+g+Ge9SC8brhWhmzEaHNNWnnuIWeFle628UltdClSeHZxNcSfTf71Ry6JjaM7N6x3YiiH4ypJefsubOcKJIHIO8phawezCOfibL+r8LpoeK4zW96+xZQ8UpivlS+xqH3mXZuJ7VT0wK3kT2XR/hiMJ5kZ9i09twba4WcMkbxXyUiHiVE+SkvwSoeL1vl/gwrQQMlLPZ7ih4iiA5xLHZT+E5iW4HcoW+xRZyLSOYKlmA8NRDGbELSGtM5kS7Ao+fZXKmXE/p9SB4jk12wevsdan4+BSc6b/Aqn6+gn+jwOhXI7OfPR+Cq4VpdDMxUfE3Q8RuKonr2FVf6KyjNxe0eNJrTN1Z7Q17Q5poe8HUEaFXVHIVqMB+38BIETgMmxOzXhyCkYKuqLlbHfchWQ4WERFvNYREQBam8b0FWtPMqq97w2RstNTnwWhc6oO+hVNnZnD/Dh92TKKd/Ez1rihihpmctVSc+atWqHMSORoe1U0Xz5kqabi1Hr2+pbvTFxa2UMyUUtF9RXmZee9Wb6uqPCJIG2z5hXvGi03/UiM2qVe77ecXy9Di8irIUv4htH2hxzJParTog3rVxbc52VFs7FhG0RWh1A073S8FoWLJ87HoxpwrbflRq7VFm6i6Xh0n9LDnnJR6xYE2SDEeCPlbrzJUvgNAaGigGX0UiyUVBQidLgYkqIty7lVqsrI0NzIjQ5jhItOXriuOYvwY+xv22TfAJkHasJyY/6HXmuyB0jJU2mC17Sx7Q5jhJzSAQQd6xrtcGXePkSply6HI8LYn2f24hmw0BOnA8FO7qvPoJMcZ2cnqO/+knIE/IfDllBMZ4KdY3dJCm6zk55mGT8L+G53Ya514VxEZiDEBc11BqRwPBSpRVi3EvJezyK3Lt3/v6NHXnVHj91Qx0j67VZu+zhkJgY7bZKhnOUhP8Ax05Fm9XnndzHPctNtUqnqRzClGTfC9orJly+hzV3a9euCstf9/uFVDdKnr0Fq2e6PTCaTMtaewdv3V4SGXkrTuC9B0WWzzRcnp3L2f2P0Ko81U2uWq92eaK57+R+hXjTodPEfhXWWR8qtO7QT41VuNAcKyMx2zGuSyb11MdrzKYjZiRrSR4tKzsOWkmFsEzMJxZPeBIsP+Bb3FYIfqKy8Qvbifs2mK3RzIbh2FzT/wCql4c9Wa8zXdHcSRovJorognqxrdaujYTrpzWSoxflu2oktG+ie/yCh5l/sam117G6mvjlox3xC6ZOqtPH5Xgp5/dNqvNcpvfUtNBrpimY9SXrm7QVB6ruBVwO2TwK9BbhO0Ktx7shP96G0/2ifer0eHOozVDI29ZptdA1xIx23FZ2mYhMnyWaymS9BmqXBZOTfVmKil0KntmFRDKr2qK0w1TZlouRDTkhMwvCVSw0kvdnmiqJDD2EOAcHAggiYM8wRqoxYbmg2GI79kOgxurtym+HM+4S40bu0OoOsmYcwqYkMOBaQCCKg1BnmFJx73TLiMZxcouKeiixsdYXhxPSQIgzFQ0GsgfM69wW2tlkBb0kKrDXkVobHbP0xMKLN9leZAmphk5An6/XPOhRXWNwIPSWZ+RzABV+1Xk1+jKz4qpHo/K9c7UaeiEvu0woTDGB/aA2iRXZ1y9Zjesaw3gyM0PhuD27xoRmDqDw4qhvolTLTLGuamtozWPn67vsqgVjwzKmmfZr3K+tOzPRk2aFtOlkNeWi2jXNYJNEvPvWpsU9sS4+vIrMjKHk5k8eLcUaJx4nplx9tWDa7zDQrVqj7IUXvS8JzqqGN+RlS05HvDGJsXX5+42WZdIjeCtvdBnbH8ITB/k5x+ij1y3ST+4+hFWD6lSLCo24kaJoX7I5QxI/+Rcuy8MpdbjDyMLPkeyToiLpCAW7VG2GOduBKgr4vWJzr3gqX39ElAdxkO8hQo6T1m0qh8Uluaj6Fjhx+Fsy2Ppy8v8AXkrktO5YtlfvzFD9D63rIadNRUcQqXWmTGitzNpsvQVuG/NpzHqirJ1VuM3JwzHqSyR4XGxNDpr9Vp7XfzZyY3b4zk3s1KxL4vLpDsN90e9xPy8hqtlh3D3SEFworPFw/aLimaLLeAxrPekc5Q2kcC4fRbGDeUyA9rmE5TyPAOCmdlutjBINC8t93w3Q3AtHunspQqdZ4dW47jyZHWU98yJviheMdMqxEgu5q4xslRFhpF8q1DiVWJbL6htoJvdubkOBdksOFa47z1GAdhcfoFvrosn0Rrcox6m5nJw40+yuO3rWsum2P+Ijk1o+iyBcdsHxk82tP0W/3G41+2gZEVgIk4Ag0IORmteLwdZAYcTr2R5kHGphE5AzI7CT4533dPDEorJt+Zoy4lu7kqbxsQtMB8MmQe2U9xza7vASqyzFnqXRnk4RtjyIDiPEXvQIDy+A53WNetIz2BORzAM5CeyBIABa3D9+OskUOaSYbpbTdHN1/uGh/Kw7VZnw4jocQSe0ycPm3EHfKRB1orEpUJoTQ7j6zH5lOnL2nzHkYqK0jtrIwe0OYZggOad4I+oV+E8GXZ+FDvZ/e23CMBx68Kra5scZyG+TiexwUpY+R4Gv3HYVUyjwy0buqNzYJAF2pp2D14Ly02to1WrtG1LqmXktLaYMectknkQVT5VF9z1y4TS46ezMvW8Rotdc9m6WNM1DKy3k5KmHdEZ+Y2RvJBMuAC39gsTYTJNzGZ1dxUjDxPYc31Ci29sqt9p6OGXDMe6N5dQAdq3+HLB0UFrdZV4k1ce8lRyzQuntAaKw4RnzeRQdgr2hTaEyQAXUeH1ai5vuR8mfPhK0RFaEQ1WJp/pnkVLS09zhNQx1Zj5hMcx6C6FbLPtsc35mkd4oudRIZHVyc2o7DItPKoVD4pHVkZehZ4TTi0XIb8nb6O+h8wVmwzMfzDxWtbGGfwmhHynjzWRBiylWuh3jiqeSJrRlbYz7+Cwr1tvRMp7zqN+/YFkdIKnTVRy02gxokx7oozlv7VuxqnbPXY1TlwrZfuW7zEeBx/2unXZYhDYAtFhW6NlocQpSAurqjwoqbJbZ6tffNq2IZGrqfdbBQ+/Lw24pHwtoFHzrvZVPzfIzx6+Of0MYlae+7U4FsNpltCZIzlOUgtuxwWFeF37Za5ubZ9ozXN0uKmuPoWck9PRlYcwwHgOcKKZ2a7WMFGhavD1sAaGuodxot6HLrK1HW0VE298wGr2STViNbWNzcB2rY5KK2zBJvoVxoIcJEKHWiEGRHNHu1lwqtteOIKEQ+/7LSvM66qh8QyYWajDnruWGNVKPNmnxJhqHa2gnqRAJB8p/2vHxNn3aKBWzCtqhEgwi8D4mdcEb6V7wCuqgg8ivQ77FQq8iUFrsSXE5Ld9mtUKI18OHFa9pp+2/tGVQdy6JdN6RIrf3ID4T86jqE6gE1ruktk4fheB08uY+3revbLuPseqOi7DizAll6krk/XrcViB3d98/FZAd+fqtJ7ouN9fULGt1rLQAyr39Vo5/EeAzXse1CG0udkPE6S5rMw3dDnuMaIJOOQ+RuYbz3/hSsWh3T127mm2agtm2w5dIgwwNcydSTUk9q3K8a2S9XTRiorSKpvb2wiIvTwKI4tugtJjNHVNXSzY755fKdd0p6mUuRaL6I3Q4ZGyqx1y4kctZFmMq6gGYIPy79VV0oaKnq75+6VM7Xg2zvO0Guhn/APN5YK/y5DsC1kb2fsJ95zv6nF3gaeCp34ZZvqtFl77DXQiFuvExeqz3dT8/AcOK3WG7gLiCRRSCxYMhsMzVSCBZmsEgJKyx8WNS0Q7b+MWeAGiQV1EU0imLeVp6OE53DzooVFG1XepViN37Q4uHk5RGUjw8lzvik27VHyRZ4cfh2Uw3yospr1jxGKmoVU+ZO6mQIh0Mldh3nEGTysXpVTDaXGTQSdwHes65zXKLf2MXGP8AMjYPt8Q/Gf8AaxIpO0CT3rKdYXtE3SHb9lgPtLctoT3KTPGydcUovX0ZHjdSnwqSMhy8hO0VMMzCpJkVFJGi8Bp3Lx2YO+hXjzqhrREeFRJlxB8FQKHxHI5hetfkew+vWaoOo1bly9eSyAijXtHLULx9oDWzcQAMz5FUxbSGN2nGQFRxnoBrukrlzXE+O4PiCUMGbGeIL953DRSMeiV0tI12TUFtly5brdaHiI8FrB7jT/ydx3blN4MENEgqbNZwwSCvLpaaY1R4YlTZY5vbCIi3GsIiIAiIgCIiAIiIAiIgNViSETAcRm0h3cZHwJUThvmp/EhhwINQQQeRoVAbfYzCiFhzFQfmacj4S5hUHitL4lYunRllhzWnBlAMjI96rA0VoODhVW4tp2B1shkfBU8YuclGPVk6TSTb7F3oCXdUTmt1YIQhiWpzP05KIR8dQodAPysR/tWY33YUzxP2XaYPg7x/jnzl+DnsnxFW/DHp+ToN5sBhEkyouXW+MekMjqtXfXtCtEek9hu4U8VH3XjEOpV/RFVLmyqt3Y+R0exX+GN65HesW2Y6bk0BQDbe7UrLsF0viOk1pceH13KBdi4MG7JQX36f0JNd2TLUFJ/Y6Dh3E/6hxY4aTBHiCt/pLUKP4cuL9P1nVeQBwatzGtbYZEznkMyTwaKlcRmSqne3QtLsdLjxnGtKx8y+D4+asR7ZJwa0F8TLZHm7cOauWW7I9ooAYTJ5/wAQ8tG+J5KVXThyHBFBXU5kneSc1Ix/D5z5z5IwtyYx5LmzS3LhZznCJG6zhkPhZPRo+ql0GCGiQCrAkvVfV1xrXDFFbObm9sIiLYYBERAEREAREQBERAEREAREQBYF73Q2O2ROy9tWvGbTy1B1H+1nosZRU1wyXI9TcXtHOrxskSAf3W7OgeKw38nfCeDpdqsRoLYjC05HjUciulPYCJETBzBqD2LTWnCFncZtaYROsNxYP8Kt8FTW+FtPiql+/UsIZia1NHGL0whFBJb127xQ9oWtGFI5yhu8Puu1RMGOHuxz/dDafFpasQ4Mjg0iw/8Atu8ttTI5XiMFppP1/WR3j4knvbRyeFguOfglzIC2NlwDEMtpzWjtcV01mEo+sZnZC+7irrMFk+/GeeWyz/iJ+K8lf4jPltL+n+TxU4kfUgIwfAhCb3F3MhoW2u4saNmDDL/6G9X/ADNFNbPg6ztMy3aO903HvdNbaFYWNyaFp9xst53zbN3vEILVcdEIs+HLRGPWIhN3Nq7/ACIkOwKQ3ZhSFCrKbtSak8yareAL1Tasaur5UR53zn1ZSyGBkFUiKSaQiIgCIiAIiIAiIgCIiAIiIAiIgCIiAIiIAiIgPF6iIAiIgCIiAIiIAiIgCIiAIiIAiIgCIiA//9k="/>
          <p:cNvSpPr>
            <a:spLocks noChangeAspect="1" noChangeArrowheads="1"/>
          </p:cNvSpPr>
          <p:nvPr/>
        </p:nvSpPr>
        <p:spPr bwMode="auto">
          <a:xfrm>
            <a:off x="0" y="-1233488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5" name="AutoShape 6" descr="data:image/jpeg;base64,/9j/4AAQSkZJRgABAQAAAQABAAD/2wCEAAkGBhMSERUUExQWFBMVFBQYGBcYFBQUFRQXFBQVFBQVFRQXHSYeFx0jGRgUHy8gIycpLC0sFx4xNTAqNSYrLCkBCQoKDgwOGg8PGjYlHyQ1LCwsLC8sLCwsLywsLCwsLCwsLCwsLCwsLC0sLCwsLSwsLCwsKiwsLCwsKSwwLCwsLP/AABEIAOEA4QMBIgACEQEDEQH/xAAcAAEAAQUBAQAAAAAAAAAAAAAABgIDBAUHAQj/xABAEAABAgMFBAcHAgYBBAMAAAABAAIDESEEBQYxQRJRYXETIoGRobHwBzJCUsHR4RQjQ2JygpLxshWTosIkU2P/xAAaAQEAAgMBAAAAAAAAAAAAAAAABAUCAwYB/8QAMREAAgICAAQDCAAGAwAAAAAAAAECAwQREiExQQVRYRMUIjJxgbHwI0KR0eHxM1LB/9oADAMBAAIRAxEAPwDuKIsa33hDgs24rgxgIEzOU3GQy4kJ0PUm3pGSitwY7XtDmkOaciDMHkQriHnQIiIAiIgCIiAIiIAiIgCIiAIiIAiIgCIiAIiIAiLx2SAsRLwhNaXGIwNDi0uL2hocDItJnKc6SV6HEDgCCCCJggzBByIOqi9lgFsObYUSGYdoe+G3odobLw9oGxMU2SdRIkLdXBZHQrOxr6O6xIEpN23ufs0pQOlSlKLZKCS6keu2Unprt+/vobBERayQFiXrdrLRBfCiCbIjS06ETyIOhBkQd4Cy0Q9Tae0cZu6+7TdlqdZojuu0zG1SHaGH3X/yuIGYyIIM5SXUrixFCtTSWEh7ffY6j2HiNRucKFan2g4KbeFnk2TbRDm6E/KurHH5XU5GR0rya4L+iQ4vRxS6BaoTi0ONCCKFjxkRwNCobcqX6F1GEM2HF0kuv75fg+g0Udwxi1tp/biAQ7QBVs+rEA+OGTmN4zHKqkSlRkpLaKi2qVUuGa5hERZGsIiIAiIgCIiAIiIAiIgCIiAIiIAiIgCIiA8kvURAEREAREQBc89qXs8/Vs/U2dv/AMqGKgfxmt0/rGh1y3S6GixlFSWmbabpUzU4nznh3EYdswoxLXtI2IgOy5rhlXMELr2FsYl7hAtMhFPuRBIMjcP5X8MjpuUS9rHs3Li622VvWltRobRV0s4rANfmGuec5wvDuJQ4CDHq0y2XajdXQ8VAfFTLaOk4as6rf+0/3t3Po9FCsMYuLS2DaXTnIQ4x+LcyIdHbna61zmqm12RsW0c7fjzolwy+z8wiIthoCIiAIiIAiIgCIiAIiIAiIgCIiAIiIAiIgCIiAIiIAiIgPCFxT2p+zboC62WVv7RJMWGP4ROcRg+TePhzyy7YqXsBBBqDmMwRuWE4KS0yTjZEsefFE+ccN4mkBCjdZhoCdOBXU8NYsMEthR3bUEyEOMT7m5kU7tztNd4gntN9mxsbnWmzNnZnGbmj+ASf+BOR0y3LT4YxNs/tRqsNATpwKrWpUy2v9nUuNObVtc/yn6ev5Po8FernmHMUmzbMOM7asxkGRMzB3NcdWcfh5ZdCa4ETFQVYVWxsW0cvk4s8eWn0fR+f+fNHqIi2kUIiIAiIgCIiAIiIAiIgCIiAIiIAiIgCIiAIiIAiIgCIiAojQWvaWuAc1wIIImCCJEEHMSXAPaR7PHWCIY0EE2R55mC45Mcfl+V3YeP0ErNrsjIrHMiND2OBa5pEw4HMELXZWpomYmXLGnxLp3R864YxTs/tRasNAToulYcxKbJJjyXWU5HMwJ+cPhppSi577RPZ8+74vSQ5usrz1XZmGT/DefI6jisbDGKOjlDiGbDkd34VbJSrluPU6pqrLq2uafb/ANXk0fR8OIHAEEEEAggzBByIOqqXNsPYjNjIBJfZHHSpgE/E3ezeNMxqD0aFGDmhzSHNIBBBmCDUEEZhWFNysW0crl4kseXmn0f70fmitF4XK2bUwfEFsckurIiTZdRYrrxZv8FSb0ZxWt31r+Yy4JeRmIsEXs3cVV/1NvFee8Vf9h7OXkZiLGF4M49yuC1N3rNWwfRnnC/IuovA8FerYYhERAEREAREQBERAEREAREQBERAEXhKxLReTW0FSsJ2RrW5M9UW+hct9ghxobocVofDeCHNORB9Zr54x9gV93RZtJfZnnqPzLT8j5fFx1HGYHcrVbnu1kOC11rsrI0N0OK0PY4Sc06j6c8wqu7MhN6SLXCsnjS3vl3RxvDGKDDlDiVYaT+X8LoF0X++yiTXF1lcZyFTBJzc3ezUt7RqDzrGODolhiTE3Wdx6j9QfkfuPHXPeBcwziYwiGPrDNK/D+FqfNcUWdPw15MPNPqvP+zO4C0bYDg7aaQCCDMEGoIOqE6781C7pvX9NUdayvMyBUwSa7TRq3eO0agzCHFDgCCC0iYIMwQciCor2upz2RjOl+j6P97lc/XkUVM9+lDyVTGzoTLfPwWUIym+FLbIo15+aqB9eu5XXw2AVd5KybTC1d4hTo4Fz7BJvoi7DaTlVY1svGHC990gvLTiGDDaZELmOLsQGO6TT1R4qyxfCVL/AJCxwcCeRP4lqPmdTstsbEaHQ3Bw3g+pLMZbXDWfPcuNYFv8wbSGvdJj6GZpwn61XXAdxoahQMqmWLZwp8uxEysb2Njg+nY2cK8gcx3LKhxQ4TBmtJ6+4RryDQynkeK8hmSXzcyC6U+hvkWugXn83eNOYWex4ImDMKwrtjYtxI8ouPUqREWwxCIiAIiIAiIgCsWm1tZma7ljW68w2janyWkEYkkkzVbk5yr+GHNkiuhy5szLReLn8BuVgFVQbK5/ujtyHer36AjNzR2n7KsULrviabJDlCHLejHBVDmnMBZMS0QIQ2nvDju0/Kj97Y6nNrBRZOmMFuyWvTqQr/EaqunM2NusrI0N0OI0PY4SLTr9jx4Li+LsIRLE+bZvgOMmP3HPYfuO4694EubimIyIHTpOo0IUzfBh2iFsvaHw4rag5EGvhvXkZOHPsyx8L8T4lxJfVHJMMYl6OUN5mw79OCnd13mbMRm6yuMyBUwSc3N/kOo0zGq5/jDBz7DE2mzdAceo/UfyPlk7cde8C/hfFGxKHEM2GgJ04FbpRU1tHVtQyYbXPfVefqvJo7O14IBBmCMxUEHUHVQTGGII9njEAybm07xos+6r0/TyBM7M4016EnX+g+Ge9SC8brhWhmzEaHNNWnnuIWeFle628UltdClSeHZxNcSfTf71Ry6JjaM7N6x3YiiH4ypJefsubOcKJIHIO8phawezCOfibL+r8LpoeK4zW96+xZQ8UpivlS+xqH3mXZuJ7VT0wK3kT2XR/hiMJ5kZ9i09twba4WcMkbxXyUiHiVE+SkvwSoeL1vl/gwrQQMlLPZ7ih4iiA5xLHZT+E5iW4HcoW+xRZyLSOYKlmA8NRDGbELSGtM5kS7Ao+fZXKmXE/p9SB4jk12wevsdan4+BSc6b/Aqn6+gn+jwOhXI7OfPR+Cq4VpdDMxUfE3Q8RuKonr2FVf6KyjNxe0eNJrTN1Z7Q17Q5poe8HUEaFXVHIVqMB+38BIETgMmxOzXhyCkYKuqLlbHfchWQ4WERFvNYREQBam8b0FWtPMqq97w2RstNTnwWhc6oO+hVNnZnD/Dh92TKKd/Ez1rihihpmctVSc+atWqHMSORoe1U0Xz5kqabi1Hr2+pbvTFxa2UMyUUtF9RXmZee9Wb6uqPCJIG2z5hXvGi03/UiM2qVe77ecXy9Di8irIUv4htH2hxzJParTog3rVxbc52VFs7FhG0RWh1A073S8FoWLJ87HoxpwrbflRq7VFm6i6Xh0n9LDnnJR6xYE2SDEeCPlbrzJUvgNAaGigGX0UiyUVBQidLgYkqIty7lVqsrI0NzIjQ5jhItOXriuOYvwY+xv22TfAJkHasJyY/6HXmuyB0jJU2mC17Sx7Q5jhJzSAQQd6xrtcGXePkSply6HI8LYn2f24hmw0BOnA8FO7qvPoJMcZ2cnqO/+knIE/IfDllBMZ4KdY3dJCm6zk55mGT8L+G53Ya514VxEZiDEBc11BqRwPBSpRVi3EvJezyK3Lt3/v6NHXnVHj91Qx0j67VZu+zhkJgY7bZKhnOUhP8Ax05Fm9XnndzHPctNtUqnqRzClGTfC9orJly+hzV3a9euCstf9/uFVDdKnr0Fq2e6PTCaTMtaewdv3V4SGXkrTuC9B0WWzzRcnp3L2f2P0Ko81U2uWq92eaK57+R+hXjTodPEfhXWWR8qtO7QT41VuNAcKyMx2zGuSyb11MdrzKYjZiRrSR4tKzsOWkmFsEzMJxZPeBIsP+Bb3FYIfqKy8Qvbifs2mK3RzIbh2FzT/wCql4c9Wa8zXdHcSRovJorognqxrdaujYTrpzWSoxflu2oktG+ie/yCh5l/sam117G6mvjlox3xC6ZOqtPH5Xgp5/dNqvNcpvfUtNBrpimY9SXrm7QVB6ruBVwO2TwK9BbhO0Ktx7shP96G0/2ifer0eHOozVDI29ZptdA1xIx23FZ2mYhMnyWaymS9BmqXBZOTfVmKil0KntmFRDKr2qK0w1TZlouRDTkhMwvCVSw0kvdnmiqJDD2EOAcHAggiYM8wRqoxYbmg2GI79kOgxurtym+HM+4S40bu0OoOsmYcwqYkMOBaQCCKg1BnmFJx73TLiMZxcouKeiixsdYXhxPSQIgzFQ0GsgfM69wW2tlkBb0kKrDXkVobHbP0xMKLN9leZAmphk5An6/XPOhRXWNwIPSWZ+RzABV+1Xk1+jKz4qpHo/K9c7UaeiEvu0woTDGB/aA2iRXZ1y9Zjesaw3gyM0PhuD27xoRmDqDw4qhvolTLTLGuamtozWPn67vsqgVjwzKmmfZr3K+tOzPRk2aFtOlkNeWi2jXNYJNEvPvWpsU9sS4+vIrMjKHk5k8eLcUaJx4nplx9tWDa7zDQrVqj7IUXvS8JzqqGN+RlS05HvDGJsXX5+42WZdIjeCtvdBnbH8ITB/k5x+ij1y3ST+4+hFWD6lSLCo24kaJoX7I5QxI/+Rcuy8MpdbjDyMLPkeyToiLpCAW7VG2GOduBKgr4vWJzr3gqX39ElAdxkO8hQo6T1m0qh8Uluaj6Fjhx+Fsy2Ppy8v8AXkrktO5YtlfvzFD9D63rIadNRUcQqXWmTGitzNpsvQVuG/NpzHqirJ1VuM3JwzHqSyR4XGxNDpr9Vp7XfzZyY3b4zk3s1KxL4vLpDsN90e9xPy8hqtlh3D3SEFworPFw/aLimaLLeAxrPekc5Q2kcC4fRbGDeUyA9rmE5TyPAOCmdlutjBINC8t93w3Q3AtHunspQqdZ4dW47jyZHWU98yJviheMdMqxEgu5q4xslRFhpF8q1DiVWJbL6htoJvdubkOBdksOFa47z1GAdhcfoFvrosn0Rrcox6m5nJw40+yuO3rWsum2P+Ijk1o+iyBcdsHxk82tP0W/3G41+2gZEVgIk4Ag0IORmteLwdZAYcTr2R5kHGphE5AzI7CT4533dPDEorJt+Zoy4lu7kqbxsQtMB8MmQe2U9xza7vASqyzFnqXRnk4RtjyIDiPEXvQIDy+A53WNetIz2BORzAM5CeyBIABa3D9+OskUOaSYbpbTdHN1/uGh/Kw7VZnw4jocQSe0ycPm3EHfKRB1orEpUJoTQ7j6zH5lOnL2nzHkYqK0jtrIwe0OYZggOad4I+oV+E8GXZ+FDvZ/e23CMBx68Kra5scZyG+TiexwUpY+R4Gv3HYVUyjwy0buqNzYJAF2pp2D14Ly02to1WrtG1LqmXktLaYMectknkQVT5VF9z1y4TS46ezMvW8Rotdc9m6WNM1DKy3k5KmHdEZ+Y2RvJBMuAC39gsTYTJNzGZ1dxUjDxPYc31Ci29sqt9p6OGXDMe6N5dQAdq3+HLB0UFrdZV4k1ce8lRyzQuntAaKw4RnzeRQdgr2hTaEyQAXUeH1ai5vuR8mfPhK0RFaEQ1WJp/pnkVLS09zhNQx1Zj5hMcx6C6FbLPtsc35mkd4oudRIZHVyc2o7DItPKoVD4pHVkZehZ4TTi0XIb8nb6O+h8wVmwzMfzDxWtbGGfwmhHynjzWRBiylWuh3jiqeSJrRlbYz7+Cwr1tvRMp7zqN+/YFkdIKnTVRy02gxokx7oozlv7VuxqnbPXY1TlwrZfuW7zEeBx/2unXZYhDYAtFhW6NlocQpSAurqjwoqbJbZ6tffNq2IZGrqfdbBQ+/Lw24pHwtoFHzrvZVPzfIzx6+Of0MYlae+7U4FsNpltCZIzlOUgtuxwWFeF37Za5ubZ9ozXN0uKmuPoWck9PRlYcwwHgOcKKZ2a7WMFGhavD1sAaGuodxot6HLrK1HW0VE298wGr2STViNbWNzcB2rY5KK2zBJvoVxoIcJEKHWiEGRHNHu1lwqtteOIKEQ+/7LSvM66qh8QyYWajDnruWGNVKPNmnxJhqHa2gnqRAJB8p/2vHxNn3aKBWzCtqhEgwi8D4mdcEb6V7wCuqgg8ivQ77FQq8iUFrsSXE5Ld9mtUKI18OHFa9pp+2/tGVQdy6JdN6RIrf3ID4T86jqE6gE1ruktk4fheB08uY+3revbLuPseqOi7DizAll6krk/XrcViB3d98/FZAd+fqtJ7ouN9fULGt1rLQAyr39Vo5/EeAzXse1CG0udkPE6S5rMw3dDnuMaIJOOQ+RuYbz3/hSsWh3T127mm2agtm2w5dIgwwNcydSTUk9q3K8a2S9XTRiorSKpvb2wiIvTwKI4tugtJjNHVNXSzY755fKdd0p6mUuRaL6I3Q4ZGyqx1y4kctZFmMq6gGYIPy79VV0oaKnq75+6VM7Xg2zvO0Guhn/APN5YK/y5DsC1kb2fsJ95zv6nF3gaeCp34ZZvqtFl77DXQiFuvExeqz3dT8/AcOK3WG7gLiCRRSCxYMhsMzVSCBZmsEgJKyx8WNS0Q7b+MWeAGiQV1EU0imLeVp6OE53DzooVFG1XepViN37Q4uHk5RGUjw8lzvik27VHyRZ4cfh2Uw3yospr1jxGKmoVU+ZO6mQIh0Mldh3nEGTysXpVTDaXGTQSdwHes65zXKLf2MXGP8AMjYPt8Q/Gf8AaxIpO0CT3rKdYXtE3SHb9lgPtLctoT3KTPGydcUovX0ZHjdSnwqSMhy8hO0VMMzCpJkVFJGi8Bp3Lx2YO+hXjzqhrREeFRJlxB8FQKHxHI5hetfkew+vWaoOo1bly9eSyAijXtHLULx9oDWzcQAMz5FUxbSGN2nGQFRxnoBrukrlzXE+O4PiCUMGbGeIL953DRSMeiV0tI12TUFtly5brdaHiI8FrB7jT/ydx3blN4MENEgqbNZwwSCvLpaaY1R4YlTZY5vbCIi3GsIiIAiIgCIiAIiIAiIgNViSETAcRm0h3cZHwJUThvmp/EhhwINQQQeRoVAbfYzCiFhzFQfmacj4S5hUHitL4lYunRllhzWnBlAMjI96rA0VoODhVW4tp2B1shkfBU8YuclGPVk6TSTb7F3oCXdUTmt1YIQhiWpzP05KIR8dQodAPysR/tWY33YUzxP2XaYPg7x/jnzl+DnsnxFW/DHp+ToN5sBhEkyouXW+MekMjqtXfXtCtEek9hu4U8VH3XjEOpV/RFVLmyqt3Y+R0exX+GN65HesW2Y6bk0BQDbe7UrLsF0viOk1pceH13KBdi4MG7JQX36f0JNd2TLUFJ/Y6Dh3E/6hxY4aTBHiCt/pLUKP4cuL9P1nVeQBwatzGtbYZEznkMyTwaKlcRmSqne3QtLsdLjxnGtKx8y+D4+asR7ZJwa0F8TLZHm7cOauWW7I9ooAYTJ5/wAQ8tG+J5KVXThyHBFBXU5kneSc1Ix/D5z5z5IwtyYx5LmzS3LhZznCJG6zhkPhZPRo+ql0GCGiQCrAkvVfV1xrXDFFbObm9sIiLYYBERAEREAREQBERAEREAREQBYF73Q2O2ROy9tWvGbTy1B1H+1nosZRU1wyXI9TcXtHOrxskSAf3W7OgeKw38nfCeDpdqsRoLYjC05HjUciulPYCJETBzBqD2LTWnCFncZtaYROsNxYP8Kt8FTW+FtPiql+/UsIZia1NHGL0whFBJb127xQ9oWtGFI5yhu8Puu1RMGOHuxz/dDafFpasQ4Mjg0iw/8Atu8ttTI5XiMFppP1/WR3j4knvbRyeFguOfglzIC2NlwDEMtpzWjtcV01mEo+sZnZC+7irrMFk+/GeeWyz/iJ+K8lf4jPltL+n+TxU4kfUgIwfAhCb3F3MhoW2u4saNmDDL/6G9X/ADNFNbPg6ztMy3aO903HvdNbaFYWNyaFp9xst53zbN3vEILVcdEIs+HLRGPWIhN3Nq7/ACIkOwKQ3ZhSFCrKbtSak8yareAL1Tasaur5UR53zn1ZSyGBkFUiKSaQiIgCIiAIiIAiIgCIiAIiIAiIgCIiAIiIAiIgPF6iIAiIgCIiAIiIAiIgCIiAIiIAiIgCIiA//9k="/>
          <p:cNvSpPr>
            <a:spLocks noChangeAspect="1" noChangeArrowheads="1"/>
          </p:cNvSpPr>
          <p:nvPr/>
        </p:nvSpPr>
        <p:spPr bwMode="auto">
          <a:xfrm>
            <a:off x="152400" y="-1081086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6764" y="2431672"/>
            <a:ext cx="70737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bg-BG" sz="1400" b="1" u="sng" dirty="0" smtClean="0"/>
              <a:t>Целева </a:t>
            </a:r>
            <a:r>
              <a:rPr lang="bg-BG" sz="1400" b="1" u="sng" dirty="0"/>
              <a:t>група 4:</a:t>
            </a:r>
            <a:r>
              <a:rPr lang="bg-BG" sz="1400" b="1" dirty="0"/>
              <a:t> Български туроператори - </a:t>
            </a:r>
            <a:r>
              <a:rPr lang="bg-BG" sz="1400" dirty="0"/>
              <a:t>Представители на водещи български </a:t>
            </a:r>
            <a:r>
              <a:rPr lang="bg-BG" sz="1400" dirty="0" smtClean="0"/>
              <a:t>туроператори. </a:t>
            </a:r>
          </a:p>
          <a:p>
            <a:pPr lvl="0" algn="just">
              <a:lnSpc>
                <a:spcPct val="150000"/>
              </a:lnSpc>
            </a:pPr>
            <a:endParaRPr lang="bg-BG" sz="1400" u="sng" dirty="0"/>
          </a:p>
          <a:p>
            <a:pPr lvl="0" algn="just">
              <a:lnSpc>
                <a:spcPct val="150000"/>
              </a:lnSpc>
            </a:pPr>
            <a:r>
              <a:rPr lang="bg-BG" sz="1400" b="1" u="sng" dirty="0"/>
              <a:t>Целева група 5:</a:t>
            </a:r>
            <a:r>
              <a:rPr lang="bg-BG" sz="1400" b="1" dirty="0"/>
              <a:t> Чуждестранни туроператори - </a:t>
            </a:r>
            <a:r>
              <a:rPr lang="bg-BG" sz="1400" dirty="0" smtClean="0"/>
              <a:t>Представители </a:t>
            </a:r>
            <a:r>
              <a:rPr lang="bg-BG" sz="1400" dirty="0"/>
              <a:t>на водещи чуждестранни туроператори в 10-те генериращи пазара (</a:t>
            </a:r>
            <a:r>
              <a:rPr lang="bg-BG" sz="1400" dirty="0" smtClean="0"/>
              <a:t>Великобритания, </a:t>
            </a:r>
            <a:r>
              <a:rPr lang="bg-BG" sz="1400" dirty="0"/>
              <a:t>Германия, Гърция, Украйна, Русия, Сърбия, Румъния, Турция, Швеция и Чехия).</a:t>
            </a:r>
            <a:endParaRPr lang="bg-BG" sz="1400" u="sng" dirty="0"/>
          </a:p>
        </p:txBody>
      </p:sp>
      <p:sp>
        <p:nvSpPr>
          <p:cNvPr id="6" name="AutoShape 2" descr="data:image/jpeg;base64,/9j/4AAQSkZJRgABAQAAAQABAAD/2wCEAAkGBhQSERQUEhQVFRUVFBcVFRUYFxQUFBYXFBQVFBUUFBUXHCYeFxkkGRQUHy8gIycpLCwsFR4xNTAqNSYrLCkBCQoKDgwOGg8PGikcHBwpKSkpKSksKSkpKSkpKSkpKSkpKSkpKSksKSkpKSkpKSkpKSwpKSksLCwsLCksLCwsKf/AABEIALgBEgMBIgACEQEDEQH/xAAcAAAABwEBAAAAAAAAAAAAAAABAgMEBQYHAAj/xABHEAABAwEFBAgCBgcGBgMAAAABAAIDEQQFEiExBkFRYQcTInGBkaGxMkIUI1JywfAkc6Ky0eHxFjNDYoKSFzRTVGOTFYPC/8QAGQEAAgMBAAAAAAAAAAAAAAAAAQIAAwQF/8QAJREAAgICAgICAgMBAAAAAAAAAAECEQMxEiETQTJRBBRxscEi/9oADAMBAAIRAxEAPwDV5AmFvHYd3H2UhMmNt+B3cVEQqxCKWpWiKab1pYiIm/LVgbhzGLUjKgrx56KrW22k1qXNZoG1NTyqeO8p9LeHX2l+EkMZTtDUkmgw1yrQZcEwviLtaUHwtbWpOWYJ9ys7bbs0JUiL64kGni6nGvwj0G5IdSKAnjXmeZTp76Es14nKg791eSbzSCmfPQZVrl/BCgDC2Nqajw4BMnin9aKQy3+Ovqmtojz07qItAEIZCNPLcpGzW3Aa7iRUZ58aKHkea/zR4bQdDoEoCzC/mA/MO53qnEe0Lftv8aOVXlhJFNaZgjeE1woOvYtUXpt+tPztPewI/wBPidq2F3os/kc4aFcyd43paRC/uhs7tYW/6XBE/wDirLuY9vdQqkttjgn92Wpz5GsqRicBUHSp1Q4/TCaRfF/tmszIwDWNpzpSopRZS20mum9bDtZckVms0bYxmY3FziSSTTUlY+xufim1sA9skTnamiC8bPQUqn1hs6Z3me1RU8rkNRFdQFofQ1FS0TGn+EP3lQ8K0Toab9dP+rb+8r4fIVmiXyMm/eTDpGNLo8/ZSN7j4e9RvSeaXUtD0GHowYhAjkIFmOmEQURkBUFY8hHZHcgcEpEOyO5FcFC0Ik2DJKFEYMkAg0XIaIFAHqC9r1is7Mcz2sbxJ15NG89yps/SZZ3YhhfShAcADXvB0VWv2Z9qkL5e0d3Bo4AcFGG5G8aeK3LDWzj3Ze7tvWO0MxxOqB8Q0c08HD5Uyvu+hHC6nae7JoBGdeWtBxVMN1OjJMcpBIodcxzpqomS0SQHt1IJ+MZuHdXRVzTGiqLNYwY8DMiXnHJze45Mryb6d6Z368mYN1e9/VtA3DIkDvJURd9+Dri81o0VaCTmSaVPMpS8rzeLRG+M1LWUx5ZucdR3UIVWtj3ZMT2AsYA1tXanKtBoSa5AA5VVbnDsRr+BGq1DY672yXc+SdxdjoX56iNoDWDg0OcT3hUW+roYMeFzTQ5UNfLRVPIuVFvifGyDc7u70k5tNc/cI4gzoNeSdC5JzT6t9DyyVjkkVJNkRI2uYGXHX+iILKea0vZvY1pZikZn4p7bbigs8b5HNHYaXZ7qCvis/mV0XLA2rMuskxaeI3hDag09puXJNIZjmlFazOIyhECVmCIAlIcApC4B+kR/fb7hNGsUps9H+kxffHuFCM1zpJNIo/1TvZY/d9ixu8Vr3SeexH+qd+CzbZ+CpUyviKiTst2Uac1WrfH2j3q+2hrWxHj4qlWtlXLLilbseiNwLROhxn1loP8AlYPUqmsu5xpQV7lcNkbX9AEjnMLy/D2W6ileK0wklIHFmg3t8nefZRfSvldbfzvCTbtRHOW0a9hGZDm/wqu6W5AbtZQ1rT3C1OSa2GMWmjDyioyAqg6QSiAo9EUqCkgwdkdyI4JVoyHck3KFom4IjQlHIoCBDqIEZcoSjRhBXM5D86KOvK8mxZNHaO8p3a7XTU0yyVYvaapB50XWm6OKgLRe0hPxFNTbifizrxSLpEmSsrdjBZ4BUEaakcBvp4Kes9xzMphaXsIq1wAcKEVBFd2agg/89yvewt8ViMTtY82/ddu8DXzCyfkWlyRdhSk6ZKbDyy2dnU2hnYxl8b8yKvAxRyAaAlte+qLtJdoaDRhOJxdUNHzHIYtwAyU9ZZQ5SEgDgAQD3rAp27ZvcajRTdnNkAXB7xmDWmqusoa0ZgUHJDA0N0yRLVQjPMp27EUUtEZeV8ua36prCdAC4AnuAWd7WbYuniMLojG4OGOp1AzoPGi0yw3O0vEj2hxB7Ip8J4j0WSdIUPV3haAfmcHDuc0EK/Ck32U5m0uitMbmUsE0MiPCDXJWyfZjFJWrmtSkm5c1qVDB2tUps639Ji++PcKMbDzUvszZ6WqHP52+6KXYGzTOlM9ln6o+6qexcArUkDv/AKK19KnyD/xe7lUrrjDI6gkFJ+RFyVIWMqJPam8mA4agmmdKKsxxBwxDPlwPBIWxrpZWtFXOe4NaOLnEADzWqT7BxxWEQszkb2nP3uf8x/lyVMcfjVMuh/2ZyLbg7JHfTL14p1FHmH4zhPzajxPynkUW+NnpYXVcK5V414lPrplpQGgJ0J+CQcCPtfnNLN9dGiK9MeG7sQ+OhPwuqMJPJw+E8jkoW+hMxhime4xnPCdAdxB3H0U7JgZm00B+Jh3ce8ckyvS3MfGY3f6DwO4V4HckhKS2GUV6M/niwmmo3JIp5bYqeH5y5JmVti7RbF2rARSEZAU4SRGg7km9KnQdyTcgWib9D3IoCM/Q9yBAhy5dRcoQs19vIzGbfZQzZsVAdCpid5qeFNFBW2DDm3ThwXRybOKhGaOlRwRGvQyzVNfBJOKpCGL6p9ct4GKVjq0FcJ7nZe9D4KKeaGqLaJKN8kslaaYU6do1m770wuIJVjgvAOoQs32WfLai5jAC6NrScRpixEtoDxy3qfsN4YHFrjhLTRzTqCuXPE490b45VIuYkqiTuHGgUe22nDVp7zyVK2m2uMUhbCXh4NH46OboDRoOdcwpBchpSUVbNBs+1lma4RPeGyDUVFKbjXisk6TLfHLb3uicHNwMaXDMFzW0NDvVftFqLyXONSSSTxJzKaSk7lrUOJiyZeaoIHbilLPKQ6iJCwh1Sn0RbWu9BlQLjxRmIJ9UZgQQ4uxS+y4/Sofvt91DtUzsm39Mh/WD3ToRmg9KvxNH/iH7ypTmFrPiaeQVw6WX0eOUQ/eWbWW3DGzHmzE3F92oxeiaexKss3R/ZWvt8b3kAR1IJ0Mjg4Riug+Y88K2UmqzG3bNuhL3xPcyzhzMOGjmlmT8cjdSRpirlkQrU7atv0cSRPiccNXVJIBAzBprQgrPl2bMUaRMWu6WStwvFRu4jmDuWf7R7OOswc5vaZqdR58DXerrcV+OmjDyIng74nOJHPC7UdyS2psz5bO8RfHSoH2uXeqtFxj9pv05gk5ccnDmo20Xnx/IKQtWMPMcjDUE5Gge3lT8EhLYJerx4XGMGmOhw/7qKxxRVbFJJ8Xln4b/ACTYoLODQmmSMVbFUi/H8QpQFCuTDkmUiUs4JJyhaJSjI9yDD3o0mh/O9AgQDD3rkZcpYKLHIatBUFanEHwzHFSolpX7J9Com1OzIPgV0JM4w1k30STSlHhIuHmqQgS6JCd3YPh7pSScUod9U3k+AcyEGA0Took+vlbxYw17ngU/aUBt3M5tokc0kHrDQg0Knein/mZOHVtr/wCwU/FRHSBA2mPF2nWiRpblkGgUPqUJ6RFsNs9tbK2KhJcQcic/6qHtdZHuc41LjU8yUlc5+rS9MyljFfQHJt02R8sdE3JIKezAVTSR+qVhDBpoiCMk5lA6bJDZ31KRhHDmmoz3JeHmkHSCqcMelGHURU5sfnbYPvhV6BWLYkfp0P3wnQjLj0uu7Z/VN/eWUh1fJal0vu7bv1bfdZPFn5Jp7IjbOjewfSLvixvcWh0jXA0cC1rsmgnNuVBkp++rta1krQ3CySrwWgENc6mIFoGQqKg8yqt0WW4CwhnWYHde8A6VqGmgrlVX4g0zdXjlTLuWSTNsF0mU+5rspO0QuY2kZJMZcW1DgO2DU51OXEcKqxy2Gg7cjnHfnhHk3+KcmUNrTKqYzzVBVU5lqiUV3R79ItD5XkdVWoYMnGjhlXgpLpFtTbNYOpaGgvpExrahoZkXOwHhpnvKd3pek1mgfJE1riB2WOxDfm7I55blSL1uq3WyMTSB8jpWhzcIFGR5kANHw1J9EYPkLKolWFk7BLda1pqKfyU3cvR9arVB18fVhmLD2nYTUUruTGXZ+2RDE6zTYG5l2AuaABUkltefgrjsPfpnsc1hYQJCeshNaVFRibXiKV8Vqhvsq8jS6K/J0X20aNjPdI38VV7TZnRyOjeKOY7C4cCDQrVbLsfbGyNc6hAeMVH1yqKrNdpTW2Wn9e/95WyilofHkcnTFHOCSKGzMBa47wclzQkNglKMj+d6BOZGCnl7rjCOKgBugS3VIUKIPHuoXcHehUbaHZp7aOy4jcVGynNbpHHClJuR6okgyVbINp2ad6JP8TBzVu2R2LFuDnGdseE0w0q8768AFF7XbLusdpYwEva8AsdSlSTQtPMGnmquavj7HeOSXL0Xzouu/DE6U6yPAH3Y/wCZPkqDtxJWd/6x3utaumDqYooxoxoHjQknzqsc2tfWZ333e6sn6KkFupvYRpxrmjXT/dhBPStSlWgexg8hIuKPaH55JLEqWMFKVszgDmknIGhEiFTqU6ikyTSMVKdNioapWMOrO5WjYQfp0P3lVLO6itXR4a2+H734JkKy0dMDvrH/AHGe6yyxx1NOS07pfd9bJ91izWxHteCaWyI0nouiL4Z48TaiRpwOFQQWUry0pVX2CzGMDMjliOHuAJyWadFmzT7TbesxObFAA6QtJbjLvgirwOZPIc1rN63eBQNaSXGgzcc+GqyZIN9o2Y81R4sYTW1vHwSLZC86UHuorbF5srrNGMw59HHi6RwaKHlTyStnt4NNQcgR6LJJOL7L4yUiWns2IaCinLrsAihYPssaCfCqirG7G5rBq45/dGbvQeqnbe+jCBqVpwLbKMz9CNksjW1LKAPcXU4EgAnvNFRdqejp7JhbbtAbMx2N0A7LZOJj3BxzBboa5UK0Czjs8k4aa7lqM5V/7WQNDOvf1D3NB6uUFjhlmKHhpksAvqYPtU7mmodM8g8QXkg+S9M37ckNriMVojbI01pX4mn7THatPd6rzftHcbrHa5IHZ4H5H7TD2mO8WkJmy/DVjWEpWqF7UQlIdACQ5eI91xciSnLxHugqiAPjXIlUKhB7eDsweLQVFyHNSF5mhA3gU8im13GLr4+vJEXWN6ymuCvaI8KrXPZxh5s3s1NbpeqgAqG4nOcaNaK0q496uv8AwVkAGO1RgncGOPuVarsmusHFY+rYSMOKN2FxbXR1TU6DXknVouvrAHNtUzT/APW794LHPM1o2RwqrZU7N0TfRzjZbXhw1wsaAfMqVtuzzZGMEpMjontkDtDVvLhTcnUt3TtdQWvGOD42V82kJ5DC/CauxHkAB7rLKbcrNCilGiMacx+dxWI7TOrM77xWyRMndUsZFKGkgtZIWyg6ULXjCTnxGqyDaG65RaHhzHMNa4XAtdSutCunK3FM5em0ddv92ElamI1mErG4cKNJipm0pOqFSIssRaJSWqSVQQKriEO5FRILQGhTvrk1icEJfmgFD6B2StnRwP0+Hv8AwVPsxyVy6M87fF3n2TIBNdLr/rpO5nss3s0tDkKnQAaknQDxotC6XH/Xy/6PZIdC+yrbTaXTytJjs4a5v2TKXVbU78LQXU40TT2RGubEbOtsVkbHq93bldxe4Zjub8I7jxU2xlTiO74e/eUhFL2njlX14pWgGlfMkfyVY5C7TWSOV9nZJSuN0jRzjaB/+woy2XGOw4ZGtDzokek21GJ1imb8TJn1HFj2AO/BKyXxiY0jXLDzJyAWLPXLs2Ye4kvdVmwuc/LTC3u1d+HklnXjG6UQh7esdU4K1fQCpJG4U4pw2LBG1pOY1PM6+tUSw2JjXOc1rQXfEQACToalaYR4xozTlbbHjR5bu4b/ABSsbq6aJGSTOn5oP6peJ/8Alp5fgrEIc8LE+mmEC2Wd1M3xAHngkcB6FbTaRkVjPTDYqSWWTPPGw+DmvFOdCfJEtw/Ioz0i5KPKScUDpBZNPEe6LVdJp4hAECA1XLlyhBxfr/rn04n3UanN6yVkcebh5OKZhy1y2zjGt3LtbdUlniikgjjLY2tIe0VLgAC7HTOpqa13qUsuzlleMdmtE0Q3COUuZ4NdULEwtauXaGw2uJkbmizyNaBRp6oggAVY4UxaLJlh7NmKd9Ml4Loex4H0xz6kCj2RnLT5aJ3I8saaOBPdvrTJMbLs7gdiNrlkbSoY4toBrq0Aprb9oLOyWOHHV73YQ0YnUFc3OwgkAZmlCVk4tukaXJJWycs9nEFmxCnWTzOkOe5kYZl5DzVQ6Q5Q+zRyYQXslZgI1LTVsgH2mfDlx8U4vvbyxSETNke8MZ1cFmDS0Vbljmcdxca0GoVGtVsfITaLS+riaAUo1lNGsbuFNy68Wo4uJyZPlKxxgHBFfECKUSdnvCN/wuBS2JZAkBeVioSoh8dFOXtaGjfnwUC5+IqEYANER+qNhySZRRAwKVhZVIApezy0UZB1Z8grp0X52+Px9lS2FXTor/59ncUUBkx0h2F9otphjFXySxxtHNwoCeQ18Fr2z+zzLHZo7PF8LG0xb3O+Z55l1T3UG5Vy5dn3SXnLanjsREhlfmkLMFRyaC7PiVc30CM9hiRVkJFpIOha70I/mpJrdeIyVZtl7FltjDnZF+HvxNNPUhWXF2jzAVUR2UHpKdinhZuZEXeLnU9momxQ66ZgOkQxnwyb419kTpHJ+kt4GJg8nPJUz0e2MMs75DrI/I/5WZD1JKyOPLL36NV8cf8AJZ521BRBLgbUoZJcsuIofdRdstQdIG7m6/wWxujKSNjZieXaCgA8yaeqkiU0uz4AeNT4bvZOyiiMbvWa9MTG/R4iWuLhOAHAijasdiDm76gU71oVstB0brx4KqbZ2RktimDoy8saZGmtCHsrRwPKpKI2N1JGJPKSclHpFyB1Akhy8QuBQSHLxCCqAGwy5dVAiCxG2P7bvvH3qkQk5JauJ4lGBWhnIFWo5jSTUoJEAi4tkoYWiR4BFMOJ1PdR7g53aLiTSmZqR3VTou80JUpEbbHmyd5Ms9oa+eMPbpi1wV+YN+Yj+ilOkCwNhZH1RLopO00604iu8UIIVb4lO7VapZoI7O0F+GQuYBm7tgDABvzzHeq5RdpoZNVTK+HU0Vu2I2Ktl4vpESyFppJO6vVt5D7TuQ8aKH/stah8VmnaKipMUlBXecl6Is13Nu6OyWaMO6lrSesNT1j39p5I3GudOCEnxVsEY8nQzsXR7ZLM0Nhja57mlr7RKOtkcPmLAey0HkFje3Gwct3y1zfC/NsgbQD/ACP+y4eRW5wTvYbU+Q4g0kxjd1YjBaBzriB5pO5rX9Js5M0RAkriZIMiKDcdWmpoVQsrZpeFV0eaCRRJ1WwXl0MQvkf1NoMQrUMLQ9oB3A1BoOajJOgyY16q0wuIzo4PZUHfUVGoITxnFlEsckZuyOqNEzdTRXl3QxeTTlHE7m2ZlP2qFOLq6H7a+Wk7OpjGb5MTH5bwwNJxFNdCpWUQeS0LoZuqSW2F4H1cTavfuzyDQd7j+BWn3TsJYIGta2zRuc0AF7wJHkn7Rdv7gFZ4LI1goA1o4ABo9EvNj+OgOvo4MbhGRpnv1pQZ6AlIOfJUVwvBqCWZYSM95NRoErb5WhhJpkK+SjpLzDTiyphFKu+Kp3DTKia7TFa7K3tfcNuc50llgDn1GE42F1RQ5BxAAyVys/WEMLo3NLmjEDSrSW5g04GqlKocSiigFR2nulsxGONxPVECUVJY7HkMO8b+4J5c8HUwMj+y0DQip1Jz7yrDiXYqocFdh5OqKxbbyazFmKgUpzKi7vOJ7Wn5nePMq7mBv2W565BJMsEbTVrGg8QM/NBxsiYSBpaAG0poB+HelnP9UEzOVeXEfxSYaaa1G476cEwBpaW0qmc8WOORh+Zjm/7mlv4p7b39mm+opzzTWM0oiFdHm+QUy4ZeSRcVJbQ2XqrTPH9mZ4HdiJHoQowpWdVPpBZdPEIoK6U5DvQIBDLkFVyhLItsgy9UuE3MaNFPTIrQcYdNKMGcUeztYT2nUHr3BEmnBOWg0/mmolhW613DTxSlUrdtlEr6GRkY3ueSB3CgzKsEOztmHxTOl5RugjHnI8n0VkccpdorlljHZWSlYJCCMJ7QIIpqCDkRTQgq0tstkb/gA832yL2a0p7BfNkj0ig/9kj/AFbEK+aV45rX9i+VGkXdfc09lYeuc13VtxPBxdoNGLXIitUo6wutdmGN0g7QIMbzTEwkBzS4ZZ+Cj9krK+1NY8Bog35ymvBrQ6lM1eLPZixoYwUa0Ua2mQ3rOoZE2pa/m/8AB4N7RUbbcr/oj4S55dI44nn+8cKg07IpoAN2Q5rrRDNgY3rmMpQE4TnQZUrorr1buaI+wB2rQdNQkeGzR5pFAbOwOJdLE6mXaxtPPOlFJ3TO90xLAxzRHQ4X4sy9pGVOR81bBdbPsDyTgWWmgpoN3ilWCndgeR6Ivr2gdtwJHytzpyKTbb+sLWBpaK+ykxc8edI2ZmpyGfMoYrljaatY0GuqZwYFOmR7ZQXaf4hp3MCib7kmLnESPjYKtAbhOPKoNSKgblaZLojcKFjSK1ofUrjc8dCMDaU0Q8b+yzyIo0ckD4+05+JzdZXVoRk4GmQHPuWdXrtWbRbWQMLTBHIRG7VzyGOGMuyqCa0W9P2as7hR0Mbq61aDWuRTSTYywsaXtskALQSCI2gigOmWqdR6oq5dj2zy1Yw8WtPm0FKVVSsm3Nljhi62aNjurZUOdQ/CNUsekOw/91D/ALwUUugFlMiKXcFWP+Jd3/8AdReZ/gpGzbRwSND45A5pFQ4BxaRyNESEqJ0PXKIdf9nOsrK94qiuviLdK3zCBCZL80habRhApqTkoyO+2HR4PcgltWM9nOm9QI4lkqRyH9URuqTZkloGVz3JQmR9K2zLop/pLQTHN8Z1wy6Ecg4AEc6rPyV6YvGwMtMT4pG4o3twn+I4EGhB4rANrdl5bDMY39ppqY5Nz2/g7iOfAhRo24clriyDkOnegqglOnf+CKEposPVci1XIgsYuNE4+htwjMg0z4JlKUMMp4+Cvs40ot6HTIi05OUjZc/sO5ZAp1d11RysBOIHPQ/gckeTZn7LgeRq0/wTKaRXLFN+xWOBvzMcO4AjzCkohZqDsCvEn8CFCtsU8WYxgcqub6LVotkrHLYIJXBzZHs7RGdTTOrdNeC0RyRZlnhyL2UGaxNPwsbTkAuisjGOY6Rhe3EKtBwlzRqA7clbfYIoZC1rntocnDQ+FUtDV9AJGPoKCvZI5blbFRZllOcPTNauO/P0ZhiZ1cYb2WAjsgDIaKDk6WcLiOpkNCR8TKZeCjru2jdFE1j4XUAw4mmtN2nBV6axAuJFMzWmhzTLH32gv8vpcZFzZ0uNJ7UcjRx7LqeRCA9Lrf8ApSnwaPcqjusJG5F+jclPGvoH7U/svbOltn/Sm/YSp6WY/sS+Tf4qgMgHBG6hK4L6D+zIvo6Xox/hTeTPxKnLq28itDaxk4hmYzQPHHLeOYWRugCNDVjg5pIcDUEahVzxWuh4fltPvRtbb/NaUOtNyStO0j2mnVvcNajBT1Kpdl24joOsidWgqWkEVG+hzU7d+1UEzg0E4juLSP5LI45I7R0Y5cU9SHz9syBnFKP9Lf4pneW0zy00M4xNOEBsWHPIYiKkDMeadWmVjuyCCTlTMkUzOg3JGSwAupxaHH4daimY5Aaop9NtElF3SZI/Q2ljWva1wDQKOaHDIAaEKKtuw1hl+Oyw14tbgPm2inyEFRxCrHKJbOhmwvrgM0X3Xhw8nj8VO3Rsr9HhjhZIXCMUBcKE99NFI2y+YYjhe8A8MyabiQBkEvZrxie2rHhw5ceCZdAv1ZV/7MSsmc90YlaakBrm1qM21B1CftusuAOAsO9j2NND3gclNm3NBGe8DQ6nRNxfrS/DRw4E0Q4k50MLPZS3s4AO74U7jhd3J8bSDwP59EQuFM9/AoUNzERCB8RqjdZXLQLn4Bx90BewCpNATvyzU4MPOP2LNkG5MNobgitkLophUOza4fEx257Dx99FIMmadCEZCmthUvaPNO1Oz0linMMu41Y8fC9u5zfxG5Q/WBeltodnobZGYp24h8rvmY4/Mw7j7rzhLZgHFuhBI76GlfRCjUs/2IdaEKP9GHFAhxG8wjDYA9gNSDn3apN13uacqFcuTMz0qLHcxIZTmVLxynj4EV9Vy5MAWElNKg76fy0UpFf0waGF+Jg0a4AjwIoUC5FBqxlbIY5TUhzHf7m+uYTE3OflId6HyK5cimyuUEcyaaLRzm+yfQ7Rv+djX/sn0XLlfHJJGGeGD2h4y9oH/bjPLMJ1HEH/AAvY/wBD6Lly145t7OXnwRh3HoB1iA1a5vdRwSf0OvwuB5Zg+q5cr3FVZhjllyoRlsjm6hJYVy5VGkAtUrs0Pr2965cllobH8kS153xLBM8xOp2tCA5unA/gnlw3+Z5AJaNeB2MNWt/z1FSMVACuXKqUFws1LLJZavol7Myhe4bwAPEpyx27cgXLEdJFW2tbhnaftMH7Nf4p3sxJhcWfabXxb/I+i5cnl8UVL5snZzl+fBMrZHmHBcuSoslokbGA5oJFTvTl7hRcuS+x1oh7ZOW50PeoHaG3uDGEVDcWtdTSmSFctGPZkz6ZER344bynsG1cg+YoVy1dPZi5OOmPmbZuIo7Ou/Q+BCp9o2Lsb82SSsNa5kPFfHNCuQ8UfoZfkZF7Gp6PWbrV+x/NcuXJPFEt/ZyfZ//Z"/>
          <p:cNvSpPr>
            <a:spLocks noChangeAspect="1" noChangeArrowheads="1"/>
          </p:cNvSpPr>
          <p:nvPr/>
        </p:nvSpPr>
        <p:spPr bwMode="auto">
          <a:xfrm>
            <a:off x="0" y="-8382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2053" name="Picture 5" descr="http://t0.gstatic.com/images?q=tbn:ANd9GcRoR7omH6TFtaTf3SY6LFjRsrI93veOxHcD4r3WB3gXBnpUpmh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08902"/>
            <a:ext cx="1263894" cy="1899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1012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938100" cy="86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Възприятие на логото „Розетка“ (3)</a:t>
            </a:r>
            <a:endParaRPr lang="de-DE" sz="3000" noProof="1" smtClean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2558335539"/>
              </p:ext>
            </p:extLst>
          </p:nvPr>
        </p:nvGraphicFramePr>
        <p:xfrm>
          <a:off x="584491" y="1932417"/>
          <a:ext cx="8568952" cy="4739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0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46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Възприятие на логото „Розетка“ (4) </a:t>
            </a:r>
            <a:endParaRPr lang="de-DE" sz="3000" noProof="1" smtClean="0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75947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bg-BG" sz="1200" b="1" dirty="0" smtClean="0"/>
              <a:t>Кои </a:t>
            </a:r>
            <a:r>
              <a:rPr lang="bg-BG" sz="1200" b="1" dirty="0"/>
              <a:t>от следните внушения носи всяко от тези </a:t>
            </a:r>
            <a:r>
              <a:rPr lang="bg-BG" sz="1200" b="1" dirty="0" err="1"/>
              <a:t>лога</a:t>
            </a:r>
            <a:r>
              <a:rPr lang="bg-BG" sz="1200" b="1" dirty="0"/>
              <a:t>? </a:t>
            </a:r>
            <a:r>
              <a:rPr lang="bg-BG" dirty="0" smtClean="0"/>
              <a:t>(</a:t>
            </a:r>
            <a:r>
              <a:rPr lang="bg-BG" dirty="0"/>
              <a:t>в %)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4888515"/>
              </p:ext>
            </p:extLst>
          </p:nvPr>
        </p:nvGraphicFramePr>
        <p:xfrm>
          <a:off x="35496" y="2276872"/>
          <a:ext cx="9086425" cy="380003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97529"/>
                <a:gridCol w="304541"/>
                <a:gridCol w="304541"/>
                <a:gridCol w="247004"/>
                <a:gridCol w="331275"/>
                <a:gridCol w="331275"/>
                <a:gridCol w="290011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642399"/>
              </a:tblGrid>
              <a:tr h="28721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Сърбия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Русия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Румъния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Гърция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Чехия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Германия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Украйна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Швеция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Велико</a:t>
                      </a:r>
                      <a:r>
                        <a:rPr lang="bg-BG" sz="800" dirty="0">
                          <a:effectLst/>
                        </a:rPr>
                        <a:t>-</a:t>
                      </a:r>
                      <a:r>
                        <a:rPr lang="en-US" sz="800" dirty="0" err="1">
                          <a:effectLst/>
                        </a:rPr>
                        <a:t>британия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Турция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КИТАЙ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</a:tr>
              <a:tr h="143606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Привлекателна дестинация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39,8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Красива дестинация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52,6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Интригуваща дестинация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37,6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Подсказва за открития, които мога да направя в тази страна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36,8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Носи идеята за споделяне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33,8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Предизвиква любопитство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43,6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Създава очакване за изненада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30,8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Вдъхва доверие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37,6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Създава добро настроение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42,9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Създава желание за пътуване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34,6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Подсказва за красотата на страната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42,9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Говори за достъпна дестинация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30,1</a:t>
                      </a:r>
                    </a:p>
                  </a:txBody>
                  <a:tcPr marL="9525" marR="9525" marT="9525" marB="0" anchor="ctr"/>
                </a:tc>
              </a:tr>
              <a:tr h="119332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Носи духа на България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34,6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Напомня ми за друга дестинация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30,8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Носи идеята за туризъм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33,8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НИТО ЕДНО ОТ ПОСОЧЕНИТЕ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42010"/>
            <a:ext cx="816092" cy="75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6002704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>
                <a:solidFill>
                  <a:schemeClr val="bg2">
                    <a:lumMod val="25000"/>
                  </a:schemeClr>
                </a:solidFill>
              </a:rPr>
              <a:t>Тълкувание на таблицата:</a:t>
            </a:r>
          </a:p>
          <a:p>
            <a:r>
              <a:rPr lang="bg-BG" sz="1000" dirty="0" smtClean="0">
                <a:solidFill>
                  <a:schemeClr val="bg2">
                    <a:lumMod val="25000"/>
                  </a:schemeClr>
                </a:solidFill>
              </a:rPr>
              <a:t>Колона означена с „Б“ за съответната държава – Чуждестранни туристи, посетили Б-я през последните 2 години</a:t>
            </a:r>
          </a:p>
          <a:p>
            <a:r>
              <a:rPr lang="bg-BG" sz="1000" dirty="0" smtClean="0">
                <a:solidFill>
                  <a:schemeClr val="bg2">
                    <a:lumMod val="25000"/>
                  </a:schemeClr>
                </a:solidFill>
              </a:rPr>
              <a:t>Колона </a:t>
            </a:r>
            <a:r>
              <a:rPr lang="bg-BG" sz="1000" dirty="0">
                <a:solidFill>
                  <a:schemeClr val="bg2">
                    <a:lumMod val="25000"/>
                  </a:schemeClr>
                </a:solidFill>
              </a:rPr>
              <a:t>означена с </a:t>
            </a:r>
            <a:r>
              <a:rPr lang="bg-BG" sz="1000" dirty="0" smtClean="0">
                <a:solidFill>
                  <a:schemeClr val="bg2">
                    <a:lumMod val="25000"/>
                  </a:schemeClr>
                </a:solidFill>
              </a:rPr>
              <a:t>„Н“ </a:t>
            </a:r>
            <a:r>
              <a:rPr lang="bg-BG" sz="1000" dirty="0">
                <a:solidFill>
                  <a:schemeClr val="bg2">
                    <a:lumMod val="25000"/>
                  </a:schemeClr>
                </a:solidFill>
              </a:rPr>
              <a:t>за съответната държава – Чуждестранни </a:t>
            </a:r>
            <a:r>
              <a:rPr lang="bg-BG" sz="1000" dirty="0" smtClean="0">
                <a:solidFill>
                  <a:schemeClr val="bg2">
                    <a:lumMod val="25000"/>
                  </a:schemeClr>
                </a:solidFill>
              </a:rPr>
              <a:t>туристи, посетили конкурентни на Б-я дестинации </a:t>
            </a:r>
            <a:r>
              <a:rPr lang="bg-BG" sz="1000" dirty="0">
                <a:solidFill>
                  <a:schemeClr val="bg2">
                    <a:lumMod val="25000"/>
                  </a:schemeClr>
                </a:solidFill>
              </a:rPr>
              <a:t>през последните 2 години</a:t>
            </a:r>
          </a:p>
          <a:p>
            <a:endParaRPr lang="bg-BG" sz="1200" dirty="0"/>
          </a:p>
        </p:txBody>
      </p:sp>
      <p:pic>
        <p:nvPicPr>
          <p:cNvPr id="8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054" y="6125417"/>
            <a:ext cx="257482" cy="4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97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xmlns="" val="957833662"/>
              </p:ext>
            </p:extLst>
          </p:nvPr>
        </p:nvGraphicFramePr>
        <p:xfrm>
          <a:off x="2619375" y="1966447"/>
          <a:ext cx="4392488" cy="455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Възприятие на логото „Ваза“ (1)</a:t>
            </a:r>
            <a:endParaRPr lang="de-DE" sz="3000" noProof="1" smtClean="0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2864733612"/>
              </p:ext>
            </p:extLst>
          </p:nvPr>
        </p:nvGraphicFramePr>
        <p:xfrm>
          <a:off x="4572000" y="1844824"/>
          <a:ext cx="4392488" cy="5162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2989998"/>
              </p:ext>
            </p:extLst>
          </p:nvPr>
        </p:nvGraphicFramePr>
        <p:xfrm>
          <a:off x="3129377" y="2706583"/>
          <a:ext cx="2450735" cy="3674745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224136"/>
                <a:gridCol w="1226599"/>
              </a:tblGrid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Изтъркано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Оригинално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Стандартно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Иновативно</a:t>
                      </a: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Грозно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Красиво</a:t>
                      </a: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Дразнещо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Интригуващо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Старомодно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Модерно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Неразбираемо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 ясно послание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Кичозно</a:t>
                      </a:r>
                      <a:endParaRPr lang="bg-BG" sz="1200" b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Стилно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Безразлично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Впечатляващо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Запомнящо се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4188323038"/>
              </p:ext>
            </p:extLst>
          </p:nvPr>
        </p:nvGraphicFramePr>
        <p:xfrm>
          <a:off x="-447832" y="1844824"/>
          <a:ext cx="3672408" cy="5162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381" y="1444393"/>
            <a:ext cx="940918" cy="83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3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6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44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xmlns="" val="3565039946"/>
              </p:ext>
            </p:extLst>
          </p:nvPr>
        </p:nvGraphicFramePr>
        <p:xfrm>
          <a:off x="2619375" y="1966447"/>
          <a:ext cx="4392488" cy="455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Възприятие на логото „Ваза“ (2)</a:t>
            </a:r>
            <a:endParaRPr lang="de-DE" sz="3000" noProof="1" smtClean="0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2351956735"/>
              </p:ext>
            </p:extLst>
          </p:nvPr>
        </p:nvGraphicFramePr>
        <p:xfrm>
          <a:off x="4572000" y="1844824"/>
          <a:ext cx="4392488" cy="5162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0446214"/>
              </p:ext>
            </p:extLst>
          </p:nvPr>
        </p:nvGraphicFramePr>
        <p:xfrm>
          <a:off x="3129377" y="2706583"/>
          <a:ext cx="2450735" cy="3674745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224136"/>
                <a:gridCol w="1226599"/>
              </a:tblGrid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Изтъркано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Оригинално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Стандартно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Иновативно</a:t>
                      </a: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Грозно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Красиво</a:t>
                      </a: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Дразнещо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Интригуващо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Старомодно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Модерно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Неразбираемо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 ясно послание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Кичозно</a:t>
                      </a:r>
                      <a:endParaRPr lang="bg-BG" sz="1200" b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Стилно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Безразлично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37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Впечатляващо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  <a:tr h="143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Запомнящо се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989484996"/>
              </p:ext>
            </p:extLst>
          </p:nvPr>
        </p:nvGraphicFramePr>
        <p:xfrm>
          <a:off x="-447832" y="1844824"/>
          <a:ext cx="3672408" cy="5162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769" y="1644608"/>
            <a:ext cx="940918" cy="83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089" y="5301829"/>
            <a:ext cx="306479" cy="93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Туроператори</a:t>
            </a:r>
            <a:endParaRPr lang="bg-BG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5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7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90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1"/>
            <a:ext cx="940918" cy="83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Възприятие на логото „Ваза“ (3)</a:t>
            </a:r>
            <a:endParaRPr lang="de-DE" sz="3000" noProof="1" smtClean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3431586241"/>
              </p:ext>
            </p:extLst>
          </p:nvPr>
        </p:nvGraphicFramePr>
        <p:xfrm>
          <a:off x="451835" y="1973030"/>
          <a:ext cx="8568952" cy="4739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0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09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Възприятие на логото „Ваза“ (4) </a:t>
            </a:r>
            <a:endParaRPr lang="de-DE" sz="3000" noProof="1" smtClean="0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" name="Rectangle 1"/>
          <p:cNvSpPr/>
          <p:nvPr/>
        </p:nvSpPr>
        <p:spPr>
          <a:xfrm>
            <a:off x="899592" y="1916832"/>
            <a:ext cx="75947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bg-BG" sz="1200" b="1" dirty="0" smtClean="0"/>
              <a:t>Кои </a:t>
            </a:r>
            <a:r>
              <a:rPr lang="bg-BG" sz="1200" b="1" dirty="0"/>
              <a:t>от следните внушения носи всяко от тези </a:t>
            </a:r>
            <a:r>
              <a:rPr lang="bg-BG" sz="1200" b="1" dirty="0" err="1"/>
              <a:t>лога</a:t>
            </a:r>
            <a:r>
              <a:rPr lang="bg-BG" sz="1200" b="1" dirty="0"/>
              <a:t>? </a:t>
            </a:r>
            <a:r>
              <a:rPr lang="bg-BG" dirty="0" smtClean="0"/>
              <a:t>(</a:t>
            </a:r>
            <a:r>
              <a:rPr lang="bg-BG" dirty="0"/>
              <a:t>в %)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1816347"/>
              </p:ext>
            </p:extLst>
          </p:nvPr>
        </p:nvGraphicFramePr>
        <p:xfrm>
          <a:off x="35496" y="2204864"/>
          <a:ext cx="9086425" cy="380003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97529"/>
                <a:gridCol w="304541"/>
                <a:gridCol w="304541"/>
                <a:gridCol w="247004"/>
                <a:gridCol w="331275"/>
                <a:gridCol w="331275"/>
                <a:gridCol w="290011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642399"/>
              </a:tblGrid>
              <a:tr h="28721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Сърбия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Русия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Румъния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Гърция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Чехия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Германия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Украйна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Швеция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Велико</a:t>
                      </a:r>
                      <a:r>
                        <a:rPr lang="bg-BG" sz="800">
                          <a:effectLst/>
                        </a:rPr>
                        <a:t>-</a:t>
                      </a:r>
                      <a:r>
                        <a:rPr lang="en-US" sz="800">
                          <a:effectLst/>
                        </a:rPr>
                        <a:t>британия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Турция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КИТАЙ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</a:tr>
              <a:tr h="143606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Б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Н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Б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Привлекателна дестинация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34,6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Красива дестинация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30,8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Интригуваща дестинация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30,1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Подсказва за открития, които мога да направя в тази страна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30,8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Носи идеята за споделяне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30,1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Предизвиква любопитство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28,6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Създава очакване за изненада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Вдъхва доверие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25,6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Създава добро настроение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27,8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Създава желание за пътуване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28,6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Подсказва за красотата на страната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25,6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Говори за достъпна дестинация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21,8</a:t>
                      </a:r>
                    </a:p>
                  </a:txBody>
                  <a:tcPr marL="9525" marR="9525" marT="9525" marB="0" anchor="ctr"/>
                </a:tc>
              </a:tr>
              <a:tr h="119332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Носи духа на България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24,8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Напомня ми за друга дестинация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Носи идеята за туризъм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НИТО ЕДНО ОТ ПОСОЧЕНИТЕ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133" y="1444393"/>
            <a:ext cx="940918" cy="7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6002704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>
                <a:solidFill>
                  <a:schemeClr val="bg2">
                    <a:lumMod val="25000"/>
                  </a:schemeClr>
                </a:solidFill>
              </a:rPr>
              <a:t>Тълкувание на таблицата:</a:t>
            </a:r>
          </a:p>
          <a:p>
            <a:r>
              <a:rPr lang="bg-BG" sz="1000" dirty="0" smtClean="0">
                <a:solidFill>
                  <a:schemeClr val="bg2">
                    <a:lumMod val="25000"/>
                  </a:schemeClr>
                </a:solidFill>
              </a:rPr>
              <a:t>Колона означена с „Б“ за съответната държава – Чуждестранни туристи, посетили Б-я през последните 2 години</a:t>
            </a:r>
          </a:p>
          <a:p>
            <a:r>
              <a:rPr lang="bg-BG" sz="1000" dirty="0" smtClean="0">
                <a:solidFill>
                  <a:schemeClr val="bg2">
                    <a:lumMod val="25000"/>
                  </a:schemeClr>
                </a:solidFill>
              </a:rPr>
              <a:t>Колона </a:t>
            </a:r>
            <a:r>
              <a:rPr lang="bg-BG" sz="1000" dirty="0">
                <a:solidFill>
                  <a:schemeClr val="bg2">
                    <a:lumMod val="25000"/>
                  </a:schemeClr>
                </a:solidFill>
              </a:rPr>
              <a:t>означена с </a:t>
            </a:r>
            <a:r>
              <a:rPr lang="bg-BG" sz="1000" dirty="0" smtClean="0">
                <a:solidFill>
                  <a:schemeClr val="bg2">
                    <a:lumMod val="25000"/>
                  </a:schemeClr>
                </a:solidFill>
              </a:rPr>
              <a:t>„Н“ </a:t>
            </a:r>
            <a:r>
              <a:rPr lang="bg-BG" sz="1000" dirty="0">
                <a:solidFill>
                  <a:schemeClr val="bg2">
                    <a:lumMod val="25000"/>
                  </a:schemeClr>
                </a:solidFill>
              </a:rPr>
              <a:t>за съответната държава – Чуждестранни </a:t>
            </a:r>
            <a:r>
              <a:rPr lang="bg-BG" sz="1000" dirty="0" smtClean="0">
                <a:solidFill>
                  <a:schemeClr val="bg2">
                    <a:lumMod val="25000"/>
                  </a:schemeClr>
                </a:solidFill>
              </a:rPr>
              <a:t>туристи, посетили конкурентни на Б-я дестинации </a:t>
            </a:r>
            <a:r>
              <a:rPr lang="bg-BG" sz="1000" dirty="0">
                <a:solidFill>
                  <a:schemeClr val="bg2">
                    <a:lumMod val="25000"/>
                  </a:schemeClr>
                </a:solidFill>
              </a:rPr>
              <a:t>през последните 2 години</a:t>
            </a:r>
          </a:p>
          <a:p>
            <a:endParaRPr lang="bg-BG" sz="1200" dirty="0"/>
          </a:p>
        </p:txBody>
      </p:sp>
      <p:pic>
        <p:nvPicPr>
          <p:cNvPr id="9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054" y="6033468"/>
            <a:ext cx="257482" cy="4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57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4100" y="5589240"/>
            <a:ext cx="938100" cy="86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3978734119"/>
              </p:ext>
            </p:extLst>
          </p:nvPr>
        </p:nvGraphicFramePr>
        <p:xfrm>
          <a:off x="107504" y="2006467"/>
          <a:ext cx="9036496" cy="441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6804248" y="4941168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4949552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752" y="4962283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712829"/>
            <a:ext cx="745068" cy="74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89240"/>
            <a:ext cx="940918" cy="83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745094"/>
            <a:ext cx="792088" cy="67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_h1"/>
          <p:cNvSpPr txBox="1">
            <a:spLocks noChangeArrowheads="1"/>
          </p:cNvSpPr>
          <p:nvPr/>
        </p:nvSpPr>
        <p:spPr bwMode="gray">
          <a:xfrm>
            <a:off x="0" y="1444392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>
                <a:solidFill>
                  <a:prstClr val="black"/>
                </a:solidFill>
              </a:rPr>
              <a:t>В унисон с духа на България (1)</a:t>
            </a:r>
            <a:endParaRPr lang="de-DE" sz="3000" noProof="1" smtClean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4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7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09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4201169879"/>
              </p:ext>
            </p:extLst>
          </p:nvPr>
        </p:nvGraphicFramePr>
        <p:xfrm>
          <a:off x="0" y="2079027"/>
          <a:ext cx="9036496" cy="441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/>
              <a:t>Унисон с духа на </a:t>
            </a:r>
            <a:r>
              <a:rPr lang="bg-BG" sz="3000" noProof="1" smtClean="0"/>
              <a:t>България (2)</a:t>
            </a:r>
            <a:endParaRPr lang="de-DE" sz="3000" noProof="1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3392" y="5388485"/>
            <a:ext cx="938100" cy="86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04248" y="5030345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9992" y="5067312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5496" y="5021961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31592"/>
            <a:ext cx="745068" cy="74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2089" y="5438638"/>
            <a:ext cx="940918" cy="83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17232"/>
            <a:ext cx="792088" cy="67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37896" y="5174361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4624" y="5165977"/>
            <a:ext cx="114259" cy="131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Rectangle 13"/>
          <p:cNvSpPr/>
          <p:nvPr/>
        </p:nvSpPr>
        <p:spPr>
          <a:xfrm>
            <a:off x="4211960" y="5198745"/>
            <a:ext cx="212760" cy="52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Rectangle 14"/>
          <p:cNvSpPr/>
          <p:nvPr/>
        </p:nvSpPr>
        <p:spPr>
          <a:xfrm>
            <a:off x="5705529" y="5170173"/>
            <a:ext cx="114259" cy="131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Rectangle 15"/>
          <p:cNvSpPr/>
          <p:nvPr/>
        </p:nvSpPr>
        <p:spPr>
          <a:xfrm>
            <a:off x="6473023" y="5154021"/>
            <a:ext cx="114259" cy="131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Rectangle 16"/>
          <p:cNvSpPr/>
          <p:nvPr/>
        </p:nvSpPr>
        <p:spPr>
          <a:xfrm>
            <a:off x="7992380" y="5178811"/>
            <a:ext cx="120168" cy="123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Rectangle 17"/>
          <p:cNvSpPr/>
          <p:nvPr/>
        </p:nvSpPr>
        <p:spPr>
          <a:xfrm>
            <a:off x="8773471" y="5162728"/>
            <a:ext cx="186267" cy="123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089" y="5301829"/>
            <a:ext cx="306479" cy="93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Туроператори</a:t>
            </a:r>
            <a:endParaRPr lang="bg-BG" sz="1000" dirty="0"/>
          </a:p>
        </p:txBody>
      </p:sp>
    </p:spTree>
    <p:extLst>
      <p:ext uri="{BB962C8B-B14F-4D97-AF65-F5344CB8AC3E}">
        <p14:creationId xmlns:p14="http://schemas.microsoft.com/office/powerpoint/2010/main" xmlns="" val="295041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" name="_h1"/>
          <p:cNvSpPr txBox="1">
            <a:spLocks noChangeArrowheads="1"/>
          </p:cNvSpPr>
          <p:nvPr/>
        </p:nvSpPr>
        <p:spPr bwMode="gray">
          <a:xfrm>
            <a:off x="0" y="1340768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Запомнен образ</a:t>
            </a:r>
            <a:endParaRPr lang="de-DE" sz="3000" noProof="1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2489300398"/>
              </p:ext>
            </p:extLst>
          </p:nvPr>
        </p:nvGraphicFramePr>
        <p:xfrm>
          <a:off x="251520" y="1929883"/>
          <a:ext cx="8568952" cy="4739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1907704" y="2852936"/>
            <a:ext cx="2448272" cy="79208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TextBox 5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9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23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8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3735"/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808" y="3212976"/>
            <a:ext cx="5542384" cy="1362075"/>
          </a:xfrm>
        </p:spPr>
        <p:txBody>
          <a:bodyPr/>
          <a:lstStyle/>
          <a:p>
            <a:r>
              <a:rPr lang="bg-BG" sz="3000" dirty="0" smtClean="0">
                <a:solidFill>
                  <a:schemeClr val="bg2">
                    <a:lumMod val="10000"/>
                  </a:schemeClr>
                </a:solidFill>
              </a:rPr>
              <a:t>Потребителски нагласи към цветовете на </a:t>
            </a:r>
            <a:r>
              <a:rPr lang="bg-BG" sz="3000" dirty="0" err="1" smtClean="0">
                <a:solidFill>
                  <a:schemeClr val="bg2">
                    <a:lumMod val="10000"/>
                  </a:schemeClr>
                </a:solidFill>
              </a:rPr>
              <a:t>логата</a:t>
            </a:r>
            <a:endParaRPr lang="bg-BG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" y="-27384"/>
            <a:ext cx="91277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" y="6377557"/>
            <a:ext cx="9127713" cy="507761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  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Схема за безвъзмездна финансова помощ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BG 161PO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001/3.3-01/2008 „Подкрепа за ефективен национален маркетинг на туристическия продукт и подобряване на информационното обслужване”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по договор № </a:t>
            </a:r>
            <a:r>
              <a:rPr lang="en-US" sz="900" i="1" dirty="0">
                <a:solidFill>
                  <a:prstClr val="white">
                    <a:lumMod val="50000"/>
                  </a:prstClr>
                </a:solidFill>
              </a:rPr>
              <a:t>BG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161</a:t>
            </a:r>
            <a:r>
              <a:rPr lang="en-US" sz="900" i="1" dirty="0">
                <a:solidFill>
                  <a:prstClr val="white">
                    <a:lumMod val="50000"/>
                  </a:prstClr>
                </a:solidFill>
              </a:rPr>
              <a:t>PO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001/3.3-01/2008/001-08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за проект „Разработване на стратегия за бранд  България и въвеждане на практика на интегриран и последователен бранд мениджмънт”</a:t>
            </a:r>
            <a:endParaRPr lang="en-GB" sz="9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Picture 2" descr="http://t0.gstatic.com/images?q=tbn:ANd9GcSY7yqOr45BICsZHRGZRJBuz4bCWlnw_C4FyNK9UF119TmsZ32kV_wC8rAxp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92721"/>
            <a:ext cx="12954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83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8" y="1412776"/>
            <a:ext cx="9110202" cy="562074"/>
          </a:xfrm>
        </p:spPr>
        <p:txBody>
          <a:bodyPr/>
          <a:lstStyle/>
          <a:p>
            <a:r>
              <a:rPr lang="bg-BG" sz="3000" dirty="0" smtClean="0"/>
              <a:t>Методология</a:t>
            </a:r>
            <a:endParaRPr lang="bg-BG" sz="3000" dirty="0"/>
          </a:p>
        </p:txBody>
      </p:sp>
      <p:sp>
        <p:nvSpPr>
          <p:cNvPr id="3" name="AutoShape 4" descr="data:image/jpeg;base64,/9j/4AAQSkZJRgABAQAAAQABAAD/2wCEAAkGBhMSERUUExQWFBMVFBQYGBcYFBQUFRQXFBQVFBQVFRQXHSYeFx0jGRgUHy8gIycpLC0sFx4xNTAqNSYrLCkBCQoKDgwOGg8PGjYlHyQ1LCwsLC8sLCwsLywsLCwsLCwsLCwsLCwsLC0sLCwsLSwsLCwsKiwsLCwsKSwwLCwsLP/AABEIAOEA4QMBIgACEQEDEQH/xAAcAAEAAQUBAQAAAAAAAAAAAAAABgIDBAUHAQj/xABAEAABAgMFBAcHAgYBBAMAAAABAAIDESEEBQYxQRJRYXETIoGRobHwBzJCUsHR4RQjQ2JygpLxshWTosIkU2P/xAAaAQEAAgMBAAAAAAAAAAAAAAAABAUCAwYB/8QAMREAAgICAAQDCAAGAwAAAAAAAAECAwQREiExQQVRYRMUIjJxgbHwI0KR0eHxM1LB/9oADAMBAAIRAxEAPwDuKIsa33hDgs24rgxgIEzOU3GQy4kJ0PUm3pGSitwY7XtDmkOaciDMHkQriHnQIiIAiIgCIiAIiIAiIgCIiAIiIAiIgCIiAIiIAiLx2SAsRLwhNaXGIwNDi0uL2hocDItJnKc6SV6HEDgCCCCJggzBByIOqi9lgFsObYUSGYdoe+G3odobLw9oGxMU2SdRIkLdXBZHQrOxr6O6xIEpN23ufs0pQOlSlKLZKCS6keu2Unprt+/vobBERayQFiXrdrLRBfCiCbIjS06ETyIOhBkQd4Cy0Q9Tae0cZu6+7TdlqdZojuu0zG1SHaGH3X/yuIGYyIIM5SXUrixFCtTSWEh7ffY6j2HiNRucKFan2g4KbeFnk2TbRDm6E/KurHH5XU5GR0rya4L+iQ4vRxS6BaoTi0ONCCKFjxkRwNCobcqX6F1GEM2HF0kuv75fg+g0Udwxi1tp/biAQ7QBVs+rEA+OGTmN4zHKqkSlRkpLaKi2qVUuGa5hERZGsIiIAiIgCIiAIiIAiIgCIiAIiIAiIgCIiA8kvURAEREAREQBc89qXs8/Vs/U2dv/AMqGKgfxmt0/rGh1y3S6GixlFSWmbabpUzU4nznh3EYdswoxLXtI2IgOy5rhlXMELr2FsYl7hAtMhFPuRBIMjcP5X8MjpuUS9rHs3Li622VvWltRobRV0s4rANfmGuec5wvDuJQ4CDHq0y2XajdXQ8VAfFTLaOk4as6rf+0/3t3Po9FCsMYuLS2DaXTnIQ4x+LcyIdHbna61zmqm12RsW0c7fjzolwy+z8wiIthoCIiAIiIAiIgCIiAIiIAiIgCIiAIiIAiIgCIiAIiIAiIgPCFxT2p+zboC62WVv7RJMWGP4ROcRg+TePhzyy7YqXsBBBqDmMwRuWE4KS0yTjZEsefFE+ccN4mkBCjdZhoCdOBXU8NYsMEthR3bUEyEOMT7m5kU7tztNd4gntN9mxsbnWmzNnZnGbmj+ASf+BOR0y3LT4YxNs/tRqsNATpwKrWpUy2v9nUuNObVtc/yn6ev5Po8FernmHMUmzbMOM7asxkGRMzB3NcdWcfh5ZdCa4ETFQVYVWxsW0cvk4s8eWn0fR+f+fNHqIi2kUIiIAiIgCIiAIiIAiIgCIiAIiIAiIgCIiAIiIAiIgCIiAojQWvaWuAc1wIIImCCJEEHMSXAPaR7PHWCIY0EE2R55mC45Mcfl+V3YeP0ErNrsjIrHMiND2OBa5pEw4HMELXZWpomYmXLGnxLp3R864YxTs/tRasNAToulYcxKbJJjyXWU5HMwJ+cPhppSi577RPZ8+74vSQ5usrz1XZmGT/DefI6jisbDGKOjlDiGbDkd34VbJSrluPU6pqrLq2uafb/ANXk0fR8OIHAEEEEAggzBByIOqqXNsPYjNjIBJfZHHSpgE/E3ezeNMxqD0aFGDmhzSHNIBBBmCDUEEZhWFNysW0crl4kseXmn0f70fmitF4XK2bUwfEFsckurIiTZdRYrrxZv8FSb0ZxWt31r+Yy4JeRmIsEXs3cVV/1NvFee8Vf9h7OXkZiLGF4M49yuC1N3rNWwfRnnC/IuovA8FerYYhERAEREAREQBERAEREAREQBERAEXhKxLReTW0FSsJ2RrW5M9UW+hct9ghxobocVofDeCHNORB9Zr54x9gV93RZtJfZnnqPzLT8j5fFx1HGYHcrVbnu1kOC11rsrI0N0OK0PY4Sc06j6c8wqu7MhN6SLXCsnjS3vl3RxvDGKDDlDiVYaT+X8LoF0X++yiTXF1lcZyFTBJzc3ezUt7RqDzrGODolhiTE3Wdx6j9QfkfuPHXPeBcwziYwiGPrDNK/D+FqfNcUWdPw15MPNPqvP+zO4C0bYDg7aaQCCDMEGoIOqE6781C7pvX9NUdayvMyBUwSa7TRq3eO0agzCHFDgCCC0iYIMwQciCor2upz2RjOl+j6P97lc/XkUVM9+lDyVTGzoTLfPwWUIym+FLbIo15+aqB9eu5XXw2AVd5KybTC1d4hTo4Fz7BJvoi7DaTlVY1svGHC990gvLTiGDDaZELmOLsQGO6TT1R4qyxfCVL/AJCxwcCeRP4lqPmdTstsbEaHQ3Bw3g+pLMZbXDWfPcuNYFv8wbSGvdJj6GZpwn61XXAdxoahQMqmWLZwp8uxEysb2Njg+nY2cK8gcx3LKhxQ4TBmtJ6+4RryDQynkeK8hmSXzcyC6U+hvkWugXn83eNOYWex4ImDMKwrtjYtxI8ouPUqREWwxCIiAIiIAiIgCsWm1tZma7ljW68w2janyWkEYkkkzVbk5yr+GHNkiuhy5szLReLn8BuVgFVQbK5/ujtyHer36AjNzR2n7KsULrviabJDlCHLejHBVDmnMBZMS0QIQ2nvDju0/Kj97Y6nNrBRZOmMFuyWvTqQr/EaqunM2NusrI0N0OI0PY4SLTr9jx4Li+LsIRLE+bZvgOMmP3HPYfuO4694EubimIyIHTpOo0IUzfBh2iFsvaHw4rag5EGvhvXkZOHPsyx8L8T4lxJfVHJMMYl6OUN5mw79OCnd13mbMRm6yuMyBUwSc3N/kOo0zGq5/jDBz7DE2mzdAceo/UfyPlk7cde8C/hfFGxKHEM2GgJ04FbpRU1tHVtQyYbXPfVefqvJo7O14IBBmCMxUEHUHVQTGGII9njEAybm07xos+6r0/TyBM7M4016EnX+g+Ge9SC8brhWhmzEaHNNWnnuIWeFle628UltdClSeHZxNcSfTf71Ry6JjaM7N6x3YiiH4ypJefsubOcKJIHIO8phawezCOfibL+r8LpoeK4zW96+xZQ8UpivlS+xqH3mXZuJ7VT0wK3kT2XR/hiMJ5kZ9i09twba4WcMkbxXyUiHiVE+SkvwSoeL1vl/gwrQQMlLPZ7ih4iiA5xLHZT+E5iW4HcoW+xRZyLSOYKlmA8NRDGbELSGtM5kS7Ao+fZXKmXE/p9SB4jk12wevsdan4+BSc6b/Aqn6+gn+jwOhXI7OfPR+Cq4VpdDMxUfE3Q8RuKonr2FVf6KyjNxe0eNJrTN1Z7Q17Q5poe8HUEaFXVHIVqMB+38BIETgMmxOzXhyCkYKuqLlbHfchWQ4WERFvNYREQBam8b0FWtPMqq97w2RstNTnwWhc6oO+hVNnZnD/Dh92TKKd/Ez1rihihpmctVSc+atWqHMSORoe1U0Xz5kqabi1Hr2+pbvTFxa2UMyUUtF9RXmZee9Wb6uqPCJIG2z5hXvGi03/UiM2qVe77ecXy9Di8irIUv4htH2hxzJParTog3rVxbc52VFs7FhG0RWh1A073S8FoWLJ87HoxpwrbflRq7VFm6i6Xh0n9LDnnJR6xYE2SDEeCPlbrzJUvgNAaGigGX0UiyUVBQidLgYkqIty7lVqsrI0NzIjQ5jhItOXriuOYvwY+xv22TfAJkHasJyY/6HXmuyB0jJU2mC17Sx7Q5jhJzSAQQd6xrtcGXePkSply6HI8LYn2f24hmw0BOnA8FO7qvPoJMcZ2cnqO/+knIE/IfDllBMZ4KdY3dJCm6zk55mGT8L+G53Ya514VxEZiDEBc11BqRwPBSpRVi3EvJezyK3Lt3/v6NHXnVHj91Qx0j67VZu+zhkJgY7bZKhnOUhP8Ax05Fm9XnndzHPctNtUqnqRzClGTfC9orJly+hzV3a9euCstf9/uFVDdKnr0Fq2e6PTCaTMtaewdv3V4SGXkrTuC9B0WWzzRcnp3L2f2P0Ko81U2uWq92eaK57+R+hXjTodPEfhXWWR8qtO7QT41VuNAcKyMx2zGuSyb11MdrzKYjZiRrSR4tKzsOWkmFsEzMJxZPeBIsP+Bb3FYIfqKy8Qvbifs2mK3RzIbh2FzT/wCql4c9Wa8zXdHcSRovJorognqxrdaujYTrpzWSoxflu2oktG+ie/yCh5l/sam117G6mvjlox3xC6ZOqtPH5Xgp5/dNqvNcpvfUtNBrpimY9SXrm7QVB6ruBVwO2TwK9BbhO0Ktx7shP96G0/2ifer0eHOozVDI29ZptdA1xIx23FZ2mYhMnyWaymS9BmqXBZOTfVmKil0KntmFRDKr2qK0w1TZlouRDTkhMwvCVSw0kvdnmiqJDD2EOAcHAggiYM8wRqoxYbmg2GI79kOgxurtym+HM+4S40bu0OoOsmYcwqYkMOBaQCCKg1BnmFJx73TLiMZxcouKeiixsdYXhxPSQIgzFQ0GsgfM69wW2tlkBb0kKrDXkVobHbP0xMKLN9leZAmphk5An6/XPOhRXWNwIPSWZ+RzABV+1Xk1+jKz4qpHo/K9c7UaeiEvu0woTDGB/aA2iRXZ1y9Zjesaw3gyM0PhuD27xoRmDqDw4qhvolTLTLGuamtozWPn67vsqgVjwzKmmfZr3K+tOzPRk2aFtOlkNeWi2jXNYJNEvPvWpsU9sS4+vIrMjKHk5k8eLcUaJx4nplx9tWDa7zDQrVqj7IUXvS8JzqqGN+RlS05HvDGJsXX5+42WZdIjeCtvdBnbH8ITB/k5x+ij1y3ST+4+hFWD6lSLCo24kaJoX7I5QxI/+Rcuy8MpdbjDyMLPkeyToiLpCAW7VG2GOduBKgr4vWJzr3gqX39ElAdxkO8hQo6T1m0qh8Uluaj6Fjhx+Fsy2Ppy8v8AXkrktO5YtlfvzFD9D63rIadNRUcQqXWmTGitzNpsvQVuG/NpzHqirJ1VuM3JwzHqSyR4XGxNDpr9Vp7XfzZyY3b4zk3s1KxL4vLpDsN90e9xPy8hqtlh3D3SEFworPFw/aLimaLLeAxrPekc5Q2kcC4fRbGDeUyA9rmE5TyPAOCmdlutjBINC8t93w3Q3AtHunspQqdZ4dW47jyZHWU98yJviheMdMqxEgu5q4xslRFhpF8q1DiVWJbL6htoJvdubkOBdksOFa47z1GAdhcfoFvrosn0Rrcox6m5nJw40+yuO3rWsum2P+Ijk1o+iyBcdsHxk82tP0W/3G41+2gZEVgIk4Ag0IORmteLwdZAYcTr2R5kHGphE5AzI7CT4533dPDEorJt+Zoy4lu7kqbxsQtMB8MmQe2U9xza7vASqyzFnqXRnk4RtjyIDiPEXvQIDy+A53WNetIz2BORzAM5CeyBIABa3D9+OskUOaSYbpbTdHN1/uGh/Kw7VZnw4jocQSe0ycPm3EHfKRB1orEpUJoTQ7j6zH5lOnL2nzHkYqK0jtrIwe0OYZggOad4I+oV+E8GXZ+FDvZ/e23CMBx68Kra5scZyG+TiexwUpY+R4Gv3HYVUyjwy0buqNzYJAF2pp2D14Ly02to1WrtG1LqmXktLaYMectknkQVT5VF9z1y4TS46ezMvW8Rotdc9m6WNM1DKy3k5KmHdEZ+Y2RvJBMuAC39gsTYTJNzGZ1dxUjDxPYc31Ci29sqt9p6OGXDMe6N5dQAdq3+HLB0UFrdZV4k1ce8lRyzQuntAaKw4RnzeRQdgr2hTaEyQAXUeH1ai5vuR8mfPhK0RFaEQ1WJp/pnkVLS09zhNQx1Zj5hMcx6C6FbLPtsc35mkd4oudRIZHVyc2o7DItPKoVD4pHVkZehZ4TTi0XIb8nb6O+h8wVmwzMfzDxWtbGGfwmhHynjzWRBiylWuh3jiqeSJrRlbYz7+Cwr1tvRMp7zqN+/YFkdIKnTVRy02gxokx7oozlv7VuxqnbPXY1TlwrZfuW7zEeBx/2unXZYhDYAtFhW6NlocQpSAurqjwoqbJbZ6tffNq2IZGrqfdbBQ+/Lw24pHwtoFHzrvZVPzfIzx6+Of0MYlae+7U4FsNpltCZIzlOUgtuxwWFeF37Za5ubZ9ozXN0uKmuPoWck9PRlYcwwHgOcKKZ2a7WMFGhavD1sAaGuodxot6HLrK1HW0VE298wGr2STViNbWNzcB2rY5KK2zBJvoVxoIcJEKHWiEGRHNHu1lwqtteOIKEQ+/7LSvM66qh8QyYWajDnruWGNVKPNmnxJhqHa2gnqRAJB8p/2vHxNn3aKBWzCtqhEgwi8D4mdcEb6V7wCuqgg8ivQ77FQq8iUFrsSXE5Ld9mtUKI18OHFa9pp+2/tGVQdy6JdN6RIrf3ID4T86jqE6gE1ruktk4fheB08uY+3revbLuPseqOi7DizAll6krk/XrcViB3d98/FZAd+fqtJ7ouN9fULGt1rLQAyr39Vo5/EeAzXse1CG0udkPE6S5rMw3dDnuMaIJOOQ+RuYbz3/hSsWh3T127mm2agtm2w5dIgwwNcydSTUk9q3K8a2S9XTRiorSKpvb2wiIvTwKI4tugtJjNHVNXSzY755fKdd0p6mUuRaL6I3Q4ZGyqx1y4kctZFmMq6gGYIPy79VV0oaKnq75+6VM7Xg2zvO0Guhn/APN5YK/y5DsC1kb2fsJ95zv6nF3gaeCp34ZZvqtFl77DXQiFuvExeqz3dT8/AcOK3WG7gLiCRRSCxYMhsMzVSCBZmsEgJKyx8WNS0Q7b+MWeAGiQV1EU0imLeVp6OE53DzooVFG1XepViN37Q4uHk5RGUjw8lzvik27VHyRZ4cfh2Uw3yospr1jxGKmoVU+ZO6mQIh0Mldh3nEGTysXpVTDaXGTQSdwHes65zXKLf2MXGP8AMjYPt8Q/Gf8AaxIpO0CT3rKdYXtE3SHb9lgPtLctoT3KTPGydcUovX0ZHjdSnwqSMhy8hO0VMMzCpJkVFJGi8Bp3Lx2YO+hXjzqhrREeFRJlxB8FQKHxHI5hetfkew+vWaoOo1bly9eSyAijXtHLULx9oDWzcQAMz5FUxbSGN2nGQFRxnoBrukrlzXE+O4PiCUMGbGeIL953DRSMeiV0tI12TUFtly5brdaHiI8FrB7jT/ydx3blN4MENEgqbNZwwSCvLpaaY1R4YlTZY5vbCIi3GsIiIAiIgCIiAIiIAiIgNViSETAcRm0h3cZHwJUThvmp/EhhwINQQQeRoVAbfYzCiFhzFQfmacj4S5hUHitL4lYunRllhzWnBlAMjI96rA0VoODhVW4tp2B1shkfBU8YuclGPVk6TSTb7F3oCXdUTmt1YIQhiWpzP05KIR8dQodAPysR/tWY33YUzxP2XaYPg7x/jnzl+DnsnxFW/DHp+ToN5sBhEkyouXW+MekMjqtXfXtCtEek9hu4U8VH3XjEOpV/RFVLmyqt3Y+R0exX+GN65HesW2Y6bk0BQDbe7UrLsF0viOk1pceH13KBdi4MG7JQX36f0JNd2TLUFJ/Y6Dh3E/6hxY4aTBHiCt/pLUKP4cuL9P1nVeQBwatzGtbYZEznkMyTwaKlcRmSqne3QtLsdLjxnGtKx8y+D4+asR7ZJwa0F8TLZHm7cOauWW7I9ooAYTJ5/wAQ8tG+J5KVXThyHBFBXU5kneSc1Ix/D5z5z5IwtyYx5LmzS3LhZznCJG6zhkPhZPRo+ql0GCGiQCrAkvVfV1xrXDFFbObm9sIiLYYBERAEREAREQBERAEREAREQBYF73Q2O2ROy9tWvGbTy1B1H+1nosZRU1wyXI9TcXtHOrxskSAf3W7OgeKw38nfCeDpdqsRoLYjC05HjUciulPYCJETBzBqD2LTWnCFncZtaYROsNxYP8Kt8FTW+FtPiql+/UsIZia1NHGL0whFBJb127xQ9oWtGFI5yhu8Puu1RMGOHuxz/dDafFpasQ4Mjg0iw/8Atu8ttTI5XiMFppP1/WR3j4knvbRyeFguOfglzIC2NlwDEMtpzWjtcV01mEo+sZnZC+7irrMFk+/GeeWyz/iJ+K8lf4jPltL+n+TxU4kfUgIwfAhCb3F3MhoW2u4saNmDDL/6G9X/ADNFNbPg6ztMy3aO903HvdNbaFYWNyaFp9xst53zbN3vEILVcdEIs+HLRGPWIhN3Nq7/ACIkOwKQ3ZhSFCrKbtSak8yareAL1Tasaur5UR53zn1ZSyGBkFUiKSaQiIgCIiAIiIAiIgCIiAIiIAiIgCIiAIiIAiIgPF6iIAiIgCIiAIiIAiIgCIiAIiIAiIgCIiA//9k="/>
          <p:cNvSpPr>
            <a:spLocks noChangeAspect="1" noChangeArrowheads="1"/>
          </p:cNvSpPr>
          <p:nvPr/>
        </p:nvSpPr>
        <p:spPr bwMode="auto">
          <a:xfrm>
            <a:off x="0" y="-1233488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5" name="AutoShape 6" descr="data:image/jpeg;base64,/9j/4AAQSkZJRgABAQAAAQABAAD/2wCEAAkGBhMSERUUExQWFBMVFBQYGBcYFBQUFRQXFBQVFBQVFRQXHSYeFx0jGRgUHy8gIycpLC0sFx4xNTAqNSYrLCkBCQoKDgwOGg8PGjYlHyQ1LCwsLC8sLCwsLywsLCwsLCwsLCwsLCwsLC0sLCwsLSwsLCwsKiwsLCwsKSwwLCwsLP/AABEIAOEA4QMBIgACEQEDEQH/xAAcAAEAAQUBAQAAAAAAAAAAAAAABgIDBAUHAQj/xABAEAABAgMFBAcHAgYBBAMAAAABAAIDESEEBQYxQRJRYXETIoGRobHwBzJCUsHR4RQjQ2JygpLxshWTosIkU2P/xAAaAQEAAgMBAAAAAAAAAAAAAAAABAUCAwYB/8QAMREAAgICAAQDCAAGAwAAAAAAAAECAwQREiExQQVRYRMUIjJxgbHwI0KR0eHxM1LB/9oADAMBAAIRAxEAPwDuKIsa33hDgs24rgxgIEzOU3GQy4kJ0PUm3pGSitwY7XtDmkOaciDMHkQriHnQIiIAiIgCIiAIiIAiIgCIiAIiIAiIgCIiAIiIAiLx2SAsRLwhNaXGIwNDi0uL2hocDItJnKc6SV6HEDgCCCCJggzBByIOqi9lgFsObYUSGYdoe+G3odobLw9oGxMU2SdRIkLdXBZHQrOxr6O6xIEpN23ufs0pQOlSlKLZKCS6keu2Unprt+/vobBERayQFiXrdrLRBfCiCbIjS06ETyIOhBkQd4Cy0Q9Tae0cZu6+7TdlqdZojuu0zG1SHaGH3X/yuIGYyIIM5SXUrixFCtTSWEh7ffY6j2HiNRucKFan2g4KbeFnk2TbRDm6E/KurHH5XU5GR0rya4L+iQ4vRxS6BaoTi0ONCCKFjxkRwNCobcqX6F1GEM2HF0kuv75fg+g0Udwxi1tp/biAQ7QBVs+rEA+OGTmN4zHKqkSlRkpLaKi2qVUuGa5hERZGsIiIAiIgCIiAIiIAiIgCIiAIiIAiIgCIiA8kvURAEREAREQBc89qXs8/Vs/U2dv/AMqGKgfxmt0/rGh1y3S6GixlFSWmbabpUzU4nznh3EYdswoxLXtI2IgOy5rhlXMELr2FsYl7hAtMhFPuRBIMjcP5X8MjpuUS9rHs3Li622VvWltRobRV0s4rANfmGuec5wvDuJQ4CDHq0y2XajdXQ8VAfFTLaOk4as6rf+0/3t3Po9FCsMYuLS2DaXTnIQ4x+LcyIdHbna61zmqm12RsW0c7fjzolwy+z8wiIthoCIiAIiIAiIgCIiAIiIAiIgCIiAIiIAiIgCIiAIiIAiIgPCFxT2p+zboC62WVv7RJMWGP4ROcRg+TePhzyy7YqXsBBBqDmMwRuWE4KS0yTjZEsefFE+ccN4mkBCjdZhoCdOBXU8NYsMEthR3bUEyEOMT7m5kU7tztNd4gntN9mxsbnWmzNnZnGbmj+ASf+BOR0y3LT4YxNs/tRqsNATpwKrWpUy2v9nUuNObVtc/yn6ev5Po8FernmHMUmzbMOM7asxkGRMzB3NcdWcfh5ZdCa4ETFQVYVWxsW0cvk4s8eWn0fR+f+fNHqIi2kUIiIAiIgCIiAIiIAiIgCIiAIiIAiIgCIiAIiIAiIgCIiAojQWvaWuAc1wIIImCCJEEHMSXAPaR7PHWCIY0EE2R55mC45Mcfl+V3YeP0ErNrsjIrHMiND2OBa5pEw4HMELXZWpomYmXLGnxLp3R864YxTs/tRasNAToulYcxKbJJjyXWU5HMwJ+cPhppSi577RPZ8+74vSQ5usrz1XZmGT/DefI6jisbDGKOjlDiGbDkd34VbJSrluPU6pqrLq2uafb/ANXk0fR8OIHAEEEEAggzBByIOqqXNsPYjNjIBJfZHHSpgE/E3ezeNMxqD0aFGDmhzSHNIBBBmCDUEEZhWFNysW0crl4kseXmn0f70fmitF4XK2bUwfEFsckurIiTZdRYrrxZv8FSb0ZxWt31r+Yy4JeRmIsEXs3cVV/1NvFee8Vf9h7OXkZiLGF4M49yuC1N3rNWwfRnnC/IuovA8FerYYhERAEREAREQBERAEREAREQBERAEXhKxLReTW0FSsJ2RrW5M9UW+hct9ghxobocVofDeCHNORB9Zr54x9gV93RZtJfZnnqPzLT8j5fFx1HGYHcrVbnu1kOC11rsrI0N0OK0PY4Sc06j6c8wqu7MhN6SLXCsnjS3vl3RxvDGKDDlDiVYaT+X8LoF0X++yiTXF1lcZyFTBJzc3ezUt7RqDzrGODolhiTE3Wdx6j9QfkfuPHXPeBcwziYwiGPrDNK/D+FqfNcUWdPw15MPNPqvP+zO4C0bYDg7aaQCCDMEGoIOqE6781C7pvX9NUdayvMyBUwSa7TRq3eO0agzCHFDgCCC0iYIMwQciCor2upz2RjOl+j6P97lc/XkUVM9+lDyVTGzoTLfPwWUIym+FLbIo15+aqB9eu5XXw2AVd5KybTC1d4hTo4Fz7BJvoi7DaTlVY1svGHC990gvLTiGDDaZELmOLsQGO6TT1R4qyxfCVL/AJCxwcCeRP4lqPmdTstsbEaHQ3Bw3g+pLMZbXDWfPcuNYFv8wbSGvdJj6GZpwn61XXAdxoahQMqmWLZwp8uxEysb2Njg+nY2cK8gcx3LKhxQ4TBmtJ6+4RryDQynkeK8hmSXzcyC6U+hvkWugXn83eNOYWex4ImDMKwrtjYtxI8ouPUqREWwxCIiAIiIAiIgCsWm1tZma7ljW68w2janyWkEYkkkzVbk5yr+GHNkiuhy5szLReLn8BuVgFVQbK5/ujtyHer36AjNzR2n7KsULrviabJDlCHLejHBVDmnMBZMS0QIQ2nvDju0/Kj97Y6nNrBRZOmMFuyWvTqQr/EaqunM2NusrI0N0OI0PY4SLTr9jx4Li+LsIRLE+bZvgOMmP3HPYfuO4694EubimIyIHTpOo0IUzfBh2iFsvaHw4rag5EGvhvXkZOHPsyx8L8T4lxJfVHJMMYl6OUN5mw79OCnd13mbMRm6yuMyBUwSc3N/kOo0zGq5/jDBz7DE2mzdAceo/UfyPlk7cde8C/hfFGxKHEM2GgJ04FbpRU1tHVtQyYbXPfVefqvJo7O14IBBmCMxUEHUHVQTGGII9njEAybm07xos+6r0/TyBM7M4016EnX+g+Ge9SC8brhWhmzEaHNNWnnuIWeFle628UltdClSeHZxNcSfTf71Ry6JjaM7N6x3YiiH4ypJefsubOcKJIHIO8phawezCOfibL+r8LpoeK4zW96+xZQ8UpivlS+xqH3mXZuJ7VT0wK3kT2XR/hiMJ5kZ9i09twba4WcMkbxXyUiHiVE+SkvwSoeL1vl/gwrQQMlLPZ7ih4iiA5xLHZT+E5iW4HcoW+xRZyLSOYKlmA8NRDGbELSGtM5kS7Ao+fZXKmXE/p9SB4jk12wevsdan4+BSc6b/Aqn6+gn+jwOhXI7OfPR+Cq4VpdDMxUfE3Q8RuKonr2FVf6KyjNxe0eNJrTN1Z7Q17Q5poe8HUEaFXVHIVqMB+38BIETgMmxOzXhyCkYKuqLlbHfchWQ4WERFvNYREQBam8b0FWtPMqq97w2RstNTnwWhc6oO+hVNnZnD/Dh92TKKd/Ez1rihihpmctVSc+atWqHMSORoe1U0Xz5kqabi1Hr2+pbvTFxa2UMyUUtF9RXmZee9Wb6uqPCJIG2z5hXvGi03/UiM2qVe77ecXy9Di8irIUv4htH2hxzJParTog3rVxbc52VFs7FhG0RWh1A073S8FoWLJ87HoxpwrbflRq7VFm6i6Xh0n9LDnnJR6xYE2SDEeCPlbrzJUvgNAaGigGX0UiyUVBQidLgYkqIty7lVqsrI0NzIjQ5jhItOXriuOYvwY+xv22TfAJkHasJyY/6HXmuyB0jJU2mC17Sx7Q5jhJzSAQQd6xrtcGXePkSply6HI8LYn2f24hmw0BOnA8FO7qvPoJMcZ2cnqO/+knIE/IfDllBMZ4KdY3dJCm6zk55mGT8L+G53Ya514VxEZiDEBc11BqRwPBSpRVi3EvJezyK3Lt3/v6NHXnVHj91Qx0j67VZu+zhkJgY7bZKhnOUhP8Ax05Fm9XnndzHPctNtUqnqRzClGTfC9orJly+hzV3a9euCstf9/uFVDdKnr0Fq2e6PTCaTMtaewdv3V4SGXkrTuC9B0WWzzRcnp3L2f2P0Ko81U2uWq92eaK57+R+hXjTodPEfhXWWR8qtO7QT41VuNAcKyMx2zGuSyb11MdrzKYjZiRrSR4tKzsOWkmFsEzMJxZPeBIsP+Bb3FYIfqKy8Qvbifs2mK3RzIbh2FzT/wCql4c9Wa8zXdHcSRovJorognqxrdaujYTrpzWSoxflu2oktG+ie/yCh5l/sam117G6mvjlox3xC6ZOqtPH5Xgp5/dNqvNcpvfUtNBrpimY9SXrm7QVB6ruBVwO2TwK9BbhO0Ktx7shP96G0/2ifer0eHOozVDI29ZptdA1xIx23FZ2mYhMnyWaymS9BmqXBZOTfVmKil0KntmFRDKr2qK0w1TZlouRDTkhMwvCVSw0kvdnmiqJDD2EOAcHAggiYM8wRqoxYbmg2GI79kOgxurtym+HM+4S40bu0OoOsmYcwqYkMOBaQCCKg1BnmFJx73TLiMZxcouKeiixsdYXhxPSQIgzFQ0GsgfM69wW2tlkBb0kKrDXkVobHbP0xMKLN9leZAmphk5An6/XPOhRXWNwIPSWZ+RzABV+1Xk1+jKz4qpHo/K9c7UaeiEvu0woTDGB/aA2iRXZ1y9Zjesaw3gyM0PhuD27xoRmDqDw4qhvolTLTLGuamtozWPn67vsqgVjwzKmmfZr3K+tOzPRk2aFtOlkNeWi2jXNYJNEvPvWpsU9sS4+vIrMjKHk5k8eLcUaJx4nplx9tWDa7zDQrVqj7IUXvS8JzqqGN+RlS05HvDGJsXX5+42WZdIjeCtvdBnbH8ITB/k5x+ij1y3ST+4+hFWD6lSLCo24kaJoX7I5QxI/+Rcuy8MpdbjDyMLPkeyToiLpCAW7VG2GOduBKgr4vWJzr3gqX39ElAdxkO8hQo6T1m0qh8Uluaj6Fjhx+Fsy2Ppy8v8AXkrktO5YtlfvzFD9D63rIadNRUcQqXWmTGitzNpsvQVuG/NpzHqirJ1VuM3JwzHqSyR4XGxNDpr9Vp7XfzZyY3b4zk3s1KxL4vLpDsN90e9xPy8hqtlh3D3SEFworPFw/aLimaLLeAxrPekc5Q2kcC4fRbGDeUyA9rmE5TyPAOCmdlutjBINC8t93w3Q3AtHunspQqdZ4dW47jyZHWU98yJviheMdMqxEgu5q4xslRFhpF8q1DiVWJbL6htoJvdubkOBdksOFa47z1GAdhcfoFvrosn0Rrcox6m5nJw40+yuO3rWsum2P+Ijk1o+iyBcdsHxk82tP0W/3G41+2gZEVgIk4Ag0IORmteLwdZAYcTr2R5kHGphE5AzI7CT4533dPDEorJt+Zoy4lu7kqbxsQtMB8MmQe2U9xza7vASqyzFnqXRnk4RtjyIDiPEXvQIDy+A53WNetIz2BORzAM5CeyBIABa3D9+OskUOaSYbpbTdHN1/uGh/Kw7VZnw4jocQSe0ycPm3EHfKRB1orEpUJoTQ7j6zH5lOnL2nzHkYqK0jtrIwe0OYZggOad4I+oV+E8GXZ+FDvZ/e23CMBx68Kra5scZyG+TiexwUpY+R4Gv3HYVUyjwy0buqNzYJAF2pp2D14Ly02to1WrtG1LqmXktLaYMectknkQVT5VF9z1y4TS46ezMvW8Rotdc9m6WNM1DKy3k5KmHdEZ+Y2RvJBMuAC39gsTYTJNzGZ1dxUjDxPYc31Ci29sqt9p6OGXDMe6N5dQAdq3+HLB0UFrdZV4k1ce8lRyzQuntAaKw4RnzeRQdgr2hTaEyQAXUeH1ai5vuR8mfPhK0RFaEQ1WJp/pnkVLS09zhNQx1Zj5hMcx6C6FbLPtsc35mkd4oudRIZHVyc2o7DItPKoVD4pHVkZehZ4TTi0XIb8nb6O+h8wVmwzMfzDxWtbGGfwmhHynjzWRBiylWuh3jiqeSJrRlbYz7+Cwr1tvRMp7zqN+/YFkdIKnTVRy02gxokx7oozlv7VuxqnbPXY1TlwrZfuW7zEeBx/2unXZYhDYAtFhW6NlocQpSAurqjwoqbJbZ6tffNq2IZGrqfdbBQ+/Lw24pHwtoFHzrvZVPzfIzx6+Of0MYlae+7U4FsNpltCZIzlOUgtuxwWFeF37Za5ubZ9ozXN0uKmuPoWck9PRlYcwwHgOcKKZ2a7WMFGhavD1sAaGuodxot6HLrK1HW0VE298wGr2STViNbWNzcB2rY5KK2zBJvoVxoIcJEKHWiEGRHNHu1lwqtteOIKEQ+/7LSvM66qh8QyYWajDnruWGNVKPNmnxJhqHa2gnqRAJB8p/2vHxNn3aKBWzCtqhEgwi8D4mdcEb6V7wCuqgg8ivQ77FQq8iUFrsSXE5Ld9mtUKI18OHFa9pp+2/tGVQdy6JdN6RIrf3ID4T86jqE6gE1ruktk4fheB08uY+3revbLuPseqOi7DizAll6krk/XrcViB3d98/FZAd+fqtJ7ouN9fULGt1rLQAyr39Vo5/EeAzXse1CG0udkPE6S5rMw3dDnuMaIJOOQ+RuYbz3/hSsWh3T127mm2agtm2w5dIgwwNcydSTUk9q3K8a2S9XTRiorSKpvb2wiIvTwKI4tugtJjNHVNXSzY755fKdd0p6mUuRaL6I3Q4ZGyqx1y4kctZFmMq6gGYIPy79VV0oaKnq75+6VM7Xg2zvO0Guhn/APN5YK/y5DsC1kb2fsJ95zv6nF3gaeCp34ZZvqtFl77DXQiFuvExeqz3dT8/AcOK3WG7gLiCRRSCxYMhsMzVSCBZmsEgJKyx8WNS0Q7b+MWeAGiQV1EU0imLeVp6OE53DzooVFG1XepViN37Q4uHk5RGUjw8lzvik27VHyRZ4cfh2Uw3yospr1jxGKmoVU+ZO6mQIh0Mldh3nEGTysXpVTDaXGTQSdwHes65zXKLf2MXGP8AMjYPt8Q/Gf8AaxIpO0CT3rKdYXtE3SHb9lgPtLctoT3KTPGydcUovX0ZHjdSnwqSMhy8hO0VMMzCpJkVFJGi8Bp3Lx2YO+hXjzqhrREeFRJlxB8FQKHxHI5hetfkew+vWaoOo1bly9eSyAijXtHLULx9oDWzcQAMz5FUxbSGN2nGQFRxnoBrukrlzXE+O4PiCUMGbGeIL953DRSMeiV0tI12TUFtly5brdaHiI8FrB7jT/ydx3blN4MENEgqbNZwwSCvLpaaY1R4YlTZY5vbCIi3GsIiIAiIgCIiAIiIAiIgNViSETAcRm0h3cZHwJUThvmp/EhhwINQQQeRoVAbfYzCiFhzFQfmacj4S5hUHitL4lYunRllhzWnBlAMjI96rA0VoODhVW4tp2B1shkfBU8YuclGPVk6TSTb7F3oCXdUTmt1YIQhiWpzP05KIR8dQodAPysR/tWY33YUzxP2XaYPg7x/jnzl+DnsnxFW/DHp+ToN5sBhEkyouXW+MekMjqtXfXtCtEek9hu4U8VH3XjEOpV/RFVLmyqt3Y+R0exX+GN65HesW2Y6bk0BQDbe7UrLsF0viOk1pceH13KBdi4MG7JQX36f0JNd2TLUFJ/Y6Dh3E/6hxY4aTBHiCt/pLUKP4cuL9P1nVeQBwatzGtbYZEznkMyTwaKlcRmSqne3QtLsdLjxnGtKx8y+D4+asR7ZJwa0F8TLZHm7cOauWW7I9ooAYTJ5/wAQ8tG+J5KVXThyHBFBXU5kneSc1Ix/D5z5z5IwtyYx5LmzS3LhZznCJG6zhkPhZPRo+ql0GCGiQCrAkvVfV1xrXDFFbObm9sIiLYYBERAEREAREQBERAEREAREQBYF73Q2O2ROy9tWvGbTy1B1H+1nosZRU1wyXI9TcXtHOrxskSAf3W7OgeKw38nfCeDpdqsRoLYjC05HjUciulPYCJETBzBqD2LTWnCFncZtaYROsNxYP8Kt8FTW+FtPiql+/UsIZia1NHGL0whFBJb127xQ9oWtGFI5yhu8Puu1RMGOHuxz/dDafFpasQ4Mjg0iw/8Atu8ttTI5XiMFppP1/WR3j4knvbRyeFguOfglzIC2NlwDEMtpzWjtcV01mEo+sZnZC+7irrMFk+/GeeWyz/iJ+K8lf4jPltL+n+TxU4kfUgIwfAhCb3F3MhoW2u4saNmDDL/6G9X/ADNFNbPg6ztMy3aO903HvdNbaFYWNyaFp9xst53zbN3vEILVcdEIs+HLRGPWIhN3Nq7/ACIkOwKQ3ZhSFCrKbtSak8yareAL1Tasaur5UR53zn1ZSyGBkFUiKSaQiIgCIiAIiIAiIgCIiAIiIAiIgCIiAIiIAiIgPF6iIAiIgCIiAIiIAiIgCIiAIiIAiIgCIiA//9k="/>
          <p:cNvSpPr>
            <a:spLocks noChangeAspect="1" noChangeArrowheads="1"/>
          </p:cNvSpPr>
          <p:nvPr/>
        </p:nvSpPr>
        <p:spPr bwMode="auto">
          <a:xfrm>
            <a:off x="152400" y="-1081086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844824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b="1" dirty="0" smtClean="0"/>
              <a:t>Тип на </a:t>
            </a:r>
            <a:r>
              <a:rPr lang="bg-BG" sz="1400" b="1" dirty="0" smtClean="0"/>
              <a:t>изследването:  </a:t>
            </a:r>
            <a:r>
              <a:rPr lang="bg-BG" sz="1400" dirty="0" smtClean="0"/>
              <a:t>Количествено </a:t>
            </a:r>
            <a:r>
              <a:rPr lang="bg-BG" sz="1400" dirty="0" smtClean="0"/>
              <a:t>онлайн </a:t>
            </a:r>
            <a:r>
              <a:rPr lang="bg-BG" sz="1400" dirty="0"/>
              <a:t>базирано </a:t>
            </a:r>
            <a:r>
              <a:rPr lang="bg-BG" sz="1400" dirty="0" smtClean="0"/>
              <a:t>изследване</a:t>
            </a:r>
            <a:r>
              <a:rPr lang="bg-BG" sz="1400" dirty="0" smtClean="0"/>
              <a:t>.</a:t>
            </a:r>
          </a:p>
          <a:p>
            <a:endParaRPr lang="bg-BG" sz="800" dirty="0" smtClean="0"/>
          </a:p>
          <a:p>
            <a:endParaRPr lang="bg-BG" sz="500" dirty="0" smtClean="0"/>
          </a:p>
          <a:p>
            <a:r>
              <a:rPr lang="bg-BG" sz="1400" b="1" dirty="0" smtClean="0"/>
              <a:t>Метод за събиране на </a:t>
            </a:r>
            <a:r>
              <a:rPr lang="bg-BG" sz="1400" b="1" dirty="0" smtClean="0"/>
              <a:t>данни: </a:t>
            </a:r>
            <a:r>
              <a:rPr lang="bg-BG" sz="1400" dirty="0" smtClean="0"/>
              <a:t>Анкета</a:t>
            </a:r>
            <a:r>
              <a:rPr lang="bg-BG" sz="1400" dirty="0" smtClean="0"/>
              <a:t>, включваща отворени и затворени въпроси</a:t>
            </a:r>
            <a:r>
              <a:rPr lang="bg-BG" sz="1400" dirty="0" smtClean="0"/>
              <a:t>.</a:t>
            </a:r>
          </a:p>
          <a:p>
            <a:endParaRPr lang="bg-BG" sz="1400" dirty="0" smtClean="0"/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bg-BG" sz="500" dirty="0" smtClean="0">
              <a:ea typeface="Calibri" pitchFamily="34" charset="0"/>
              <a:cs typeface="Arial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bg-BG" sz="1400" b="1" dirty="0" smtClean="0">
                <a:ea typeface="Calibri" pitchFamily="34" charset="0"/>
                <a:cs typeface="Arial" pitchFamily="34" charset="0"/>
              </a:rPr>
              <a:t>Модел </a:t>
            </a:r>
            <a:r>
              <a:rPr lang="bg-BG" sz="1400" b="1" dirty="0" smtClean="0">
                <a:ea typeface="Calibri" pitchFamily="34" charset="0"/>
                <a:cs typeface="Arial" pitchFamily="34" charset="0"/>
              </a:rPr>
              <a:t>на </a:t>
            </a:r>
            <a:r>
              <a:rPr lang="bg-BG" sz="1400" b="1" dirty="0" smtClean="0">
                <a:ea typeface="Calibri" pitchFamily="34" charset="0"/>
                <a:cs typeface="Arial" pitchFamily="34" charset="0"/>
              </a:rPr>
              <a:t>извадките: </a:t>
            </a:r>
            <a:r>
              <a:rPr lang="bg-BG" sz="1400" dirty="0" err="1" smtClean="0">
                <a:ea typeface="Calibri" pitchFamily="34" charset="0"/>
                <a:cs typeface="Arial" pitchFamily="34" charset="0"/>
              </a:rPr>
              <a:t>Квотни</a:t>
            </a:r>
            <a:endParaRPr lang="bg-BG" sz="1400" dirty="0" smtClean="0">
              <a:ea typeface="Calibri" pitchFamily="34" charset="0"/>
              <a:cs typeface="Arial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bg-BG" sz="500" b="1" dirty="0" smtClean="0">
              <a:ea typeface="Times New Roman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400" b="1" dirty="0" smtClean="0">
              <a:ea typeface="Times New Roman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1400" b="1" dirty="0" smtClean="0">
                <a:ea typeface="Times New Roman" pitchFamily="18" charset="0"/>
                <a:cs typeface="Arial" pitchFamily="34" charset="0"/>
              </a:rPr>
              <a:t>Обем </a:t>
            </a:r>
            <a:r>
              <a:rPr lang="bg-BG" sz="1400" b="1" dirty="0">
                <a:ea typeface="Times New Roman" pitchFamily="18" charset="0"/>
                <a:cs typeface="Arial" pitchFamily="34" charset="0"/>
              </a:rPr>
              <a:t>на </a:t>
            </a:r>
            <a:r>
              <a:rPr lang="bg-BG" sz="1400" b="1" dirty="0" smtClean="0">
                <a:ea typeface="Times New Roman" pitchFamily="18" charset="0"/>
                <a:cs typeface="Arial" pitchFamily="34" charset="0"/>
              </a:rPr>
              <a:t>извадките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400" b="1" dirty="0" smtClean="0"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500" dirty="0"/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400" b="1" dirty="0" smtClean="0">
              <a:ea typeface="Times New Roman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400" b="1" dirty="0">
              <a:ea typeface="Times New Roman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400" b="1" dirty="0" smtClean="0">
              <a:ea typeface="Times New Roman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400" b="1" dirty="0" smtClean="0">
              <a:ea typeface="Times New Roman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400" b="1" dirty="0">
              <a:ea typeface="Times New Roman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400" b="1" dirty="0" smtClean="0">
              <a:ea typeface="Times New Roman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400" b="1" dirty="0">
              <a:ea typeface="Times New Roman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400" b="1" dirty="0">
              <a:ea typeface="Times New Roman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400" b="1" dirty="0" smtClean="0">
              <a:ea typeface="Times New Roman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1400" b="1" dirty="0" smtClean="0">
                <a:ea typeface="Times New Roman" pitchFamily="18" charset="0"/>
                <a:cs typeface="Arial" pitchFamily="34" charset="0"/>
              </a:rPr>
              <a:t>К</a:t>
            </a:r>
            <a:r>
              <a:rPr lang="bg-BG" sz="1400" b="1" dirty="0" smtClean="0" bmk="">
                <a:ea typeface="Times New Roman" pitchFamily="18" charset="0"/>
                <a:cs typeface="Arial" pitchFamily="34" charset="0"/>
              </a:rPr>
              <a:t>онтрол </a:t>
            </a:r>
            <a:r>
              <a:rPr lang="bg-BG" sz="1400" b="1" dirty="0" bmk="">
                <a:ea typeface="Times New Roman" pitchFamily="18" charset="0"/>
                <a:cs typeface="Arial" pitchFamily="34" charset="0"/>
              </a:rPr>
              <a:t>върху качеството на полевата работа</a:t>
            </a:r>
            <a:endParaRPr lang="bg-BG" sz="1400" dirty="0"/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1400" dirty="0" smtClean="0">
                <a:ea typeface="Calibri" pitchFamily="34" charset="0"/>
                <a:cs typeface="Arial" pitchFamily="34" charset="0"/>
              </a:rPr>
              <a:t>Проведен е логически </a:t>
            </a:r>
            <a:r>
              <a:rPr lang="bg-BG" sz="1400" dirty="0">
                <a:ea typeface="Calibri" pitchFamily="34" charset="0"/>
                <a:cs typeface="Arial" pitchFamily="34" charset="0"/>
              </a:rPr>
              <a:t>контрол на 100% от реализираните анкети. </a:t>
            </a:r>
            <a:endParaRPr lang="bg-BG" sz="1400" dirty="0"/>
          </a:p>
          <a:p>
            <a:endParaRPr lang="bg-BG" sz="1400" dirty="0" smtClean="0"/>
          </a:p>
          <a:p>
            <a:endParaRPr lang="bg-BG" sz="14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7518488"/>
              </p:ext>
            </p:extLst>
          </p:nvPr>
        </p:nvGraphicFramePr>
        <p:xfrm>
          <a:off x="353670" y="3649568"/>
          <a:ext cx="8466802" cy="2011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{5FD0F851-EC5A-4D38-B0AD-8093EC10F338}</a:tableStyleId>
              </a:tblPr>
              <a:tblGrid>
                <a:gridCol w="6954634"/>
                <a:gridCol w="151216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u="none" strike="noStrike" dirty="0">
                          <a:effectLst/>
                        </a:rPr>
                        <a:t>Изследвана съвкупност</a:t>
                      </a:r>
                      <a:endParaRPr lang="bg-BG" sz="1200" b="0" u="sng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u="none" strike="noStrike" dirty="0">
                          <a:effectLst/>
                        </a:rPr>
                        <a:t>Обем на </a:t>
                      </a:r>
                      <a:r>
                        <a:rPr lang="bg-BG" sz="1200" u="none" strike="noStrike" dirty="0" smtClean="0">
                          <a:effectLst/>
                        </a:rPr>
                        <a:t> извадката</a:t>
                      </a:r>
                      <a:endParaRPr lang="bg-BG" sz="1200" b="0" u="sng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0" u="none" strike="noStrike" dirty="0">
                          <a:effectLst/>
                        </a:rPr>
                        <a:t>Български туристи</a:t>
                      </a:r>
                      <a:endParaRPr lang="bg-BG" sz="1200" b="0" u="sng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b="0" u="none" strike="noStrike" dirty="0">
                          <a:effectLst/>
                        </a:rPr>
                        <a:t>n=1200</a:t>
                      </a:r>
                      <a:endParaRPr lang="bg-BG" sz="1200" b="0" u="sng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0" u="none" strike="noStrike" dirty="0">
                          <a:effectLst/>
                        </a:rPr>
                        <a:t>Чуждестранни  туристи (от 10-те генериращи пазара), посетили България през последните 2 </a:t>
                      </a:r>
                      <a:r>
                        <a:rPr lang="bg-BG" sz="1200" b="0" u="none" strike="noStrike" dirty="0" smtClean="0">
                          <a:effectLst/>
                        </a:rPr>
                        <a:t>години</a:t>
                      </a:r>
                      <a:r>
                        <a:rPr lang="bg-BG" sz="1200" b="0" u="none" strike="noStrike" baseline="0" dirty="0" smtClean="0">
                          <a:effectLst/>
                        </a:rPr>
                        <a:t>  - 60 туриста от всеки пазар</a:t>
                      </a:r>
                      <a:endParaRPr lang="bg-BG" sz="1200" b="0" u="sng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b="0" u="none" strike="noStrike">
                          <a:effectLst/>
                        </a:rPr>
                        <a:t>n=600</a:t>
                      </a:r>
                      <a:endParaRPr lang="bg-BG" sz="1200" b="0" u="sng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736">
                <a:tc>
                  <a:txBody>
                    <a:bodyPr/>
                    <a:lstStyle/>
                    <a:p>
                      <a:pPr marL="0" marR="0" indent="0" algn="just" defTabSz="9137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u="none" strike="noStrike" dirty="0">
                          <a:effectLst/>
                        </a:rPr>
                        <a:t>Чуждестранни  туристи (от 10-те генериращи пазара), посетили конкурентни туристически дестинации през последните 2 </a:t>
                      </a:r>
                      <a:r>
                        <a:rPr lang="bg-BG" sz="1200" b="0" u="none" strike="noStrike" dirty="0" smtClean="0">
                          <a:effectLst/>
                        </a:rPr>
                        <a:t>години </a:t>
                      </a:r>
                      <a:r>
                        <a:rPr lang="bg-BG" sz="1200" b="0" u="none" strike="noStrike" baseline="0" dirty="0" smtClean="0">
                          <a:effectLst/>
                        </a:rPr>
                        <a:t>- 60 туриста от всеки пазар</a:t>
                      </a:r>
                      <a:endParaRPr lang="bg-BG" sz="1200" b="0" u="sng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b="0" u="none" strike="noStrike" dirty="0">
                          <a:effectLst/>
                        </a:rPr>
                        <a:t>n=600</a:t>
                      </a:r>
                      <a:endParaRPr lang="bg-BG" sz="1200" b="0" u="sng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b="0" u="none" strike="noStrike" dirty="0">
                          <a:effectLst/>
                        </a:rPr>
                        <a:t>Представители на български туроператори</a:t>
                      </a:r>
                      <a:endParaRPr lang="bg-BG" sz="1200" b="0" u="sng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b="0" u="none" strike="noStrike" dirty="0" smtClean="0">
                          <a:effectLst/>
                        </a:rPr>
                        <a:t>n=110</a:t>
                      </a:r>
                      <a:endParaRPr lang="bg-BG" sz="1200" b="0" u="sng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0" u="none" strike="noStrike" dirty="0">
                          <a:effectLst/>
                        </a:rPr>
                        <a:t>Представители на чуждестранни  туроператори (</a:t>
                      </a:r>
                      <a:r>
                        <a:rPr lang="bg-BG" sz="1200" b="0" u="none" strike="noStrike" dirty="0" smtClean="0">
                          <a:effectLst/>
                        </a:rPr>
                        <a:t>в</a:t>
                      </a:r>
                      <a:r>
                        <a:rPr lang="bg-BG" sz="1200" b="0" u="none" strike="noStrike" baseline="0" dirty="0" smtClean="0">
                          <a:effectLst/>
                        </a:rPr>
                        <a:t> </a:t>
                      </a:r>
                      <a:r>
                        <a:rPr lang="bg-BG" sz="1200" b="0" u="none" strike="noStrike" dirty="0" smtClean="0">
                          <a:effectLst/>
                        </a:rPr>
                        <a:t>10-те </a:t>
                      </a:r>
                      <a:r>
                        <a:rPr lang="bg-BG" sz="1200" b="0" u="none" strike="noStrike" dirty="0">
                          <a:effectLst/>
                        </a:rPr>
                        <a:t>генериращи пазари ще бъдат интервюирани по 20 представители)</a:t>
                      </a:r>
                      <a:endParaRPr lang="bg-BG" sz="1200" b="0" u="sng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b="0" u="none" strike="noStrike" dirty="0">
                          <a:effectLst/>
                        </a:rPr>
                        <a:t>n=200</a:t>
                      </a:r>
                      <a:endParaRPr lang="bg-BG" sz="1200" b="0" u="sng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Допълнително изследване пазара Китай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b="0" u="none" strike="noStrike" dirty="0" smtClean="0">
                          <a:effectLst/>
                        </a:rPr>
                        <a:t>n=120</a:t>
                      </a:r>
                      <a:endParaRPr lang="bg-BG" sz="1200" b="0" u="sng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u="none" strike="noStrike" dirty="0">
                          <a:effectLst/>
                        </a:rPr>
                        <a:t>Общ обем на извадките</a:t>
                      </a:r>
                      <a:endParaRPr lang="bg-BG" sz="1200" b="0" u="sng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u="none" strike="noStrike" dirty="0">
                          <a:effectLst/>
                        </a:rPr>
                        <a:t>n= 2 </a:t>
                      </a:r>
                      <a:r>
                        <a:rPr lang="bg-BG" sz="1200" u="none" strike="noStrike" dirty="0" smtClean="0">
                          <a:effectLst/>
                        </a:rPr>
                        <a:t>830</a:t>
                      </a:r>
                      <a:endParaRPr lang="bg-BG" sz="1200" b="0" u="sng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Abgerundetes Rechteck 21">
            <a:hlinkClick r:id="rId2"/>
          </p:cNvPr>
          <p:cNvSpPr/>
          <p:nvPr/>
        </p:nvSpPr>
        <p:spPr bwMode="auto">
          <a:xfrm>
            <a:off x="6876256" y="2060848"/>
            <a:ext cx="1993429" cy="1192517"/>
          </a:xfrm>
          <a:prstGeom prst="roundRect">
            <a:avLst/>
          </a:prstGeom>
          <a:gradFill>
            <a:gsLst>
              <a:gs pos="0">
                <a:srgbClr val="4B90FF"/>
              </a:gs>
              <a:gs pos="100000">
                <a:srgbClr val="2A79FF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txBody>
          <a:bodyPr bIns="90000" rtlCol="0" anchor="ctr"/>
          <a:lstStyle/>
          <a:p>
            <a:r>
              <a:rPr lang="bg-BG" sz="1200" dirty="0">
                <a:solidFill>
                  <a:schemeClr val="bg1"/>
                </a:solidFill>
              </a:rPr>
              <a:t>Великобритания, Германия, Гърция, Украйна, Русия, Сърбия, Румъния, Турция, Швеция и Чехия</a:t>
            </a:r>
          </a:p>
        </p:txBody>
      </p:sp>
      <p:sp>
        <p:nvSpPr>
          <p:cNvPr id="13" name="Textfeld 3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948264" y="1772816"/>
            <a:ext cx="199342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Генериращи</a:t>
            </a:r>
            <a:r>
              <a:rPr kumimoji="0" lang="bg-BG" sz="105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пазари: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5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-25152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>
                <a:solidFill>
                  <a:schemeClr val="bg2">
                    <a:lumMod val="10000"/>
                  </a:schemeClr>
                </a:solidFill>
              </a:rPr>
              <a:t>Потребителски нагласи към цветовете на </a:t>
            </a:r>
            <a:r>
              <a:rPr lang="bg-BG" sz="3000" dirty="0" err="1">
                <a:solidFill>
                  <a:schemeClr val="bg2">
                    <a:lumMod val="10000"/>
                  </a:schemeClr>
                </a:solidFill>
              </a:rPr>
              <a:t>логата</a:t>
            </a:r>
            <a:endParaRPr lang="de-DE" sz="3000" noProof="1" smtClean="0"/>
          </a:p>
        </p:txBody>
      </p:sp>
      <p:sp>
        <p:nvSpPr>
          <p:cNvPr id="5" name="Rectangle 4"/>
          <p:cNvSpPr/>
          <p:nvPr/>
        </p:nvSpPr>
        <p:spPr>
          <a:xfrm>
            <a:off x="971600" y="2132856"/>
            <a:ext cx="783342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1400" dirty="0" smtClean="0"/>
              <a:t>По отношение на цветовете,  </a:t>
            </a:r>
            <a:r>
              <a:rPr lang="bg-BG" sz="1400" dirty="0"/>
              <a:t>„</a:t>
            </a:r>
            <a:r>
              <a:rPr lang="bg-BG" sz="1400" dirty="0" smtClean="0"/>
              <a:t>Розетката“и </a:t>
            </a:r>
            <a:r>
              <a:rPr lang="bg-BG" sz="1400" dirty="0"/>
              <a:t>„Питката“ отново </a:t>
            </a:r>
            <a:r>
              <a:rPr lang="bg-BG" sz="1400" dirty="0" smtClean="0"/>
              <a:t>получават най-високи оценки от всички изследвани съвкупности.  Около 80% от изследваните чуждестранни туристи например, харесват цветовото оформление на концепцията „Питка“. И тук, българските туроператори са доста по критични, на около 45% от тях не им допадат цветовете в това лого. Най-често се препоръчва използването на по-свежи и ярки цветове. </a:t>
            </a:r>
          </a:p>
          <a:p>
            <a:pPr algn="just">
              <a:lnSpc>
                <a:spcPct val="150000"/>
              </a:lnSpc>
            </a:pPr>
            <a:r>
              <a:rPr lang="bg-BG" sz="1400" dirty="0" smtClean="0"/>
              <a:t>При концепцията „Шевица“ е налице съществена разлика между мнението на българските и чуждестранните туристи. Чужденците се оказват доста по-критични - малко над 50% от тях  дават негативна оценка на цветовото решение в тази концепция. При  българите, отрицателните мнения са застъпени от около 30% от лицата. Сред местните туроператори преобладават негативните оценки за това лого.</a:t>
            </a:r>
          </a:p>
          <a:p>
            <a:pPr algn="just">
              <a:lnSpc>
                <a:spcPct val="150000"/>
              </a:lnSpc>
            </a:pPr>
            <a:r>
              <a:rPr lang="bg-BG" sz="1400" dirty="0" smtClean="0"/>
              <a:t>Логото „Ваза“ остава най-малко харесвано и по отношение на цветовото оформление. Възможно е при някои </a:t>
            </a:r>
            <a:r>
              <a:rPr lang="bg-BG" sz="1400" dirty="0" err="1" smtClean="0"/>
              <a:t>респонденти</a:t>
            </a:r>
            <a:r>
              <a:rPr lang="bg-BG" sz="1400" dirty="0" smtClean="0"/>
              <a:t> това да се дължи не толкова на естетически възприятия, а на принципно отхвърляне на тази концепция. </a:t>
            </a:r>
            <a:endParaRPr lang="bg-BG" sz="14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86" y="5445224"/>
            <a:ext cx="867445" cy="76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750" y="2798344"/>
            <a:ext cx="745068" cy="74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64" y="4077072"/>
            <a:ext cx="792088" cy="67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86" y="2060848"/>
            <a:ext cx="70347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08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-34318" y="1340768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Нагласи към цветовете (1)</a:t>
            </a:r>
            <a:endParaRPr lang="de-DE" sz="3000" noProof="1" smtClean="0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45224"/>
            <a:ext cx="938100" cy="86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2002897357"/>
              </p:ext>
            </p:extLst>
          </p:nvPr>
        </p:nvGraphicFramePr>
        <p:xfrm>
          <a:off x="3809" y="1969659"/>
          <a:ext cx="9036496" cy="441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6804248" y="4941168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4572000" y="4949552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Rectangle 7"/>
          <p:cNvSpPr/>
          <p:nvPr/>
        </p:nvSpPr>
        <p:spPr>
          <a:xfrm>
            <a:off x="2339752" y="4962283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91076"/>
            <a:ext cx="745068" cy="74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1522" y="5483233"/>
            <a:ext cx="940918" cy="83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643" y="5532474"/>
            <a:ext cx="792088" cy="67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83968" y="5517232"/>
            <a:ext cx="72008" cy="155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16216" y="5577402"/>
            <a:ext cx="72008" cy="155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40152" y="5445224"/>
            <a:ext cx="72008" cy="155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48464" y="5577402"/>
            <a:ext cx="72008" cy="155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11960" y="5517232"/>
            <a:ext cx="72008" cy="1499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Oval 16"/>
          <p:cNvSpPr/>
          <p:nvPr/>
        </p:nvSpPr>
        <p:spPr>
          <a:xfrm>
            <a:off x="3624880" y="5297596"/>
            <a:ext cx="72008" cy="1499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Oval 17"/>
          <p:cNvSpPr/>
          <p:nvPr/>
        </p:nvSpPr>
        <p:spPr>
          <a:xfrm>
            <a:off x="5868144" y="5375028"/>
            <a:ext cx="72008" cy="1499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Oval 18"/>
          <p:cNvSpPr/>
          <p:nvPr/>
        </p:nvSpPr>
        <p:spPr>
          <a:xfrm>
            <a:off x="6461463" y="5527428"/>
            <a:ext cx="72008" cy="1499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0" name="Oval 19"/>
          <p:cNvSpPr/>
          <p:nvPr/>
        </p:nvSpPr>
        <p:spPr>
          <a:xfrm>
            <a:off x="8676456" y="5532474"/>
            <a:ext cx="72008" cy="1499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1" name="TextBox 20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22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7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03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2374330278"/>
              </p:ext>
            </p:extLst>
          </p:nvPr>
        </p:nvGraphicFramePr>
        <p:xfrm>
          <a:off x="0" y="2079027"/>
          <a:ext cx="9036496" cy="441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>
                <a:solidFill>
                  <a:prstClr val="black"/>
                </a:solidFill>
              </a:rPr>
              <a:t>Нагласи към </a:t>
            </a:r>
            <a:r>
              <a:rPr lang="bg-BG" sz="3000" noProof="1" smtClean="0">
                <a:solidFill>
                  <a:prstClr val="black"/>
                </a:solidFill>
              </a:rPr>
              <a:t>цветовете (2)</a:t>
            </a:r>
            <a:endParaRPr lang="bg-BG" sz="3000" noProof="1">
              <a:solidFill>
                <a:prstClr val="black"/>
              </a:solidFill>
            </a:endParaRPr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3392" y="5388485"/>
            <a:ext cx="938100" cy="86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04248" y="5030345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9992" y="5067312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5496" y="5021961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31592"/>
            <a:ext cx="745068" cy="74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2089" y="5438638"/>
            <a:ext cx="940918" cy="83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17232"/>
            <a:ext cx="792088" cy="67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37896" y="5174361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4624" y="5165977"/>
            <a:ext cx="114259" cy="131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Rectangle 13"/>
          <p:cNvSpPr/>
          <p:nvPr/>
        </p:nvSpPr>
        <p:spPr>
          <a:xfrm>
            <a:off x="4211960" y="5198745"/>
            <a:ext cx="212760" cy="52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Rectangle 14"/>
          <p:cNvSpPr/>
          <p:nvPr/>
        </p:nvSpPr>
        <p:spPr>
          <a:xfrm>
            <a:off x="5705529" y="5170173"/>
            <a:ext cx="114259" cy="131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Rectangle 15"/>
          <p:cNvSpPr/>
          <p:nvPr/>
        </p:nvSpPr>
        <p:spPr>
          <a:xfrm>
            <a:off x="6473023" y="5154021"/>
            <a:ext cx="114259" cy="131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Rectangle 16"/>
          <p:cNvSpPr/>
          <p:nvPr/>
        </p:nvSpPr>
        <p:spPr>
          <a:xfrm>
            <a:off x="7992380" y="5178811"/>
            <a:ext cx="120168" cy="123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Rectangle 17"/>
          <p:cNvSpPr/>
          <p:nvPr/>
        </p:nvSpPr>
        <p:spPr>
          <a:xfrm>
            <a:off x="8773471" y="5162728"/>
            <a:ext cx="186267" cy="123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10" y="5301829"/>
            <a:ext cx="306479" cy="93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Туроператори</a:t>
            </a:r>
            <a:endParaRPr lang="bg-BG" sz="1000" dirty="0"/>
          </a:p>
        </p:txBody>
      </p:sp>
    </p:spTree>
    <p:extLst>
      <p:ext uri="{BB962C8B-B14F-4D97-AF65-F5344CB8AC3E}">
        <p14:creationId xmlns:p14="http://schemas.microsoft.com/office/powerpoint/2010/main" xmlns="" val="331680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808" y="3212976"/>
            <a:ext cx="5542384" cy="1362075"/>
          </a:xfrm>
        </p:spPr>
        <p:txBody>
          <a:bodyPr/>
          <a:lstStyle/>
          <a:p>
            <a:r>
              <a:rPr lang="bg-BG" sz="3000" dirty="0" smtClean="0">
                <a:solidFill>
                  <a:schemeClr val="bg2">
                    <a:lumMod val="10000"/>
                  </a:schemeClr>
                </a:solidFill>
              </a:rPr>
              <a:t>Потребителски нагласи към подбрандовете</a:t>
            </a:r>
            <a:endParaRPr lang="bg-BG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" y="-27384"/>
            <a:ext cx="91277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" y="6377557"/>
            <a:ext cx="9127713" cy="507761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  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Схема за безвъзмездна финансова помощ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BG 161PO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001/3.3-01/2008 „Подкрепа за ефективен национален маркетинг на туристическия продукт и подобряване на информационното обслужване”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по договор № </a:t>
            </a:r>
            <a:r>
              <a:rPr lang="en-US" sz="900" i="1" dirty="0">
                <a:solidFill>
                  <a:prstClr val="white">
                    <a:lumMod val="50000"/>
                  </a:prstClr>
                </a:solidFill>
              </a:rPr>
              <a:t>BG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161</a:t>
            </a:r>
            <a:r>
              <a:rPr lang="en-US" sz="900" i="1" dirty="0">
                <a:solidFill>
                  <a:prstClr val="white">
                    <a:lumMod val="50000"/>
                  </a:prstClr>
                </a:solidFill>
              </a:rPr>
              <a:t>PO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001/3.3-01/2008/001-08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за проект „Разработване на стратегия за бранд  България и въвеждане на практика на интегриран и последователен бранд мениджмънт”</a:t>
            </a:r>
            <a:endParaRPr lang="en-GB" sz="9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Picture 2" descr="http://t1.gstatic.com/images?q=tbn:ANd9GcSoeAOUB30ABwKAoFz0jCfEVZe4wVnhA1cPE5tHfj_m8c-17on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56992"/>
            <a:ext cx="1279029" cy="127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30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-25152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>
                <a:solidFill>
                  <a:schemeClr val="bg2">
                    <a:lumMod val="10000"/>
                  </a:schemeClr>
                </a:solidFill>
              </a:rPr>
              <a:t>Потребителски нагласи към </a:t>
            </a:r>
            <a:r>
              <a:rPr lang="bg-BG" sz="3000" dirty="0" err="1">
                <a:solidFill>
                  <a:schemeClr val="bg2">
                    <a:lumMod val="10000"/>
                  </a:schemeClr>
                </a:solidFill>
              </a:rPr>
              <a:t>подбрандовете</a:t>
            </a:r>
            <a:endParaRPr lang="de-DE" sz="3000" noProof="1" smtClean="0"/>
          </a:p>
        </p:txBody>
      </p:sp>
      <p:sp>
        <p:nvSpPr>
          <p:cNvPr id="5" name="Rectangle 4"/>
          <p:cNvSpPr/>
          <p:nvPr/>
        </p:nvSpPr>
        <p:spPr>
          <a:xfrm>
            <a:off x="310902" y="2132856"/>
            <a:ext cx="86409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bg-BG" sz="1400" dirty="0" smtClean="0"/>
              <a:t>Въз основа на новата бранд стратегия на България като туристическа дестинация бяха изведени 10 вида туризъм, за всеки от които трябва да се създаде отделно лого (м</a:t>
            </a:r>
            <a:r>
              <a:rPr lang="en-US" sz="1400" dirty="0" err="1" smtClean="0"/>
              <a:t>орски</a:t>
            </a:r>
            <a:r>
              <a:rPr lang="en-US" sz="1400" dirty="0" smtClean="0"/>
              <a:t> </a:t>
            </a:r>
            <a:r>
              <a:rPr lang="en-US" sz="1400" dirty="0" err="1" smtClean="0"/>
              <a:t>туризъм</a:t>
            </a:r>
            <a:r>
              <a:rPr lang="bg-BG" sz="1400" dirty="0" smtClean="0"/>
              <a:t>, п</a:t>
            </a:r>
            <a:r>
              <a:rPr lang="en-US" sz="1400" dirty="0" err="1" smtClean="0"/>
              <a:t>ланински</a:t>
            </a:r>
            <a:r>
              <a:rPr lang="en-US" sz="1400" dirty="0" smtClean="0"/>
              <a:t> </a:t>
            </a:r>
            <a:r>
              <a:rPr lang="bg-BG" sz="1400" dirty="0"/>
              <a:t>и </a:t>
            </a:r>
            <a:r>
              <a:rPr lang="en-US" sz="1400" dirty="0" err="1"/>
              <a:t>ски</a:t>
            </a:r>
            <a:r>
              <a:rPr lang="en-US" sz="1400" dirty="0"/>
              <a:t> </a:t>
            </a:r>
            <a:r>
              <a:rPr lang="en-US" sz="1400" dirty="0" err="1" smtClean="0"/>
              <a:t>туризъм</a:t>
            </a:r>
            <a:r>
              <a:rPr lang="bg-BG" sz="1400" dirty="0" smtClean="0"/>
              <a:t>, к</a:t>
            </a:r>
            <a:r>
              <a:rPr lang="en-GB" sz="1400" dirty="0" err="1" smtClean="0"/>
              <a:t>ултурен</a:t>
            </a:r>
            <a:r>
              <a:rPr lang="en-GB" sz="1400" dirty="0" smtClean="0"/>
              <a:t> </a:t>
            </a:r>
            <a:r>
              <a:rPr lang="en-GB" sz="1400" dirty="0" err="1" smtClean="0"/>
              <a:t>туризъм</a:t>
            </a:r>
            <a:r>
              <a:rPr lang="bg-BG" sz="1400" dirty="0" smtClean="0"/>
              <a:t>, </a:t>
            </a:r>
            <a:r>
              <a:rPr lang="bg-BG" sz="1400" dirty="0" err="1" smtClean="0"/>
              <a:t>балнео</a:t>
            </a:r>
            <a:r>
              <a:rPr lang="bg-BG" sz="1400" dirty="0" smtClean="0"/>
              <a:t> </a:t>
            </a:r>
            <a:r>
              <a:rPr lang="bg-BG" sz="1400" dirty="0"/>
              <a:t>и </a:t>
            </a:r>
            <a:r>
              <a:rPr lang="bg-BG" sz="1400" dirty="0" smtClean="0"/>
              <a:t>СПА, д</a:t>
            </a:r>
            <a:r>
              <a:rPr lang="en-GB" sz="1400" dirty="0" err="1" smtClean="0"/>
              <a:t>елови</a:t>
            </a:r>
            <a:r>
              <a:rPr lang="en-GB" sz="1400" dirty="0" smtClean="0"/>
              <a:t> </a:t>
            </a:r>
            <a:r>
              <a:rPr lang="en-GB" sz="1400" dirty="0" err="1"/>
              <a:t>пътувания</a:t>
            </a:r>
            <a:r>
              <a:rPr lang="en-GB" sz="1400" dirty="0"/>
              <a:t> и </a:t>
            </a:r>
            <a:r>
              <a:rPr lang="en-GB" sz="1400" dirty="0" err="1"/>
              <a:t>събитиен</a:t>
            </a:r>
            <a:r>
              <a:rPr lang="en-GB" sz="1400" dirty="0"/>
              <a:t> </a:t>
            </a:r>
            <a:r>
              <a:rPr lang="en-GB" sz="1400" dirty="0" err="1" smtClean="0"/>
              <a:t>туризъм</a:t>
            </a:r>
            <a:r>
              <a:rPr lang="bg-BG" sz="1400" dirty="0" smtClean="0"/>
              <a:t>, е</a:t>
            </a:r>
            <a:r>
              <a:rPr lang="en-GB" sz="1400" dirty="0" err="1" smtClean="0"/>
              <a:t>ко</a:t>
            </a:r>
            <a:r>
              <a:rPr lang="bg-BG" sz="1400" dirty="0" smtClean="0"/>
              <a:t> </a:t>
            </a:r>
            <a:r>
              <a:rPr lang="bg-BG" sz="1400" dirty="0"/>
              <a:t>и с</a:t>
            </a:r>
            <a:r>
              <a:rPr lang="en-GB" sz="1400" dirty="0" err="1"/>
              <a:t>елски</a:t>
            </a:r>
            <a:r>
              <a:rPr lang="en-GB" sz="1400" dirty="0"/>
              <a:t> </a:t>
            </a:r>
            <a:r>
              <a:rPr lang="en-GB" sz="1400" dirty="0" err="1" smtClean="0"/>
              <a:t>туризъм</a:t>
            </a:r>
            <a:r>
              <a:rPr lang="bg-BG" sz="1400" dirty="0" smtClean="0"/>
              <a:t>, п</a:t>
            </a:r>
            <a:r>
              <a:rPr lang="en-GB" sz="1400" dirty="0" err="1" smtClean="0"/>
              <a:t>риключенски</a:t>
            </a:r>
            <a:r>
              <a:rPr lang="bg-BG" sz="1400" dirty="0" smtClean="0"/>
              <a:t> туризъм</a:t>
            </a:r>
            <a:r>
              <a:rPr lang="bg-BG" sz="1400" dirty="0"/>
              <a:t>,</a:t>
            </a:r>
            <a:r>
              <a:rPr lang="bg-BG" sz="1400" dirty="0" smtClean="0"/>
              <a:t> с</a:t>
            </a:r>
            <a:r>
              <a:rPr lang="en-GB" sz="1400" dirty="0" err="1" smtClean="0"/>
              <a:t>портен</a:t>
            </a:r>
            <a:r>
              <a:rPr lang="bg-BG" sz="1400" dirty="0" smtClean="0"/>
              <a:t> </a:t>
            </a:r>
            <a:r>
              <a:rPr lang="bg-BG" sz="1400" dirty="0"/>
              <a:t>и голф </a:t>
            </a:r>
            <a:r>
              <a:rPr lang="bg-BG" sz="1400" dirty="0" smtClean="0"/>
              <a:t>туризъм, в</a:t>
            </a:r>
            <a:r>
              <a:rPr lang="en-US" sz="1400" dirty="0" err="1" smtClean="0"/>
              <a:t>инен</a:t>
            </a:r>
            <a:r>
              <a:rPr lang="en-US" sz="1400" dirty="0" smtClean="0"/>
              <a:t> </a:t>
            </a:r>
            <a:r>
              <a:rPr lang="en-US" sz="1400" dirty="0"/>
              <a:t>и </a:t>
            </a:r>
            <a:r>
              <a:rPr lang="en-US" sz="1400" dirty="0" err="1"/>
              <a:t>гурме</a:t>
            </a:r>
            <a:r>
              <a:rPr lang="en-US" sz="1400" dirty="0"/>
              <a:t> </a:t>
            </a:r>
            <a:r>
              <a:rPr lang="en-US" sz="1400" dirty="0" err="1" smtClean="0"/>
              <a:t>туризъм</a:t>
            </a:r>
            <a:r>
              <a:rPr lang="bg-BG" sz="1400" dirty="0" smtClean="0"/>
              <a:t>, г</a:t>
            </a:r>
            <a:r>
              <a:rPr lang="en-GB" sz="1400" dirty="0" err="1" smtClean="0"/>
              <a:t>радски</a:t>
            </a:r>
            <a:r>
              <a:rPr lang="en-GB" sz="1400" dirty="0"/>
              <a:t>, </a:t>
            </a:r>
            <a:r>
              <a:rPr lang="en-GB" sz="1400" dirty="0" err="1"/>
              <a:t>уикендов</a:t>
            </a:r>
            <a:r>
              <a:rPr lang="en-GB" sz="1400" dirty="0"/>
              <a:t> и </a:t>
            </a:r>
            <a:r>
              <a:rPr lang="en-GB" sz="1400" dirty="0" err="1"/>
              <a:t>шопинг</a:t>
            </a:r>
            <a:r>
              <a:rPr lang="en-GB" sz="1400" dirty="0"/>
              <a:t> </a:t>
            </a:r>
            <a:r>
              <a:rPr lang="en-GB" sz="1400" dirty="0" err="1" smtClean="0"/>
              <a:t>туризъм</a:t>
            </a:r>
            <a:r>
              <a:rPr lang="bg-BG" sz="1400" dirty="0" smtClean="0"/>
              <a:t>).</a:t>
            </a:r>
          </a:p>
          <a:p>
            <a:pPr lvl="0" algn="just">
              <a:lnSpc>
                <a:spcPct val="150000"/>
              </a:lnSpc>
            </a:pPr>
            <a:r>
              <a:rPr lang="bg-BG" sz="1400" dirty="0" smtClean="0"/>
              <a:t>Проведеното изследване показа, че като цяло, предложеният списък от продуктови подбрандове среща одобрението, както на туристите, така и на туроператорите. Предложенията за промени в списъка са малко, а наличните са разнопосочни и често не са добре аргументирани. </a:t>
            </a:r>
          </a:p>
          <a:p>
            <a:pPr lvl="0" algn="just">
              <a:lnSpc>
                <a:spcPct val="150000"/>
              </a:lnSpc>
            </a:pPr>
            <a:r>
              <a:rPr lang="bg-BG" sz="1400" dirty="0" smtClean="0"/>
              <a:t>По отношение на визуализацията на продуктовите </a:t>
            </a:r>
            <a:r>
              <a:rPr lang="bg-BG" sz="1400" dirty="0" err="1" smtClean="0"/>
              <a:t>подбрандове</a:t>
            </a:r>
            <a:r>
              <a:rPr lang="bg-BG" sz="1400" dirty="0" smtClean="0"/>
              <a:t>  и връзката им с основното лого при всички изследвани съвкупности най-висока оценка получава концепцията „Питка“.</a:t>
            </a:r>
          </a:p>
          <a:p>
            <a:pPr lvl="0" algn="just">
              <a:lnSpc>
                <a:spcPct val="150000"/>
              </a:lnSpc>
            </a:pPr>
            <a:r>
              <a:rPr lang="bg-BG" sz="1400" dirty="0" smtClean="0"/>
              <a:t>За тествания пилотен регионален подбранд – този на регион Тракия, е важно да се обърне специално внимание на мнението на българите. „Розетката“ получава много позитивни оценки от страна на изследваните българи. Препоръчва се в концепцията „Питка“ да се добави елемент, например ритон, който да подсказва за тракийското наследство</a:t>
            </a:r>
            <a:r>
              <a:rPr lang="bg-BG" sz="1400" dirty="0"/>
              <a:t>.</a:t>
            </a:r>
          </a:p>
          <a:p>
            <a:pPr algn="just">
              <a:lnSpc>
                <a:spcPct val="150000"/>
              </a:lnSpc>
            </a:pPr>
            <a:endParaRPr lang="bg-BG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14490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200" noProof="1" smtClean="0"/>
              <a:t>Нагласи към продуктовите брандове, които ще имат собствено лого (1)</a:t>
            </a:r>
            <a:endParaRPr lang="de-DE" sz="2200" noProof="1" smtClean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3824032866"/>
              </p:ext>
            </p:extLst>
          </p:nvPr>
        </p:nvGraphicFramePr>
        <p:xfrm>
          <a:off x="3527376" y="2360397"/>
          <a:ext cx="561662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827584" y="2204864"/>
            <a:ext cx="34563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1200" b="1" dirty="0" smtClean="0"/>
              <a:t>Ще </a:t>
            </a:r>
            <a:r>
              <a:rPr lang="bg-BG" sz="1200" b="1" dirty="0"/>
              <a:t>бъдат създадени </a:t>
            </a:r>
            <a:r>
              <a:rPr lang="bg-BG" sz="1200" b="1" dirty="0" smtClean="0"/>
              <a:t>10 </a:t>
            </a:r>
            <a:r>
              <a:rPr lang="bg-BG" sz="1200" b="1" dirty="0"/>
              <a:t>лога за </a:t>
            </a:r>
            <a:r>
              <a:rPr lang="bg-BG" sz="1200" b="1" dirty="0" smtClean="0"/>
              <a:t>различни </a:t>
            </a:r>
            <a:r>
              <a:rPr lang="bg-BG" sz="1200" b="1" dirty="0"/>
              <a:t>форми на туризъм, които могат да бъдат практикувани в България. Това е  </a:t>
            </a:r>
            <a:r>
              <a:rPr lang="bg-BG" sz="1200" b="1" dirty="0" smtClean="0"/>
              <a:t>предложение за списък </a:t>
            </a:r>
            <a:r>
              <a:rPr lang="bg-BG" sz="1200" b="1" dirty="0"/>
              <a:t>с видовете туризъм, </a:t>
            </a:r>
            <a:r>
              <a:rPr lang="bg-BG" sz="1200" b="1" dirty="0" smtClean="0"/>
              <a:t>за които да се създадат собствени лога. 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 err="1" smtClean="0"/>
              <a:t>Морски</a:t>
            </a:r>
            <a:r>
              <a:rPr lang="en-US" sz="1200" dirty="0" smtClean="0"/>
              <a:t> </a:t>
            </a:r>
            <a:r>
              <a:rPr lang="en-US" sz="1200" dirty="0" err="1"/>
              <a:t>туризъм</a:t>
            </a:r>
            <a:r>
              <a:rPr lang="en-US" sz="1200" dirty="0"/>
              <a:t>;</a:t>
            </a:r>
            <a:endParaRPr lang="bg-BG" sz="1200" dirty="0"/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 err="1"/>
              <a:t>Планински</a:t>
            </a:r>
            <a:r>
              <a:rPr lang="en-US" sz="1200" dirty="0"/>
              <a:t> </a:t>
            </a:r>
            <a:r>
              <a:rPr lang="bg-BG" sz="1200" dirty="0"/>
              <a:t>и </a:t>
            </a:r>
            <a:r>
              <a:rPr lang="en-US" sz="1200" dirty="0" err="1"/>
              <a:t>ски</a:t>
            </a:r>
            <a:r>
              <a:rPr lang="en-US" sz="1200" dirty="0"/>
              <a:t> </a:t>
            </a:r>
            <a:r>
              <a:rPr lang="en-US" sz="1200" dirty="0" err="1"/>
              <a:t>туризъм</a:t>
            </a:r>
            <a:r>
              <a:rPr lang="bg-BG" sz="1200" dirty="0"/>
              <a:t>; 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 err="1"/>
              <a:t>Културен</a:t>
            </a:r>
            <a:r>
              <a:rPr lang="en-GB" sz="1200" dirty="0"/>
              <a:t> </a:t>
            </a:r>
            <a:r>
              <a:rPr lang="en-GB" sz="1200" dirty="0" err="1"/>
              <a:t>туризъм</a:t>
            </a:r>
            <a:r>
              <a:rPr lang="bg-BG" sz="1200" dirty="0"/>
              <a:t>;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bg-BG" sz="1200" dirty="0" err="1"/>
              <a:t>Балнео</a:t>
            </a:r>
            <a:r>
              <a:rPr lang="bg-BG" sz="1200" dirty="0"/>
              <a:t> и СПА;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 err="1"/>
              <a:t>Делови</a:t>
            </a:r>
            <a:r>
              <a:rPr lang="en-GB" sz="1200" dirty="0"/>
              <a:t> </a:t>
            </a:r>
            <a:r>
              <a:rPr lang="en-GB" sz="1200" dirty="0" err="1"/>
              <a:t>пътувания</a:t>
            </a:r>
            <a:r>
              <a:rPr lang="en-GB" sz="1200" dirty="0"/>
              <a:t> и </a:t>
            </a:r>
            <a:r>
              <a:rPr lang="en-GB" sz="1200" dirty="0" err="1"/>
              <a:t>събитиен</a:t>
            </a:r>
            <a:r>
              <a:rPr lang="en-GB" sz="1200" dirty="0"/>
              <a:t> </a:t>
            </a:r>
            <a:r>
              <a:rPr lang="en-GB" sz="1200" dirty="0" err="1" smtClean="0"/>
              <a:t>туризъм</a:t>
            </a:r>
            <a:r>
              <a:rPr lang="bg-BG" sz="1200" dirty="0" smtClean="0"/>
              <a:t>; </a:t>
            </a:r>
            <a:endParaRPr lang="bg-BG" sz="1200" dirty="0"/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/>
              <a:t>Еко</a:t>
            </a:r>
            <a:r>
              <a:rPr lang="bg-BG" sz="1200" dirty="0"/>
              <a:t> и с</a:t>
            </a:r>
            <a:r>
              <a:rPr lang="en-GB" sz="1200" dirty="0" err="1"/>
              <a:t>елски</a:t>
            </a:r>
            <a:r>
              <a:rPr lang="en-GB" sz="1200" dirty="0"/>
              <a:t> </a:t>
            </a:r>
            <a:r>
              <a:rPr lang="en-GB" sz="1200" dirty="0" err="1"/>
              <a:t>туризъм</a:t>
            </a:r>
            <a:r>
              <a:rPr lang="bg-BG" sz="1200" dirty="0"/>
              <a:t>;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 err="1"/>
              <a:t>Приключенски</a:t>
            </a:r>
            <a:r>
              <a:rPr lang="bg-BG" sz="1200" dirty="0"/>
              <a:t> туризъм;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bg-BG" sz="1200" dirty="0"/>
              <a:t>С</a:t>
            </a:r>
            <a:r>
              <a:rPr lang="en-GB" sz="1200" dirty="0" err="1"/>
              <a:t>портен</a:t>
            </a:r>
            <a:r>
              <a:rPr lang="bg-BG" sz="1200" dirty="0"/>
              <a:t> и голф туризъм; 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 err="1"/>
              <a:t>Винен</a:t>
            </a:r>
            <a:r>
              <a:rPr lang="en-US" sz="1200" dirty="0"/>
              <a:t> и </a:t>
            </a:r>
            <a:r>
              <a:rPr lang="en-US" sz="1200" dirty="0" err="1"/>
              <a:t>гурме</a:t>
            </a:r>
            <a:r>
              <a:rPr lang="en-US" sz="1200" dirty="0"/>
              <a:t> </a:t>
            </a:r>
            <a:r>
              <a:rPr lang="en-US" sz="1200" dirty="0" err="1"/>
              <a:t>туризъм</a:t>
            </a:r>
            <a:r>
              <a:rPr lang="bg-BG" sz="1200" dirty="0"/>
              <a:t>;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 err="1"/>
              <a:t>Градски</a:t>
            </a:r>
            <a:r>
              <a:rPr lang="en-GB" sz="1200" dirty="0"/>
              <a:t>, </a:t>
            </a:r>
            <a:r>
              <a:rPr lang="en-GB" sz="1200" dirty="0" err="1"/>
              <a:t>уикендов</a:t>
            </a:r>
            <a:r>
              <a:rPr lang="en-GB" sz="1200" dirty="0"/>
              <a:t> и </a:t>
            </a:r>
            <a:r>
              <a:rPr lang="en-GB" sz="1200" dirty="0" err="1"/>
              <a:t>шопинг</a:t>
            </a:r>
            <a:r>
              <a:rPr lang="en-GB" sz="1200" dirty="0"/>
              <a:t> </a:t>
            </a:r>
            <a:r>
              <a:rPr lang="en-GB" sz="1200" dirty="0" err="1"/>
              <a:t>туризъм</a:t>
            </a:r>
            <a:r>
              <a:rPr lang="bg-BG" sz="12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9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2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" name="_h1"/>
          <p:cNvSpPr txBox="1">
            <a:spLocks noChangeArrowheads="1"/>
          </p:cNvSpPr>
          <p:nvPr/>
        </p:nvSpPr>
        <p:spPr bwMode="gray">
          <a:xfrm>
            <a:off x="0" y="1340768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Препоръки към предложения списък</a:t>
            </a:r>
            <a:endParaRPr lang="de-DE" sz="3000" noProof="1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3828988088"/>
              </p:ext>
            </p:extLst>
          </p:nvPr>
        </p:nvGraphicFramePr>
        <p:xfrm>
          <a:off x="251520" y="1929883"/>
          <a:ext cx="8568952" cy="4739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6093296"/>
            <a:ext cx="6084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База: </a:t>
            </a:r>
            <a:r>
              <a:rPr lang="bg-BG" b="1" dirty="0" smtClean="0"/>
              <a:t>Лицата от трите съвкупности, които споделят, че биха променили нещо в предложения списък, посочен на предходния слайд</a:t>
            </a:r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971600" y="3645024"/>
            <a:ext cx="3888432" cy="2880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ectangle 8"/>
          <p:cNvSpPr/>
          <p:nvPr/>
        </p:nvSpPr>
        <p:spPr>
          <a:xfrm>
            <a:off x="683568" y="4941168"/>
            <a:ext cx="3888432" cy="50405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1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418864" cy="76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48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200" noProof="1" smtClean="0"/>
              <a:t>Нагласи на туроператорите към продуктовите брандове, които ще имат собствено лого (2)</a:t>
            </a:r>
            <a:endParaRPr lang="de-DE" sz="2200" noProof="1" smtClean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3099129439"/>
              </p:ext>
            </p:extLst>
          </p:nvPr>
        </p:nvGraphicFramePr>
        <p:xfrm>
          <a:off x="3419872" y="2420888"/>
          <a:ext cx="561662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251520" y="2276872"/>
            <a:ext cx="34563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bg-BG" sz="1200" b="1" dirty="0" smtClean="0"/>
              <a:t>Списък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 err="1" smtClean="0"/>
              <a:t>Морски</a:t>
            </a:r>
            <a:r>
              <a:rPr lang="en-US" sz="1200" dirty="0" smtClean="0"/>
              <a:t> </a:t>
            </a:r>
            <a:r>
              <a:rPr lang="en-US" sz="1200" dirty="0" err="1"/>
              <a:t>туризъм</a:t>
            </a:r>
            <a:r>
              <a:rPr lang="en-US" sz="1200" dirty="0"/>
              <a:t>;</a:t>
            </a:r>
            <a:endParaRPr lang="bg-BG" sz="1200" dirty="0"/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 err="1"/>
              <a:t>Планински</a:t>
            </a:r>
            <a:r>
              <a:rPr lang="en-US" sz="1200" dirty="0"/>
              <a:t> </a:t>
            </a:r>
            <a:r>
              <a:rPr lang="bg-BG" sz="1200" dirty="0"/>
              <a:t>и </a:t>
            </a:r>
            <a:r>
              <a:rPr lang="en-US" sz="1200" dirty="0" err="1"/>
              <a:t>ски</a:t>
            </a:r>
            <a:r>
              <a:rPr lang="en-US" sz="1200" dirty="0"/>
              <a:t> </a:t>
            </a:r>
            <a:r>
              <a:rPr lang="en-US" sz="1200" dirty="0" err="1"/>
              <a:t>туризъм</a:t>
            </a:r>
            <a:r>
              <a:rPr lang="bg-BG" sz="1200" dirty="0"/>
              <a:t>; 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 err="1"/>
              <a:t>Културен</a:t>
            </a:r>
            <a:r>
              <a:rPr lang="en-GB" sz="1200" dirty="0"/>
              <a:t> </a:t>
            </a:r>
            <a:r>
              <a:rPr lang="en-GB" sz="1200" dirty="0" err="1"/>
              <a:t>туризъм</a:t>
            </a:r>
            <a:r>
              <a:rPr lang="bg-BG" sz="1200" dirty="0"/>
              <a:t>;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bg-BG" sz="1200" dirty="0" err="1"/>
              <a:t>Балнео</a:t>
            </a:r>
            <a:r>
              <a:rPr lang="bg-BG" sz="1200" dirty="0"/>
              <a:t> и СПА;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 err="1"/>
              <a:t>Делови</a:t>
            </a:r>
            <a:r>
              <a:rPr lang="en-GB" sz="1200" dirty="0"/>
              <a:t> </a:t>
            </a:r>
            <a:r>
              <a:rPr lang="en-GB" sz="1200" dirty="0" err="1"/>
              <a:t>пътувания</a:t>
            </a:r>
            <a:r>
              <a:rPr lang="en-GB" sz="1200" dirty="0"/>
              <a:t> и </a:t>
            </a:r>
            <a:r>
              <a:rPr lang="en-GB" sz="1200" dirty="0" err="1"/>
              <a:t>събитиен</a:t>
            </a:r>
            <a:r>
              <a:rPr lang="en-GB" sz="1200" dirty="0"/>
              <a:t> </a:t>
            </a:r>
            <a:r>
              <a:rPr lang="en-GB" sz="1200" dirty="0" err="1" smtClean="0"/>
              <a:t>туризъм</a:t>
            </a:r>
            <a:r>
              <a:rPr lang="bg-BG" sz="1200" dirty="0" smtClean="0"/>
              <a:t>; </a:t>
            </a:r>
            <a:endParaRPr lang="bg-BG" sz="1200" dirty="0"/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/>
              <a:t>Еко</a:t>
            </a:r>
            <a:r>
              <a:rPr lang="bg-BG" sz="1200" dirty="0"/>
              <a:t> и с</a:t>
            </a:r>
            <a:r>
              <a:rPr lang="en-GB" sz="1200" dirty="0" err="1"/>
              <a:t>елски</a:t>
            </a:r>
            <a:r>
              <a:rPr lang="en-GB" sz="1200" dirty="0"/>
              <a:t> </a:t>
            </a:r>
            <a:r>
              <a:rPr lang="en-GB" sz="1200" dirty="0" err="1"/>
              <a:t>туризъм</a:t>
            </a:r>
            <a:r>
              <a:rPr lang="bg-BG" sz="1200" dirty="0"/>
              <a:t>;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 err="1"/>
              <a:t>Приключенски</a:t>
            </a:r>
            <a:r>
              <a:rPr lang="bg-BG" sz="1200" dirty="0"/>
              <a:t> туризъм;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bg-BG" sz="1200" dirty="0"/>
              <a:t>С</a:t>
            </a:r>
            <a:r>
              <a:rPr lang="en-GB" sz="1200" dirty="0" err="1"/>
              <a:t>портен</a:t>
            </a:r>
            <a:r>
              <a:rPr lang="bg-BG" sz="1200" dirty="0"/>
              <a:t> и голф туризъм; 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 err="1"/>
              <a:t>Винен</a:t>
            </a:r>
            <a:r>
              <a:rPr lang="en-US" sz="1200" dirty="0"/>
              <a:t> и </a:t>
            </a:r>
            <a:r>
              <a:rPr lang="en-US" sz="1200" dirty="0" err="1"/>
              <a:t>гурме</a:t>
            </a:r>
            <a:r>
              <a:rPr lang="en-US" sz="1200" dirty="0"/>
              <a:t> </a:t>
            </a:r>
            <a:r>
              <a:rPr lang="en-US" sz="1200" dirty="0" err="1"/>
              <a:t>туризъм</a:t>
            </a:r>
            <a:r>
              <a:rPr lang="bg-BG" sz="1200" dirty="0"/>
              <a:t>;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 err="1"/>
              <a:t>Градски</a:t>
            </a:r>
            <a:r>
              <a:rPr lang="en-GB" sz="1200" dirty="0"/>
              <a:t>, </a:t>
            </a:r>
            <a:r>
              <a:rPr lang="en-GB" sz="1200" dirty="0" err="1"/>
              <a:t>уикендов</a:t>
            </a:r>
            <a:r>
              <a:rPr lang="en-GB" sz="1200" dirty="0"/>
              <a:t> и </a:t>
            </a:r>
            <a:r>
              <a:rPr lang="en-GB" sz="1200" dirty="0" err="1"/>
              <a:t>шопинг</a:t>
            </a:r>
            <a:r>
              <a:rPr lang="en-GB" sz="1200" dirty="0"/>
              <a:t> </a:t>
            </a:r>
            <a:r>
              <a:rPr lang="en-GB" sz="1200" dirty="0" err="1"/>
              <a:t>туризъм</a:t>
            </a:r>
            <a:r>
              <a:rPr lang="bg-BG" sz="1200" dirty="0"/>
              <a:t>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829"/>
            <a:ext cx="306479" cy="93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Туроператори</a:t>
            </a:r>
            <a:endParaRPr lang="bg-BG" sz="1000" dirty="0"/>
          </a:p>
        </p:txBody>
      </p:sp>
    </p:spTree>
    <p:extLst>
      <p:ext uri="{BB962C8B-B14F-4D97-AF65-F5344CB8AC3E}">
        <p14:creationId xmlns:p14="http://schemas.microsoft.com/office/powerpoint/2010/main" xmlns="" val="30069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Нагласи към продуктовите брандове (1)</a:t>
            </a:r>
            <a:endParaRPr lang="de-DE" sz="3000" noProof="1" smtClean="0"/>
          </a:p>
        </p:txBody>
      </p:sp>
      <p:grpSp>
        <p:nvGrpSpPr>
          <p:cNvPr id="8" name="Group 7"/>
          <p:cNvGrpSpPr/>
          <p:nvPr/>
        </p:nvGrpSpPr>
        <p:grpSpPr>
          <a:xfrm>
            <a:off x="-294" y="1901241"/>
            <a:ext cx="8964488" cy="4633381"/>
            <a:chOff x="0" y="2069670"/>
            <a:chExt cx="8964488" cy="416764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6" y="5370739"/>
              <a:ext cx="1830456" cy="419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4649212"/>
              <a:ext cx="720080" cy="663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xmlns="" val="3110852591"/>
                </p:ext>
              </p:extLst>
            </p:nvPr>
          </p:nvGraphicFramePr>
          <p:xfrm>
            <a:off x="0" y="2069670"/>
            <a:ext cx="8928992" cy="31427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pic>
          <p:nvPicPr>
            <p:cNvPr id="1027" name="Picture 3" descr="D:\!Project_2012\!MIET_BrandBG\Logo\Foriegners\P_q16_e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376" y="4618350"/>
              <a:ext cx="1728192" cy="1188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:\!Project_2012\!MIET_BrandBG\Logo\Foriegners\V_q16_e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561972"/>
              <a:ext cx="1831648" cy="1212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645777"/>
              <a:ext cx="1624736" cy="1171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2123728" y="3501008"/>
              <a:ext cx="0" cy="266429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724128" y="3501008"/>
              <a:ext cx="0" cy="266429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955376" y="3501008"/>
              <a:ext cx="0" cy="266429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524328" y="3501008"/>
              <a:ext cx="0" cy="273630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7668344" y="4653136"/>
              <a:ext cx="1296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000" dirty="0" smtClean="0"/>
                <a:t>Не мога да преценя</a:t>
              </a:r>
              <a:endParaRPr lang="bg-BG" sz="1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9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8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88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185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xmlns="" val="693709108"/>
              </p:ext>
            </p:extLst>
          </p:nvPr>
        </p:nvGraphicFramePr>
        <p:xfrm>
          <a:off x="36133" y="2075891"/>
          <a:ext cx="892899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8205" y="5178513"/>
            <a:ext cx="1830456" cy="41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9344" y="4410646"/>
            <a:ext cx="74470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!Project_2012\!MIET_BrandBG\Logo\Foriegners\P_q16_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55978"/>
            <a:ext cx="1728192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!Project_2012\!MIET_BrandBG\Logo\Foriegners\V_q16_e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2936" y="4410646"/>
            <a:ext cx="1831648" cy="121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209" y="4452155"/>
            <a:ext cx="1624736" cy="117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123728" y="3140968"/>
            <a:ext cx="0" cy="3024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24128" y="3140968"/>
            <a:ext cx="0" cy="3024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955376" y="3140968"/>
            <a:ext cx="12538" cy="3024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54584" y="3068960"/>
            <a:ext cx="0" cy="316835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Нагласи към продуктовите брандове (2)</a:t>
            </a:r>
            <a:endParaRPr lang="de-DE" sz="3000" noProof="1" smtClean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10" y="5323012"/>
            <a:ext cx="306479" cy="93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Туроператори</a:t>
            </a:r>
            <a:endParaRPr lang="bg-BG" sz="1000" dirty="0"/>
          </a:p>
        </p:txBody>
      </p:sp>
    </p:spTree>
    <p:extLst>
      <p:ext uri="{BB962C8B-B14F-4D97-AF65-F5344CB8AC3E}">
        <p14:creationId xmlns:p14="http://schemas.microsoft.com/office/powerpoint/2010/main" xmlns="" val="19689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1372385"/>
            <a:ext cx="8497092" cy="616455"/>
          </a:xfrm>
        </p:spPr>
        <p:txBody>
          <a:bodyPr/>
          <a:lstStyle/>
          <a:p>
            <a:r>
              <a:rPr lang="bg-BG" sz="3000" noProof="1" smtClean="0"/>
              <a:t>Тествани лога</a:t>
            </a:r>
            <a:endParaRPr lang="de-DE" sz="3000" noProof="1" smtClean="0"/>
          </a:p>
        </p:txBody>
      </p:sp>
      <p:grpSp>
        <p:nvGrpSpPr>
          <p:cNvPr id="3" name="Gruppieren 12"/>
          <p:cNvGrpSpPr/>
          <p:nvPr/>
        </p:nvGrpSpPr>
        <p:grpSpPr bwMode="gray">
          <a:xfrm rot="21170984">
            <a:off x="2481696" y="2592257"/>
            <a:ext cx="1964967" cy="2355550"/>
            <a:chOff x="-3480841" y="1956467"/>
            <a:chExt cx="2869241" cy="3195348"/>
          </a:xfrm>
          <a:solidFill>
            <a:srgbClr val="FFFFFF"/>
          </a:solidFill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hteck 8"/>
            <p:cNvSpPr/>
            <p:nvPr/>
          </p:nvSpPr>
          <p:spPr bwMode="gray">
            <a:xfrm>
              <a:off x="-3480841" y="1956467"/>
              <a:ext cx="2869241" cy="3195348"/>
            </a:xfrm>
            <a:prstGeom prst="rect">
              <a:avLst/>
            </a:prstGeom>
            <a:gradFill flip="none" rotWithShape="1">
              <a:gsLst>
                <a:gs pos="0">
                  <a:srgbClr val="E6E6E6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Rechteck 9"/>
            <p:cNvSpPr/>
            <p:nvPr/>
          </p:nvSpPr>
          <p:spPr bwMode="gray">
            <a:xfrm>
              <a:off x="-3299433" y="2155815"/>
              <a:ext cx="2506425" cy="22941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12700">
              <a:noFill/>
              <a:round/>
              <a:headEnd/>
              <a:tailEnd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2" name="TextBox 21"/>
          <p:cNvSpPr txBox="1"/>
          <p:nvPr/>
        </p:nvSpPr>
        <p:spPr>
          <a:xfrm rot="21129972">
            <a:off x="2818717" y="4588963"/>
            <a:ext cx="1629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Концепция: </a:t>
            </a:r>
            <a:r>
              <a:rPr lang="bg-BG" sz="1200" dirty="0"/>
              <a:t>Ваза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38894">
            <a:off x="2445255" y="2728576"/>
            <a:ext cx="1954905" cy="172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575389" y="2873650"/>
            <a:ext cx="2012835" cy="2355550"/>
            <a:chOff x="5901126" y="2683972"/>
            <a:chExt cx="2012835" cy="2355550"/>
          </a:xfrm>
        </p:grpSpPr>
        <p:grpSp>
          <p:nvGrpSpPr>
            <p:cNvPr id="4" name="Gruppieren 6"/>
            <p:cNvGrpSpPr/>
            <p:nvPr/>
          </p:nvGrpSpPr>
          <p:grpSpPr bwMode="gray">
            <a:xfrm>
              <a:off x="5948994" y="2683972"/>
              <a:ext cx="1964967" cy="2355550"/>
              <a:chOff x="5350739" y="1872647"/>
              <a:chExt cx="2869241" cy="3195348"/>
            </a:xfrm>
            <a:solidFill>
              <a:srgbClr val="FFFFFF"/>
            </a:solidFill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Rechteck 4"/>
              <p:cNvSpPr/>
              <p:nvPr/>
            </p:nvSpPr>
            <p:spPr bwMode="gray">
              <a:xfrm rot="896423">
                <a:off x="5350739" y="1872647"/>
                <a:ext cx="2869241" cy="3195348"/>
              </a:xfrm>
              <a:prstGeom prst="rect">
                <a:avLst/>
              </a:prstGeom>
              <a:gradFill flip="none" rotWithShape="1">
                <a:gsLst>
                  <a:gs pos="0">
                    <a:srgbClr val="E6E6E6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" name="Rechteck 5"/>
              <p:cNvSpPr/>
              <p:nvPr/>
            </p:nvSpPr>
            <p:spPr bwMode="gray">
              <a:xfrm rot="896423">
                <a:off x="5591256" y="2078970"/>
                <a:ext cx="2506425" cy="229417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12700">
                <a:noFill/>
                <a:round/>
                <a:headEnd/>
                <a:tailEnd/>
              </a:ln>
              <a:effectLst>
                <a:innerShdw blurRad="50800" dist="127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 rot="886453">
              <a:off x="5901126" y="4658653"/>
              <a:ext cx="1629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Концепция: </a:t>
              </a:r>
              <a:r>
                <a:rPr lang="bg-BG" sz="1200" dirty="0"/>
                <a:t>Питка</a:t>
              </a:r>
            </a:p>
          </p:txBody>
        </p: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860452">
              <a:off x="6051584" y="2785806"/>
              <a:ext cx="1802781" cy="1791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uppieren 6"/>
          <p:cNvGrpSpPr/>
          <p:nvPr/>
        </p:nvGrpSpPr>
        <p:grpSpPr bwMode="gray">
          <a:xfrm rot="20159611">
            <a:off x="6766381" y="2718724"/>
            <a:ext cx="1964967" cy="2355550"/>
            <a:chOff x="5350739" y="1872647"/>
            <a:chExt cx="2869241" cy="3195348"/>
          </a:xfrm>
          <a:solidFill>
            <a:srgbClr val="FFFFFF"/>
          </a:solidFill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Rechteck 4"/>
            <p:cNvSpPr/>
            <p:nvPr/>
          </p:nvSpPr>
          <p:spPr bwMode="gray">
            <a:xfrm rot="896423">
              <a:off x="5350739" y="1872647"/>
              <a:ext cx="2869241" cy="3195348"/>
            </a:xfrm>
            <a:prstGeom prst="rect">
              <a:avLst/>
            </a:prstGeom>
            <a:gradFill flip="none" rotWithShape="1">
              <a:gsLst>
                <a:gs pos="0">
                  <a:srgbClr val="E6E6E6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" name="Rechteck 5"/>
            <p:cNvSpPr/>
            <p:nvPr/>
          </p:nvSpPr>
          <p:spPr bwMode="gray">
            <a:xfrm rot="896423">
              <a:off x="5591256" y="2078970"/>
              <a:ext cx="2506425" cy="22941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  <a:ln w="12700">
              <a:noFill/>
              <a:round/>
              <a:headEnd/>
              <a:tailEnd/>
            </a:ln>
            <a:effectLst>
              <a:innerShdw blurRad="508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8" name="TextBox 27"/>
          <p:cNvSpPr txBox="1"/>
          <p:nvPr/>
        </p:nvSpPr>
        <p:spPr>
          <a:xfrm rot="21046064">
            <a:off x="7208110" y="4677467"/>
            <a:ext cx="1629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Концепция: Розетка</a:t>
            </a:r>
            <a:endParaRPr lang="bg-BG" sz="12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72854">
            <a:off x="6762753" y="2823031"/>
            <a:ext cx="1899664" cy="175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ieren 13"/>
          <p:cNvGrpSpPr/>
          <p:nvPr/>
        </p:nvGrpSpPr>
        <p:grpSpPr bwMode="gray">
          <a:xfrm rot="903155">
            <a:off x="307660" y="2851654"/>
            <a:ext cx="1964967" cy="2355551"/>
            <a:chOff x="-3480841" y="1956467"/>
            <a:chExt cx="2869241" cy="3195348"/>
          </a:xfrm>
          <a:solidFill>
            <a:srgbClr val="FFFFFF"/>
          </a:solidFill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echteck 14"/>
            <p:cNvSpPr/>
            <p:nvPr/>
          </p:nvSpPr>
          <p:spPr bwMode="gray">
            <a:xfrm>
              <a:off x="-3480841" y="1956467"/>
              <a:ext cx="2869241" cy="3195348"/>
            </a:xfrm>
            <a:prstGeom prst="rect">
              <a:avLst/>
            </a:prstGeom>
            <a:gradFill flip="none" rotWithShape="1">
              <a:gsLst>
                <a:gs pos="0">
                  <a:srgbClr val="E6E6E6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6" name="Rechteck 15"/>
            <p:cNvSpPr/>
            <p:nvPr/>
          </p:nvSpPr>
          <p:spPr bwMode="gray">
            <a:xfrm>
              <a:off x="-3299433" y="2155815"/>
              <a:ext cx="2506425" cy="229417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  <a:ln w="12700">
              <a:noFill/>
              <a:round/>
              <a:headEnd/>
              <a:tailEnd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1" name="TextBox 10"/>
          <p:cNvSpPr txBox="1"/>
          <p:nvPr/>
        </p:nvSpPr>
        <p:spPr>
          <a:xfrm rot="892702">
            <a:off x="182513" y="4781636"/>
            <a:ext cx="1629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Концепция : Шевица </a:t>
            </a:r>
            <a:endParaRPr lang="bg-BG" sz="1200" dirty="0"/>
          </a:p>
        </p:txBody>
      </p:sp>
      <p:sp>
        <p:nvSpPr>
          <p:cNvPr id="7" name="Rectangle 6"/>
          <p:cNvSpPr/>
          <p:nvPr/>
        </p:nvSpPr>
        <p:spPr>
          <a:xfrm rot="913903">
            <a:off x="434534" y="2979287"/>
            <a:ext cx="1802423" cy="1693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09753">
            <a:off x="490933" y="3074008"/>
            <a:ext cx="1779213" cy="151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2567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Нагласи към регионалния бранд</a:t>
            </a:r>
            <a:r>
              <a:rPr lang="en-US" sz="3000" noProof="1" smtClean="0"/>
              <a:t> (1)</a:t>
            </a:r>
            <a:endParaRPr lang="de-DE" sz="3000" noProof="1" smtClean="0"/>
          </a:p>
        </p:txBody>
      </p:sp>
      <p:grpSp>
        <p:nvGrpSpPr>
          <p:cNvPr id="2" name="Group 1"/>
          <p:cNvGrpSpPr/>
          <p:nvPr/>
        </p:nvGrpSpPr>
        <p:grpSpPr>
          <a:xfrm>
            <a:off x="-7371" y="2035242"/>
            <a:ext cx="8929506" cy="4130062"/>
            <a:chOff x="34982" y="2107250"/>
            <a:chExt cx="8929506" cy="4130062"/>
          </a:xfrm>
        </p:grpSpPr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xmlns="" val="3650553781"/>
                </p:ext>
              </p:extLst>
            </p:nvPr>
          </p:nvGraphicFramePr>
          <p:xfrm>
            <a:off x="34982" y="2107250"/>
            <a:ext cx="8928992" cy="29523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Straight Connector 5"/>
            <p:cNvCxnSpPr/>
            <p:nvPr/>
          </p:nvCxnSpPr>
          <p:spPr>
            <a:xfrm>
              <a:off x="2123728" y="3140968"/>
              <a:ext cx="0" cy="30243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724128" y="3140968"/>
              <a:ext cx="0" cy="30243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955376" y="3140968"/>
              <a:ext cx="12538" cy="30243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452320" y="3068960"/>
              <a:ext cx="0" cy="316835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327" y="4628784"/>
              <a:ext cx="1260837" cy="997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887" y="4628784"/>
              <a:ext cx="1656183" cy="845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6121" y="4567535"/>
              <a:ext cx="847208" cy="1059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458" y="4579742"/>
              <a:ext cx="1073533" cy="929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668344" y="4653136"/>
              <a:ext cx="1296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000" dirty="0" smtClean="0"/>
                <a:t>Не мога да преценя</a:t>
              </a:r>
              <a:endParaRPr lang="bg-BG" sz="10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22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7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788024" y="3356992"/>
            <a:ext cx="432047" cy="288032"/>
          </a:xfrm>
          <a:prstGeom prst="ellipse">
            <a:avLst/>
          </a:prstGeom>
          <a:noFill/>
          <a:ln>
            <a:solidFill>
              <a:srgbClr val="003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7704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Нагласи към регионалния бранд</a:t>
            </a:r>
            <a:r>
              <a:rPr lang="en-US" sz="3000" noProof="1" smtClean="0"/>
              <a:t> (2)</a:t>
            </a:r>
            <a:endParaRPr lang="de-DE" sz="3000" noProof="1" smtClean="0"/>
          </a:p>
        </p:txBody>
      </p:sp>
      <p:grpSp>
        <p:nvGrpSpPr>
          <p:cNvPr id="2" name="Group 1"/>
          <p:cNvGrpSpPr/>
          <p:nvPr/>
        </p:nvGrpSpPr>
        <p:grpSpPr>
          <a:xfrm>
            <a:off x="127446" y="2139375"/>
            <a:ext cx="8929506" cy="4130062"/>
            <a:chOff x="34982" y="2107250"/>
            <a:chExt cx="8929506" cy="4130062"/>
          </a:xfrm>
        </p:grpSpPr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xmlns="" val="3809629461"/>
                </p:ext>
              </p:extLst>
            </p:nvPr>
          </p:nvGraphicFramePr>
          <p:xfrm>
            <a:off x="34982" y="2107250"/>
            <a:ext cx="8928992" cy="29523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Straight Connector 5"/>
            <p:cNvCxnSpPr/>
            <p:nvPr/>
          </p:nvCxnSpPr>
          <p:spPr>
            <a:xfrm>
              <a:off x="2123728" y="3140968"/>
              <a:ext cx="0" cy="30243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724128" y="3140968"/>
              <a:ext cx="0" cy="30243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955376" y="3140968"/>
              <a:ext cx="12538" cy="30243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452320" y="3068960"/>
              <a:ext cx="0" cy="316835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4653136"/>
              <a:ext cx="1260837" cy="997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519" y="4621011"/>
              <a:ext cx="1656183" cy="845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4653136"/>
              <a:ext cx="847208" cy="1059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685" y="4621011"/>
              <a:ext cx="1073533" cy="929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668344" y="4653136"/>
              <a:ext cx="1296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000" dirty="0" smtClean="0"/>
                <a:t>Не мога да преценя</a:t>
              </a:r>
              <a:endParaRPr lang="bg-BG" sz="10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22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7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018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8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3735"/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808" y="3212976"/>
            <a:ext cx="5542384" cy="1362075"/>
          </a:xfrm>
        </p:spPr>
        <p:txBody>
          <a:bodyPr/>
          <a:lstStyle/>
          <a:p>
            <a:r>
              <a:rPr lang="bg-BG" sz="3000" dirty="0" smtClean="0">
                <a:solidFill>
                  <a:schemeClr val="bg2">
                    <a:lumMod val="10000"/>
                  </a:schemeClr>
                </a:solidFill>
              </a:rPr>
              <a:t>Потребителски нагласи към </a:t>
            </a:r>
            <a:r>
              <a:rPr lang="bg-BG" sz="3000" dirty="0" err="1" smtClean="0">
                <a:solidFill>
                  <a:schemeClr val="bg2">
                    <a:lumMod val="10000"/>
                  </a:schemeClr>
                </a:solidFill>
              </a:rPr>
              <a:t>слоганите</a:t>
            </a:r>
            <a:endParaRPr lang="bg-BG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" y="-27384"/>
            <a:ext cx="91277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" y="6377557"/>
            <a:ext cx="9127713" cy="507761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  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Схема за безвъзмездна финансова помощ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BG 161PO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001/3.3-01/2008 „Подкрепа за ефективен национален маркетинг на туристическия продукт и подобряване на информационното обслужване”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по договор № </a:t>
            </a:r>
            <a:r>
              <a:rPr lang="en-US" sz="900" i="1" dirty="0">
                <a:solidFill>
                  <a:prstClr val="white">
                    <a:lumMod val="50000"/>
                  </a:prstClr>
                </a:solidFill>
              </a:rPr>
              <a:t>BG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161</a:t>
            </a:r>
            <a:r>
              <a:rPr lang="en-US" sz="900" i="1" dirty="0">
                <a:solidFill>
                  <a:prstClr val="white">
                    <a:lumMod val="50000"/>
                  </a:prstClr>
                </a:solidFill>
              </a:rPr>
              <a:t>PO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001/3.3-01/2008/001-08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за проект „Разработване на стратегия за бранд  България и въвеждане на практика на интегриран и последователен бранд мениджмънт”</a:t>
            </a:r>
            <a:endParaRPr lang="en-GB" sz="9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5916">
            <a:off x="7473077" y="3769441"/>
            <a:ext cx="1345385" cy="34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768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/>
              <a:t>Тествани слогани</a:t>
            </a:r>
            <a:endParaRPr lang="de-DE" sz="3000" noProof="1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7538707"/>
              </p:ext>
            </p:extLst>
          </p:nvPr>
        </p:nvGraphicFramePr>
        <p:xfrm>
          <a:off x="1979712" y="2060848"/>
          <a:ext cx="4801211" cy="358324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28192"/>
                <a:gridCol w="3073019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ПАЗАР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СЛОГАН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БЪЛГАРИЯ: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Открий и разкажи/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Разкажи за твоето откритие</a:t>
                      </a:r>
                      <a:endParaRPr lang="bg-BG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Русия и Украйна: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err="1">
                          <a:effectLst/>
                          <a:latin typeface="+mn-lt"/>
                        </a:rPr>
                        <a:t>Поделись</a:t>
                      </a:r>
                      <a:r>
                        <a:rPr lang="bg-BG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400" dirty="0" err="1">
                          <a:effectLst/>
                          <a:latin typeface="+mn-lt"/>
                        </a:rPr>
                        <a:t>открытием</a:t>
                      </a:r>
                      <a:endParaRPr lang="bg-BG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Сърбия: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err="1">
                          <a:effectLst/>
                          <a:latin typeface="+mn-lt"/>
                        </a:rPr>
                        <a:t>Otkriće</a:t>
                      </a:r>
                      <a:r>
                        <a:rPr lang="bg-BG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400" dirty="0" err="1">
                          <a:effectLst/>
                          <a:latin typeface="+mn-lt"/>
                        </a:rPr>
                        <a:t>koje</a:t>
                      </a:r>
                      <a:r>
                        <a:rPr lang="bg-BG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400" dirty="0" err="1">
                          <a:effectLst/>
                          <a:latin typeface="+mn-lt"/>
                        </a:rPr>
                        <a:t>bi</a:t>
                      </a:r>
                      <a:r>
                        <a:rPr lang="bg-BG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400" dirty="0" err="1">
                          <a:effectLst/>
                          <a:latin typeface="+mn-lt"/>
                        </a:rPr>
                        <a:t>trebalo</a:t>
                      </a:r>
                      <a:r>
                        <a:rPr lang="bg-BG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400" dirty="0" err="1">
                          <a:effectLst/>
                          <a:latin typeface="+mn-lt"/>
                        </a:rPr>
                        <a:t>podeliti</a:t>
                      </a:r>
                      <a:r>
                        <a:rPr lang="bg-BG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400" dirty="0" err="1">
                          <a:effectLst/>
                          <a:latin typeface="+mn-lt"/>
                        </a:rPr>
                        <a:t>sa</a:t>
                      </a:r>
                      <a:r>
                        <a:rPr lang="bg-BG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400" dirty="0" err="1">
                          <a:effectLst/>
                          <a:latin typeface="+mn-lt"/>
                        </a:rPr>
                        <a:t>drugima</a:t>
                      </a:r>
                      <a:endParaRPr lang="bg-BG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Гърция: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err="1">
                          <a:effectLst/>
                          <a:latin typeface="+mn-lt"/>
                        </a:rPr>
                        <a:t>Μοιράσου</a:t>
                      </a:r>
                      <a:r>
                        <a:rPr lang="bg-BG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400" dirty="0" err="1">
                          <a:effectLst/>
                          <a:latin typeface="+mn-lt"/>
                        </a:rPr>
                        <a:t>αυτό</a:t>
                      </a:r>
                      <a:r>
                        <a:rPr lang="bg-BG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400" dirty="0" err="1">
                          <a:effectLst/>
                          <a:latin typeface="+mn-lt"/>
                        </a:rPr>
                        <a:t>που</a:t>
                      </a:r>
                      <a:r>
                        <a:rPr lang="bg-BG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400" dirty="0" err="1">
                          <a:effectLst/>
                          <a:latin typeface="+mn-lt"/>
                        </a:rPr>
                        <a:t>ανακάλυψες</a:t>
                      </a:r>
                      <a:endParaRPr lang="bg-BG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Великобритания: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A discovery to share</a:t>
                      </a:r>
                      <a:endParaRPr lang="bg-BG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indent="0" algn="l" defTabSz="91373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>
                          <a:effectLst/>
                        </a:rPr>
                        <a:t>Швеция:</a:t>
                      </a:r>
                      <a:endParaRPr lang="bg-BG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  <a:latin typeface="+mn-lt"/>
                        </a:rPr>
                        <a:t>А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discovery to share</a:t>
                      </a:r>
                      <a:endParaRPr lang="bg-BG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Германия: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err="1">
                          <a:effectLst/>
                          <a:latin typeface="+mn-lt"/>
                        </a:rPr>
                        <a:t>Viel</a:t>
                      </a:r>
                      <a:r>
                        <a:rPr lang="bg-BG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400" dirty="0" err="1">
                          <a:effectLst/>
                          <a:latin typeface="+mn-lt"/>
                        </a:rPr>
                        <a:t>zu</a:t>
                      </a:r>
                      <a:r>
                        <a:rPr lang="bg-BG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400" dirty="0" err="1">
                          <a:effectLst/>
                          <a:latin typeface="+mn-lt"/>
                        </a:rPr>
                        <a:t>entdecken</a:t>
                      </a:r>
                      <a:r>
                        <a:rPr lang="bg-BG" sz="1400" dirty="0">
                          <a:effectLst/>
                          <a:latin typeface="+mn-lt"/>
                        </a:rPr>
                        <a:t>, </a:t>
                      </a:r>
                      <a:r>
                        <a:rPr lang="bg-BG" sz="1400" dirty="0" err="1">
                          <a:effectLst/>
                          <a:latin typeface="+mn-lt"/>
                        </a:rPr>
                        <a:t>viel</a:t>
                      </a:r>
                      <a:r>
                        <a:rPr lang="bg-BG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400" dirty="0" err="1">
                          <a:effectLst/>
                          <a:latin typeface="+mn-lt"/>
                        </a:rPr>
                        <a:t>zu</a:t>
                      </a:r>
                      <a:r>
                        <a:rPr lang="bg-BG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400" dirty="0" err="1">
                          <a:effectLst/>
                          <a:latin typeface="+mn-lt"/>
                        </a:rPr>
                        <a:t>erzählen</a:t>
                      </a:r>
                      <a:endParaRPr lang="bg-BG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Турция: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err="1">
                          <a:effectLst/>
                          <a:latin typeface="+mn-lt"/>
                        </a:rPr>
                        <a:t>keşfet</a:t>
                      </a:r>
                      <a:r>
                        <a:rPr lang="bg-BG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400" dirty="0" err="1">
                          <a:effectLst/>
                          <a:latin typeface="+mn-lt"/>
                        </a:rPr>
                        <a:t>ve</a:t>
                      </a:r>
                      <a:r>
                        <a:rPr lang="bg-BG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400" dirty="0" err="1">
                          <a:effectLst/>
                          <a:latin typeface="+mn-lt"/>
                        </a:rPr>
                        <a:t>paylaş</a:t>
                      </a:r>
                      <a:endParaRPr lang="bg-BG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Румъния: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+mn-lt"/>
                        </a:rPr>
                        <a:t>O </a:t>
                      </a:r>
                      <a:r>
                        <a:rPr lang="bg-BG" sz="1400" dirty="0" err="1">
                          <a:effectLst/>
                          <a:latin typeface="+mn-lt"/>
                        </a:rPr>
                        <a:t>descoperire</a:t>
                      </a:r>
                      <a:r>
                        <a:rPr lang="bg-BG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400" dirty="0" err="1">
                          <a:effectLst/>
                          <a:latin typeface="+mn-lt"/>
                        </a:rPr>
                        <a:t>de</a:t>
                      </a:r>
                      <a:r>
                        <a:rPr lang="bg-BG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400" dirty="0" err="1">
                          <a:effectLst/>
                          <a:latin typeface="+mn-lt"/>
                        </a:rPr>
                        <a:t>impartasit</a:t>
                      </a:r>
                      <a:endParaRPr lang="bg-BG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Чехия: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err="1">
                          <a:effectLst/>
                          <a:latin typeface="+mn-lt"/>
                        </a:rPr>
                        <a:t>Objev</a:t>
                      </a:r>
                      <a:r>
                        <a:rPr lang="bg-BG" sz="1400" dirty="0">
                          <a:effectLst/>
                          <a:latin typeface="+mn-lt"/>
                        </a:rPr>
                        <a:t>, o </a:t>
                      </a:r>
                      <a:r>
                        <a:rPr lang="bg-BG" sz="1400" dirty="0" err="1">
                          <a:effectLst/>
                          <a:latin typeface="+mn-lt"/>
                        </a:rPr>
                        <a:t>který</a:t>
                      </a:r>
                      <a:r>
                        <a:rPr lang="bg-BG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400" dirty="0" err="1">
                          <a:effectLst/>
                          <a:latin typeface="+mn-lt"/>
                        </a:rPr>
                        <a:t>se</a:t>
                      </a:r>
                      <a:r>
                        <a:rPr lang="bg-BG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400" dirty="0" err="1">
                          <a:effectLst/>
                          <a:latin typeface="+mn-lt"/>
                        </a:rPr>
                        <a:t>můžeš</a:t>
                      </a:r>
                      <a:r>
                        <a:rPr lang="bg-BG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bg-BG" sz="1400" dirty="0" err="1">
                          <a:effectLst/>
                          <a:latin typeface="+mn-lt"/>
                        </a:rPr>
                        <a:t>podělit</a:t>
                      </a:r>
                      <a:endParaRPr lang="bg-BG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Китай: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err="1">
                          <a:effectLst/>
                          <a:latin typeface="+mn-lt"/>
                        </a:rPr>
                        <a:t>分享探索之旅</a:t>
                      </a:r>
                      <a:endParaRPr lang="bg-BG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9673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-24337" y="1444392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>
                <a:solidFill>
                  <a:schemeClr val="bg2">
                    <a:lumMod val="10000"/>
                  </a:schemeClr>
                </a:solidFill>
              </a:rPr>
              <a:t>Потребителски нагласи към </a:t>
            </a:r>
            <a:r>
              <a:rPr lang="bg-BG" sz="3000" dirty="0" err="1" smtClean="0">
                <a:solidFill>
                  <a:schemeClr val="bg2">
                    <a:lumMod val="10000"/>
                  </a:schemeClr>
                </a:solidFill>
              </a:rPr>
              <a:t>слоганите</a:t>
            </a:r>
            <a:r>
              <a:rPr lang="bg-BG" sz="3000" dirty="0" smtClean="0">
                <a:solidFill>
                  <a:schemeClr val="bg2">
                    <a:lumMod val="10000"/>
                  </a:schemeClr>
                </a:solidFill>
              </a:rPr>
              <a:t> (1)</a:t>
            </a:r>
            <a:endParaRPr lang="de-DE" sz="3000" noProof="1" smtClean="0"/>
          </a:p>
        </p:txBody>
      </p:sp>
      <p:sp>
        <p:nvSpPr>
          <p:cNvPr id="5" name="Rectangle 4"/>
          <p:cNvSpPr/>
          <p:nvPr/>
        </p:nvSpPr>
        <p:spPr>
          <a:xfrm>
            <a:off x="514400" y="2060848"/>
            <a:ext cx="8306072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bg-BG" sz="1400" dirty="0" smtClean="0"/>
              <a:t>Като цяло, тестваният слоган – „</a:t>
            </a:r>
            <a:r>
              <a:rPr lang="en-US" sz="1400" dirty="0" smtClean="0"/>
              <a:t>A discovery to share”, </a:t>
            </a:r>
            <a:r>
              <a:rPr lang="bg-BG" sz="1400" dirty="0" smtClean="0"/>
              <a:t>в съответните му трансформации на различните пазари се приема позитивно от представителите на изследваните целеви групи, над три четвърти от лицата  заявяват, че го харесват. </a:t>
            </a:r>
          </a:p>
          <a:p>
            <a:pPr lvl="0" algn="just">
              <a:lnSpc>
                <a:spcPct val="150000"/>
              </a:lnSpc>
            </a:pPr>
            <a:endParaRPr lang="bg-BG" sz="1400" dirty="0"/>
          </a:p>
          <a:p>
            <a:pPr lvl="0" algn="just">
              <a:lnSpc>
                <a:spcPct val="150000"/>
              </a:lnSpc>
            </a:pPr>
            <a:r>
              <a:rPr lang="bg-BG" sz="1400" dirty="0" smtClean="0"/>
              <a:t>Според </a:t>
            </a:r>
            <a:r>
              <a:rPr lang="bg-BG" sz="1400" dirty="0"/>
              <a:t>българските туроператори п</a:t>
            </a:r>
            <a:r>
              <a:rPr lang="bg-BG" sz="1400" dirty="0" smtClean="0"/>
              <a:t>редложеният </a:t>
            </a:r>
            <a:r>
              <a:rPr lang="bg-BG" sz="1400" dirty="0"/>
              <a:t>слоган </a:t>
            </a:r>
            <a:r>
              <a:rPr lang="bg-BG" sz="1400" i="1" dirty="0" smtClean="0"/>
              <a:t>е </a:t>
            </a:r>
            <a:r>
              <a:rPr lang="bg-BG" sz="1400" i="1" dirty="0"/>
              <a:t>„смислен и </a:t>
            </a:r>
            <a:r>
              <a:rPr lang="bg-BG" sz="1400" i="1" dirty="0" smtClean="0"/>
              <a:t>оригинален“</a:t>
            </a:r>
            <a:r>
              <a:rPr lang="bg-BG" sz="1400" dirty="0"/>
              <a:t> </a:t>
            </a:r>
            <a:r>
              <a:rPr lang="bg-BG" sz="1400" dirty="0" smtClean="0"/>
              <a:t>и </a:t>
            </a:r>
            <a:r>
              <a:rPr lang="bg-BG" sz="1400" dirty="0"/>
              <a:t>подходящ за послание, свързано с туристическите услуги.  </a:t>
            </a:r>
            <a:r>
              <a:rPr lang="bg-BG" sz="1400" dirty="0" smtClean="0"/>
              <a:t>Някои </a:t>
            </a:r>
            <a:r>
              <a:rPr lang="bg-BG" sz="1400" dirty="0"/>
              <a:t>от </a:t>
            </a:r>
            <a:r>
              <a:rPr lang="bg-BG" sz="1400" dirty="0" smtClean="0"/>
              <a:t>тях са </a:t>
            </a:r>
            <a:r>
              <a:rPr lang="bg-BG" sz="1400" dirty="0"/>
              <a:t>на мнение обаче, че посланието е </a:t>
            </a:r>
            <a:r>
              <a:rPr lang="bg-BG" sz="1400" i="1" dirty="0"/>
              <a:t>„стандартно“</a:t>
            </a:r>
            <a:r>
              <a:rPr lang="bg-BG" sz="1400" dirty="0"/>
              <a:t> и </a:t>
            </a:r>
            <a:r>
              <a:rPr lang="bg-BG" sz="1400" i="1" dirty="0"/>
              <a:t>„недостатъчно запомнящо се“</a:t>
            </a:r>
            <a:r>
              <a:rPr lang="bg-BG" sz="1400" dirty="0"/>
              <a:t>. </a:t>
            </a:r>
            <a:endParaRPr lang="bg-BG" sz="1400" dirty="0" smtClean="0"/>
          </a:p>
          <a:p>
            <a:pPr lvl="0" algn="just">
              <a:lnSpc>
                <a:spcPct val="150000"/>
              </a:lnSpc>
            </a:pPr>
            <a:r>
              <a:rPr lang="bg-BG" sz="1400" dirty="0"/>
              <a:t/>
            </a:r>
            <a:br>
              <a:rPr lang="bg-BG" sz="1400" dirty="0"/>
            </a:br>
            <a:r>
              <a:rPr lang="bg-BG" sz="1400" dirty="0" smtClean="0"/>
              <a:t>Важно е да се отбележи, че този слоган е разбираем, отправя ясни послания, които успяват да достигнат до потребителите:</a:t>
            </a:r>
          </a:p>
          <a:p>
            <a:pPr lvl="0" algn="just">
              <a:lnSpc>
                <a:spcPct val="150000"/>
              </a:lnSpc>
            </a:pPr>
            <a:endParaRPr lang="bg-BG" sz="500" dirty="0" smtClean="0"/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 smtClean="0"/>
              <a:t>Идеята, че в България могат да бъдат открити много неочаквани и интересни неща е напълно ясна;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 smtClean="0"/>
              <a:t>Апелът да споделиш (разкажеш) за своето откритие с други хора също се разбира от респондентите. </a:t>
            </a:r>
          </a:p>
          <a:p>
            <a:pPr lvl="0" algn="just">
              <a:lnSpc>
                <a:spcPct val="150000"/>
              </a:lnSpc>
            </a:pPr>
            <a:endParaRPr lang="bg-BG" sz="500" dirty="0"/>
          </a:p>
        </p:txBody>
      </p:sp>
    </p:spTree>
    <p:extLst>
      <p:ext uri="{BB962C8B-B14F-4D97-AF65-F5344CB8AC3E}">
        <p14:creationId xmlns:p14="http://schemas.microsoft.com/office/powerpoint/2010/main" xmlns="" val="23249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-25152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>
                <a:solidFill>
                  <a:schemeClr val="bg2">
                    <a:lumMod val="10000"/>
                  </a:schemeClr>
                </a:solidFill>
              </a:rPr>
              <a:t>Потребителски нагласи към </a:t>
            </a:r>
            <a:r>
              <a:rPr lang="bg-BG" sz="3000" dirty="0" err="1" smtClean="0">
                <a:solidFill>
                  <a:schemeClr val="bg2">
                    <a:lumMod val="10000"/>
                  </a:schemeClr>
                </a:solidFill>
              </a:rPr>
              <a:t>слоганите</a:t>
            </a:r>
            <a:r>
              <a:rPr lang="bg-BG" sz="3000" dirty="0" smtClean="0">
                <a:solidFill>
                  <a:schemeClr val="bg2">
                    <a:lumMod val="10000"/>
                  </a:schemeClr>
                </a:solidFill>
              </a:rPr>
              <a:t> (2)</a:t>
            </a:r>
            <a:endParaRPr lang="de-DE" sz="3000" noProof="1" smtClean="0"/>
          </a:p>
        </p:txBody>
      </p:sp>
      <p:sp>
        <p:nvSpPr>
          <p:cNvPr id="5" name="Rectangle 4"/>
          <p:cNvSpPr/>
          <p:nvPr/>
        </p:nvSpPr>
        <p:spPr>
          <a:xfrm>
            <a:off x="467544" y="2220104"/>
            <a:ext cx="8280920" cy="3116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bg-BG" sz="500" dirty="0" smtClean="0"/>
          </a:p>
          <a:p>
            <a:pPr lvl="0">
              <a:lnSpc>
                <a:spcPct val="150000"/>
              </a:lnSpc>
            </a:pPr>
            <a:r>
              <a:rPr lang="bg-BG" sz="1400" dirty="0" smtClean="0"/>
              <a:t>На българския пазар бяха тествани два варианта на </a:t>
            </a:r>
            <a:r>
              <a:rPr lang="bg-BG" sz="1400" dirty="0" err="1" smtClean="0"/>
              <a:t>слогана</a:t>
            </a:r>
            <a:r>
              <a:rPr lang="bg-BG" sz="1400" dirty="0"/>
              <a:t>:</a:t>
            </a:r>
            <a:endParaRPr lang="bg-BG" sz="1400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bg-BG" sz="1400" dirty="0" smtClean="0"/>
              <a:t>„Открий и разкажи“</a:t>
            </a:r>
            <a:r>
              <a:rPr lang="en-US" sz="1400" dirty="0" smtClean="0"/>
              <a:t>;</a:t>
            </a:r>
            <a:endParaRPr lang="bg-BG" sz="1400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bg-BG" sz="1400" dirty="0" smtClean="0"/>
              <a:t>„Разкажи за своето откритие“.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bg-BG" sz="1400" dirty="0" smtClean="0"/>
          </a:p>
          <a:p>
            <a:pPr lvl="0" algn="just">
              <a:lnSpc>
                <a:spcPct val="150000"/>
              </a:lnSpc>
            </a:pPr>
            <a:r>
              <a:rPr lang="bg-BG" sz="1400" dirty="0" smtClean="0"/>
              <a:t>Изследването показа, че вариантът „Открий и разкажи“ се харесва в много по-голяма степен. Налице е предложение думата „разкажи“ да се замени със „сподели“ с цел по-емоционално въздействие. </a:t>
            </a:r>
          </a:p>
          <a:p>
            <a:pPr lvl="0" algn="just">
              <a:lnSpc>
                <a:spcPct val="150000"/>
              </a:lnSpc>
            </a:pPr>
            <a:endParaRPr lang="bg-BG" sz="1400" dirty="0" smtClean="0"/>
          </a:p>
          <a:p>
            <a:pPr lvl="0" algn="just">
              <a:lnSpc>
                <a:spcPct val="150000"/>
              </a:lnSpc>
            </a:pPr>
            <a:r>
              <a:rPr lang="bg-BG" sz="1400" dirty="0" smtClean="0"/>
              <a:t>Според болшинството от изследваните лица концепцията „Питка“ най-добре предава посланието на тествания слоган. Връзката между </a:t>
            </a:r>
            <a:r>
              <a:rPr lang="bg-BG" sz="1400" dirty="0" err="1" smtClean="0"/>
              <a:t>слогана</a:t>
            </a:r>
            <a:r>
              <a:rPr lang="bg-BG" sz="1400" dirty="0" smtClean="0"/>
              <a:t> и логото е най-слаба при концепцията „Ваза“. </a:t>
            </a:r>
          </a:p>
        </p:txBody>
      </p:sp>
    </p:spTree>
    <p:extLst>
      <p:ext uri="{BB962C8B-B14F-4D97-AF65-F5344CB8AC3E}">
        <p14:creationId xmlns:p14="http://schemas.microsoft.com/office/powerpoint/2010/main" xmlns="" val="58831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864096" y="1988840"/>
            <a:ext cx="7596336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dirty="0"/>
              <a:t>Какво иска да ви каже България с това </a:t>
            </a:r>
            <a:r>
              <a:rPr lang="bg-BG" sz="1800" dirty="0" smtClean="0"/>
              <a:t>послание? </a:t>
            </a:r>
            <a:endParaRPr lang="de-DE" sz="1800" noProof="1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" name="Rounded Rectangular Callout 1"/>
          <p:cNvSpPr/>
          <p:nvPr/>
        </p:nvSpPr>
        <p:spPr>
          <a:xfrm>
            <a:off x="5616116" y="2564904"/>
            <a:ext cx="1656184" cy="903092"/>
          </a:xfrm>
          <a:prstGeom prst="wedgeRoundRectCallout">
            <a:avLst>
              <a:gd name="adj1" fmla="val -58068"/>
              <a:gd name="adj2" fmla="val 71919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dirty="0" smtClean="0">
                <a:solidFill>
                  <a:schemeClr val="tx1"/>
                </a:solidFill>
              </a:rPr>
              <a:t>„…за непозната дестинация, която може да те изненада с красотата си“</a:t>
            </a:r>
            <a:endParaRPr lang="bg-BG" sz="1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81594" y="2813940"/>
            <a:ext cx="2030703" cy="903092"/>
          </a:xfrm>
          <a:prstGeom prst="wedgeRoundRectCallout">
            <a:avLst>
              <a:gd name="adj1" fmla="val 55564"/>
              <a:gd name="adj2" fmla="val 87225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dirty="0" smtClean="0">
                <a:solidFill>
                  <a:schemeClr val="tx1"/>
                </a:solidFill>
              </a:rPr>
              <a:t>„…идеята е да споделиш с приятелите  всичко видяно, всички емоции, които си преживял“</a:t>
            </a:r>
            <a:endParaRPr lang="bg-BG" sz="12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774294" y="2829039"/>
            <a:ext cx="2309536" cy="903092"/>
          </a:xfrm>
          <a:prstGeom prst="wedgeRoundRectCallout">
            <a:avLst>
              <a:gd name="adj1" fmla="val 31810"/>
              <a:gd name="adj2" fmla="val 110772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dirty="0" smtClean="0">
                <a:solidFill>
                  <a:schemeClr val="tx1"/>
                </a:solidFill>
              </a:rPr>
              <a:t>„…има нови места за посещение, които до този момент не сме опознали“</a:t>
            </a:r>
            <a:endParaRPr lang="bg-BG" sz="12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11560" y="4221088"/>
            <a:ext cx="1900738" cy="903092"/>
          </a:xfrm>
          <a:prstGeom prst="wedgeRoundRectCallout">
            <a:avLst>
              <a:gd name="adj1" fmla="val 55564"/>
              <a:gd name="adj2" fmla="val 87225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dirty="0">
                <a:solidFill>
                  <a:schemeClr val="tx1"/>
                </a:solidFill>
              </a:rPr>
              <a:t>„…да разкажеш на всички за посещението си в страната“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475302" y="3844832"/>
            <a:ext cx="1985129" cy="827802"/>
          </a:xfrm>
          <a:prstGeom prst="wedgeRoundRectCallout">
            <a:avLst>
              <a:gd name="adj1" fmla="val -61271"/>
              <a:gd name="adj2" fmla="val 127471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dirty="0">
                <a:solidFill>
                  <a:schemeClr val="tx1"/>
                </a:solidFill>
              </a:rPr>
              <a:t>„..да откриеш нещо ново, нещо неочаквано и да останеш очарован“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6532" y="5483829"/>
            <a:ext cx="472686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spc="1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 discovery to share</a:t>
            </a:r>
            <a:endParaRPr lang="bg-BG" sz="2800" b="1" spc="150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Разбираемост на слогана (1)</a:t>
            </a:r>
            <a:endParaRPr lang="de-DE" sz="3000" noProof="1"/>
          </a:p>
        </p:txBody>
      </p:sp>
      <p:sp>
        <p:nvSpPr>
          <p:cNvPr id="11" name="TextBox 10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3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86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" name="_h1"/>
          <p:cNvSpPr txBox="1">
            <a:spLocks noChangeArrowheads="1"/>
          </p:cNvSpPr>
          <p:nvPr/>
        </p:nvSpPr>
        <p:spPr bwMode="gray">
          <a:xfrm>
            <a:off x="-180528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Разбираемост на слогана (2)</a:t>
            </a:r>
            <a:endParaRPr lang="de-DE" sz="3000" noProof="1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1024340076"/>
              </p:ext>
            </p:extLst>
          </p:nvPr>
        </p:nvGraphicFramePr>
        <p:xfrm>
          <a:off x="251520" y="1929883"/>
          <a:ext cx="8568952" cy="4739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91881" y="2276872"/>
            <a:ext cx="3024335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600" b="1" spc="1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 discovery to share</a:t>
            </a:r>
            <a:endParaRPr lang="bg-BG" sz="1600" b="1" spc="150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0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336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" name="_h1"/>
          <p:cNvSpPr txBox="1">
            <a:spLocks noChangeArrowheads="1"/>
          </p:cNvSpPr>
          <p:nvPr/>
        </p:nvSpPr>
        <p:spPr bwMode="gray">
          <a:xfrm>
            <a:off x="251520" y="1444392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Разбираемост на слогана (3)</a:t>
            </a:r>
            <a:endParaRPr lang="de-DE" sz="3000" noProof="1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4138720590"/>
              </p:ext>
            </p:extLst>
          </p:nvPr>
        </p:nvGraphicFramePr>
        <p:xfrm>
          <a:off x="-14005" y="2337846"/>
          <a:ext cx="5090061" cy="476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2895011" y="2060847"/>
            <a:ext cx="38570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bg-BG" b="1" dirty="0"/>
              <a:t>Какво иска да ви каже България с това послание? </a:t>
            </a:r>
            <a:r>
              <a:rPr lang="bg-BG" dirty="0"/>
              <a:t>(в %)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xmlns="" val="622501118"/>
              </p:ext>
            </p:extLst>
          </p:nvPr>
        </p:nvGraphicFramePr>
        <p:xfrm>
          <a:off x="4427984" y="2321458"/>
          <a:ext cx="4896544" cy="4739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Български туристи</a:t>
            </a:r>
            <a:endParaRPr lang="bg-BG" sz="1000" dirty="0"/>
          </a:p>
        </p:txBody>
      </p:sp>
      <p:pic>
        <p:nvPicPr>
          <p:cNvPr id="11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7" y="5621676"/>
            <a:ext cx="319408" cy="58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86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Степен на харесване на слогана (1)</a:t>
            </a:r>
            <a:endParaRPr lang="de-DE" sz="3000" noProof="1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2719098221"/>
              </p:ext>
            </p:extLst>
          </p:nvPr>
        </p:nvGraphicFramePr>
        <p:xfrm>
          <a:off x="1547664" y="2204864"/>
          <a:ext cx="561662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6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063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1372385"/>
            <a:ext cx="8497092" cy="616455"/>
          </a:xfrm>
        </p:spPr>
        <p:txBody>
          <a:bodyPr/>
          <a:lstStyle/>
          <a:p>
            <a:r>
              <a:rPr lang="bg-BG" sz="3000" noProof="1" smtClean="0"/>
              <a:t>Продуктови подбрандове</a:t>
            </a:r>
            <a:endParaRPr lang="de-DE" sz="3000" noProof="1" smtClean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619397"/>
            <a:ext cx="3133362" cy="71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 descr="D:\!Project_2012\!MIET_BrandBG\Logo\Foriegners\P_q16_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135" y="4691649"/>
            <a:ext cx="2393567" cy="164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D:\!Project_2012\!MIET_BrandBG\Logo\Foriegners\V_q16_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9030" y="1987804"/>
            <a:ext cx="3213410" cy="212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7806" y="2183574"/>
            <a:ext cx="2622226" cy="189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6675" y="4457174"/>
            <a:ext cx="1080120" cy="99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403648" y="4437112"/>
            <a:ext cx="75258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48064" y="2276872"/>
            <a:ext cx="0" cy="40603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877" y="3428349"/>
            <a:ext cx="130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Примерни продуктови </a:t>
            </a:r>
            <a:r>
              <a:rPr lang="bg-BG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подбрандове</a:t>
            </a:r>
            <a:endParaRPr lang="bg-BG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179" y="5690896"/>
            <a:ext cx="130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Примерни продуктови </a:t>
            </a:r>
            <a:r>
              <a:rPr lang="bg-BG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подбрандове</a:t>
            </a:r>
            <a:endParaRPr lang="bg-BG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409156" y="3751514"/>
            <a:ext cx="42654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03648" y="6021288"/>
            <a:ext cx="42654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936850" y="2183574"/>
            <a:ext cx="1224136" cy="1057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1969" y="2151789"/>
            <a:ext cx="1114842" cy="79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6084168" y="1987804"/>
            <a:ext cx="1872208" cy="1252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5147" y="1987804"/>
            <a:ext cx="1143176" cy="101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2710309" y="4581128"/>
            <a:ext cx="1677218" cy="103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6063" y="4462086"/>
            <a:ext cx="986655" cy="98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5156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Степен на харесване на слогана (2)</a:t>
            </a:r>
            <a:endParaRPr lang="de-DE" sz="3000" noProof="1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1066447247"/>
              </p:ext>
            </p:extLst>
          </p:nvPr>
        </p:nvGraphicFramePr>
        <p:xfrm>
          <a:off x="1547664" y="2204864"/>
          <a:ext cx="597666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089" y="5301829"/>
            <a:ext cx="306479" cy="93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Туроператори</a:t>
            </a:r>
            <a:endParaRPr lang="bg-BG" sz="1000" dirty="0"/>
          </a:p>
        </p:txBody>
      </p:sp>
    </p:spTree>
    <p:extLst>
      <p:ext uri="{BB962C8B-B14F-4D97-AF65-F5344CB8AC3E}">
        <p14:creationId xmlns:p14="http://schemas.microsoft.com/office/powerpoint/2010/main" xmlns="" val="2595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/>
              <a:t>Степен на харесване на </a:t>
            </a:r>
            <a:r>
              <a:rPr lang="bg-BG" sz="3000" noProof="1" smtClean="0"/>
              <a:t>слогана (3)</a:t>
            </a:r>
            <a:endParaRPr lang="de-DE" sz="3000" noProof="1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" name="Rectangle 1"/>
          <p:cNvSpPr/>
          <p:nvPr/>
        </p:nvSpPr>
        <p:spPr>
          <a:xfrm>
            <a:off x="971600" y="2236585"/>
            <a:ext cx="7594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200" b="1" dirty="0" smtClean="0"/>
              <a:t>Доколко </a:t>
            </a:r>
            <a:r>
              <a:rPr lang="bg-BG" sz="1200" b="1" dirty="0"/>
              <a:t>ви харесва/не ви харесва този вариант на послание на България? </a:t>
            </a:r>
            <a:endParaRPr lang="en-US" sz="1200" dirty="0"/>
          </a:p>
          <a:p>
            <a:pPr algn="ctr"/>
            <a:r>
              <a:rPr lang="bg-BG" sz="1200" b="1" u="sng" dirty="0" smtClean="0"/>
              <a:t>„</a:t>
            </a:r>
            <a:r>
              <a:rPr lang="en-US" sz="1200" b="1" u="sng" dirty="0" smtClean="0"/>
              <a:t>A discovery to share</a:t>
            </a:r>
            <a:r>
              <a:rPr lang="bg-BG" sz="1200" b="1" u="sng" dirty="0" smtClean="0"/>
              <a:t>“</a:t>
            </a:r>
            <a:r>
              <a:rPr lang="bg-BG" sz="1200" b="1" dirty="0" smtClean="0"/>
              <a:t> </a:t>
            </a:r>
            <a:r>
              <a:rPr lang="bg-BG" sz="1200" b="1" dirty="0"/>
              <a:t>*</a:t>
            </a:r>
            <a:r>
              <a:rPr lang="bg-BG" sz="1200" b="1" dirty="0" smtClean="0"/>
              <a:t>(в </a:t>
            </a:r>
            <a:r>
              <a:rPr lang="bg-BG" sz="1200" b="1" dirty="0"/>
              <a:t>%)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4515190"/>
              </p:ext>
            </p:extLst>
          </p:nvPr>
        </p:nvGraphicFramePr>
        <p:xfrm>
          <a:off x="35495" y="2996952"/>
          <a:ext cx="9079716" cy="133331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90820"/>
                <a:gridCol w="304541"/>
                <a:gridCol w="304541"/>
                <a:gridCol w="247004"/>
                <a:gridCol w="331275"/>
                <a:gridCol w="331275"/>
                <a:gridCol w="290011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642399"/>
              </a:tblGrid>
              <a:tr h="26797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Степен на харесване</a:t>
                      </a:r>
                      <a:endParaRPr lang="bg-BG" sz="11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437" marR="6243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Сърбия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Русия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Румъния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Гърция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Чехия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Германия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Украйна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Швеция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Велико</a:t>
                      </a:r>
                      <a:r>
                        <a:rPr lang="bg-BG" sz="800" dirty="0">
                          <a:effectLst/>
                        </a:rPr>
                        <a:t>-</a:t>
                      </a:r>
                      <a:r>
                        <a:rPr lang="en-US" sz="800" dirty="0" err="1">
                          <a:effectLst/>
                        </a:rPr>
                        <a:t>британия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Турция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КИТАЙ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</a:tr>
              <a:tr h="143606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Н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Определено ми харесва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48,1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По-скоро ми харесва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48,1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kern="1200" dirty="0" err="1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Нито</a:t>
                      </a: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ми </a:t>
                      </a:r>
                      <a:r>
                        <a:rPr lang="ru-RU" sz="1100" b="1" kern="1200" dirty="0" err="1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харесва</a:t>
                      </a: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, </a:t>
                      </a:r>
                      <a:r>
                        <a:rPr lang="ru-RU" sz="1100" b="1" kern="1200" dirty="0" err="1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нито</a:t>
                      </a: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не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По-скоро не ми харесва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Определено не ми харесва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653136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Тълкувание на таблицата:</a:t>
            </a:r>
          </a:p>
          <a:p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Колона означена с „Б“ за съответната държава – Чуждестранни туристи, посетили Б-я през последните 2 години</a:t>
            </a:r>
          </a:p>
          <a:p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Колона </a:t>
            </a:r>
            <a:r>
              <a:rPr lang="bg-BG" sz="1200" dirty="0">
                <a:solidFill>
                  <a:schemeClr val="bg2">
                    <a:lumMod val="25000"/>
                  </a:schemeClr>
                </a:solidFill>
              </a:rPr>
              <a:t>означена с </a:t>
            </a:r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„Н“ </a:t>
            </a:r>
            <a:r>
              <a:rPr lang="bg-BG" sz="1200" dirty="0">
                <a:solidFill>
                  <a:schemeClr val="bg2">
                    <a:lumMod val="25000"/>
                  </a:schemeClr>
                </a:solidFill>
              </a:rPr>
              <a:t>за съответната държава – Чуждестранни </a:t>
            </a:r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туристи, посетили конкурентни на Б-я дестинации </a:t>
            </a:r>
            <a:r>
              <a:rPr lang="bg-BG" sz="1200" dirty="0">
                <a:solidFill>
                  <a:schemeClr val="bg2">
                    <a:lumMod val="25000"/>
                  </a:schemeClr>
                </a:solidFill>
              </a:rPr>
              <a:t>през последните 2 </a:t>
            </a:r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години</a:t>
            </a:r>
          </a:p>
          <a:p>
            <a:endParaRPr lang="bg-BG" sz="1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*На всеки от чуждестранните пазари </a:t>
            </a:r>
            <a:r>
              <a:rPr lang="bg-BG" sz="1200" dirty="0" err="1" smtClean="0">
                <a:solidFill>
                  <a:schemeClr val="bg2">
                    <a:lumMod val="25000"/>
                  </a:schemeClr>
                </a:solidFill>
              </a:rPr>
              <a:t>слогана</a:t>
            </a:r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 е тестван в превод на местния език. </a:t>
            </a:r>
            <a:endParaRPr lang="bg-BG" sz="1200" dirty="0">
              <a:solidFill>
                <a:schemeClr val="bg2">
                  <a:lumMod val="25000"/>
                </a:schemeClr>
              </a:solidFill>
            </a:endParaRPr>
          </a:p>
          <a:p>
            <a:endParaRPr lang="bg-BG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8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327" y="5454910"/>
            <a:ext cx="410394" cy="75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85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Степен на харесване на слоганите за българския пазар</a:t>
            </a:r>
            <a:endParaRPr lang="de-DE" sz="3000" noProof="1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3731626495"/>
              </p:ext>
            </p:extLst>
          </p:nvPr>
        </p:nvGraphicFramePr>
        <p:xfrm>
          <a:off x="107504" y="2204864"/>
          <a:ext cx="432048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3383796739"/>
              </p:ext>
            </p:extLst>
          </p:nvPr>
        </p:nvGraphicFramePr>
        <p:xfrm>
          <a:off x="4523827" y="2132856"/>
          <a:ext cx="460851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Български туристи</a:t>
            </a:r>
            <a:endParaRPr lang="bg-BG" sz="1000" dirty="0"/>
          </a:p>
        </p:txBody>
      </p:sp>
      <p:pic>
        <p:nvPicPr>
          <p:cNvPr id="9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7" y="5621676"/>
            <a:ext cx="319408" cy="58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58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" name="_h1"/>
          <p:cNvSpPr txBox="1">
            <a:spLocks noChangeArrowheads="1"/>
          </p:cNvSpPr>
          <p:nvPr/>
        </p:nvSpPr>
        <p:spPr bwMode="gray">
          <a:xfrm>
            <a:off x="0" y="1556792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Поребителски предпочитания относно слоганите на български език</a:t>
            </a:r>
            <a:endParaRPr lang="de-DE" sz="3000" noProof="1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885179547"/>
              </p:ext>
            </p:extLst>
          </p:nvPr>
        </p:nvGraphicFramePr>
        <p:xfrm>
          <a:off x="1547664" y="2204864"/>
          <a:ext cx="561662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Български туристи</a:t>
            </a:r>
            <a:endParaRPr lang="bg-BG" sz="1000" dirty="0"/>
          </a:p>
        </p:txBody>
      </p:sp>
      <p:pic>
        <p:nvPicPr>
          <p:cNvPr id="6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332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Връзка между слогана и логата (1)</a:t>
            </a:r>
            <a:endParaRPr lang="de-DE" sz="3000" noProof="1" smtClean="0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4100" y="5589240"/>
            <a:ext cx="938100" cy="86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1900572106"/>
              </p:ext>
            </p:extLst>
          </p:nvPr>
        </p:nvGraphicFramePr>
        <p:xfrm>
          <a:off x="107504" y="2006467"/>
          <a:ext cx="9036496" cy="441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6804248" y="4941168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4572000" y="4949552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Rectangle 7"/>
          <p:cNvSpPr/>
          <p:nvPr/>
        </p:nvSpPr>
        <p:spPr>
          <a:xfrm>
            <a:off x="2339752" y="4962283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661248"/>
            <a:ext cx="745068" cy="74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3445"/>
            <a:ext cx="940918" cy="83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661248"/>
            <a:ext cx="792088" cy="67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707904" y="5445224"/>
            <a:ext cx="84502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Oval 11"/>
          <p:cNvSpPr/>
          <p:nvPr/>
        </p:nvSpPr>
        <p:spPr>
          <a:xfrm>
            <a:off x="4308956" y="5589240"/>
            <a:ext cx="191036" cy="1235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Oval 12"/>
          <p:cNvSpPr/>
          <p:nvPr/>
        </p:nvSpPr>
        <p:spPr>
          <a:xfrm>
            <a:off x="6516216" y="5589240"/>
            <a:ext cx="72008" cy="617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Oval 13"/>
          <p:cNvSpPr/>
          <p:nvPr/>
        </p:nvSpPr>
        <p:spPr>
          <a:xfrm>
            <a:off x="5975158" y="5517232"/>
            <a:ext cx="109010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Oval 14"/>
          <p:cNvSpPr/>
          <p:nvPr/>
        </p:nvSpPr>
        <p:spPr>
          <a:xfrm>
            <a:off x="8210811" y="5445224"/>
            <a:ext cx="105605" cy="1338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Oval 15"/>
          <p:cNvSpPr/>
          <p:nvPr/>
        </p:nvSpPr>
        <p:spPr>
          <a:xfrm>
            <a:off x="8748464" y="5589240"/>
            <a:ext cx="211210" cy="1235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TextBox 17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9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7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596" y="5553236"/>
            <a:ext cx="385789" cy="70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013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3954213638"/>
              </p:ext>
            </p:extLst>
          </p:nvPr>
        </p:nvGraphicFramePr>
        <p:xfrm>
          <a:off x="0" y="2079027"/>
          <a:ext cx="9036496" cy="441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>
                <a:solidFill>
                  <a:prstClr val="black"/>
                </a:solidFill>
              </a:rPr>
              <a:t>Връзка между слогана и </a:t>
            </a:r>
            <a:r>
              <a:rPr lang="bg-BG" sz="3000" noProof="1" smtClean="0">
                <a:solidFill>
                  <a:prstClr val="black"/>
                </a:solidFill>
              </a:rPr>
              <a:t>логата (2)</a:t>
            </a:r>
            <a:endParaRPr lang="de-DE" sz="3000" noProof="1">
              <a:solidFill>
                <a:prstClr val="black"/>
              </a:solidFill>
            </a:endParaRPr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3392" y="5388485"/>
            <a:ext cx="938100" cy="86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04248" y="5030345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9992" y="5067312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5496" y="5021961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31592"/>
            <a:ext cx="745068" cy="74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2089" y="5438638"/>
            <a:ext cx="940918" cy="83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17232"/>
            <a:ext cx="792088" cy="67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37896" y="5174361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4624" y="5165977"/>
            <a:ext cx="114259" cy="131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Rectangle 13"/>
          <p:cNvSpPr/>
          <p:nvPr/>
        </p:nvSpPr>
        <p:spPr>
          <a:xfrm>
            <a:off x="4211960" y="5198745"/>
            <a:ext cx="212760" cy="52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Rectangle 14"/>
          <p:cNvSpPr/>
          <p:nvPr/>
        </p:nvSpPr>
        <p:spPr>
          <a:xfrm>
            <a:off x="5705529" y="5170173"/>
            <a:ext cx="114259" cy="131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Rectangle 15"/>
          <p:cNvSpPr/>
          <p:nvPr/>
        </p:nvSpPr>
        <p:spPr>
          <a:xfrm>
            <a:off x="6473023" y="5154021"/>
            <a:ext cx="114259" cy="131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Rectangle 16"/>
          <p:cNvSpPr/>
          <p:nvPr/>
        </p:nvSpPr>
        <p:spPr>
          <a:xfrm>
            <a:off x="7992380" y="5178811"/>
            <a:ext cx="120168" cy="123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Rectangle 17"/>
          <p:cNvSpPr/>
          <p:nvPr/>
        </p:nvSpPr>
        <p:spPr>
          <a:xfrm>
            <a:off x="8773471" y="5162728"/>
            <a:ext cx="186267" cy="123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57" y="5301829"/>
            <a:ext cx="306479" cy="93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Туроператори</a:t>
            </a:r>
            <a:endParaRPr lang="bg-BG" sz="1000" dirty="0"/>
          </a:p>
        </p:txBody>
      </p:sp>
    </p:spTree>
    <p:extLst>
      <p:ext uri="{BB962C8B-B14F-4D97-AF65-F5344CB8AC3E}">
        <p14:creationId xmlns:p14="http://schemas.microsoft.com/office/powerpoint/2010/main" xmlns="" val="19139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8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3735"/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808" y="3212976"/>
            <a:ext cx="5542384" cy="1362075"/>
          </a:xfrm>
        </p:spPr>
        <p:txBody>
          <a:bodyPr/>
          <a:lstStyle/>
          <a:p>
            <a:r>
              <a:rPr lang="bg-BG" sz="3000" dirty="0" smtClean="0">
                <a:solidFill>
                  <a:schemeClr val="bg2">
                    <a:lumMod val="10000"/>
                  </a:schemeClr>
                </a:solidFill>
              </a:rPr>
              <a:t>най-харесвано лого</a:t>
            </a:r>
            <a:endParaRPr lang="bg-BG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" y="-27384"/>
            <a:ext cx="91277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" y="6377557"/>
            <a:ext cx="9127713" cy="507761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  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Схема за безвъзмездна финансова помощ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BG 161PO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001/3.3-01/2008 „Подкрепа за ефективен национален маркетинг на туристическия продукт и подобряване на информационното обслужване”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по договор № </a:t>
            </a:r>
            <a:r>
              <a:rPr lang="en-US" sz="900" i="1" dirty="0">
                <a:solidFill>
                  <a:prstClr val="white">
                    <a:lumMod val="50000"/>
                  </a:prstClr>
                </a:solidFill>
              </a:rPr>
              <a:t>BG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161</a:t>
            </a:r>
            <a:r>
              <a:rPr lang="en-US" sz="900" i="1" dirty="0">
                <a:solidFill>
                  <a:prstClr val="white">
                    <a:lumMod val="50000"/>
                  </a:prstClr>
                </a:solidFill>
              </a:rPr>
              <a:t>PO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001/3.3-01/2008/001-08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за проект „Разработване на стратегия за бранд  България и въвеждане на практика на интегриран и последователен бранд мениджмънт”</a:t>
            </a:r>
            <a:endParaRPr lang="en-GB" sz="9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Picture 2" descr="http://t1.gstatic.com/images?q=tbn:ANd9GcSN0QUFsOVXBSr2bbhwGsxU29zsSUEVqPYGpU7qacPOj6Y6kiZgW4dIfUtvA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46227">
            <a:off x="6607343" y="3058428"/>
            <a:ext cx="1358234" cy="135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13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-25152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solidFill>
                  <a:schemeClr val="bg2">
                    <a:lumMod val="10000"/>
                  </a:schemeClr>
                </a:solidFill>
              </a:rPr>
              <a:t>Най-харесвано </a:t>
            </a:r>
            <a:r>
              <a:rPr lang="bg-BG" sz="3000" dirty="0">
                <a:solidFill>
                  <a:schemeClr val="bg2">
                    <a:lumMod val="10000"/>
                  </a:schemeClr>
                </a:solidFill>
              </a:rPr>
              <a:t>лого</a:t>
            </a:r>
            <a:endParaRPr lang="de-DE" sz="3000" noProof="1" smtClean="0"/>
          </a:p>
        </p:txBody>
      </p:sp>
      <p:sp>
        <p:nvSpPr>
          <p:cNvPr id="5" name="Rectangle 4"/>
          <p:cNvSpPr/>
          <p:nvPr/>
        </p:nvSpPr>
        <p:spPr>
          <a:xfrm>
            <a:off x="2339752" y="2204864"/>
            <a:ext cx="662473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bg-BG" sz="1400" dirty="0" smtClean="0"/>
              <a:t>Проведеното изследване показва категорично, че Питката е най-харесваното сред четирите тествани </a:t>
            </a:r>
            <a:r>
              <a:rPr lang="bg-BG" sz="1400" dirty="0" err="1" smtClean="0"/>
              <a:t>лога</a:t>
            </a:r>
            <a:r>
              <a:rPr lang="bg-BG" sz="1400" dirty="0" smtClean="0"/>
              <a:t>. Това важи за всички целеви групи на българския и 11-те чуждестранни </a:t>
            </a:r>
            <a:r>
              <a:rPr lang="bg-BG" sz="1400" dirty="0"/>
              <a:t>пазари </a:t>
            </a:r>
            <a:r>
              <a:rPr lang="bg-BG" sz="1400" dirty="0" smtClean="0"/>
              <a:t>(Великобритания, </a:t>
            </a:r>
            <a:r>
              <a:rPr lang="bg-BG" sz="1400" dirty="0"/>
              <a:t>Германия, Гърция, Украйна, Русия, Сърбия, Румъния, Турция, </a:t>
            </a:r>
            <a:r>
              <a:rPr lang="bg-BG" sz="1400" dirty="0" smtClean="0"/>
              <a:t>Швеция, Чехия и Китай).</a:t>
            </a:r>
          </a:p>
          <a:p>
            <a:pPr lvl="0">
              <a:lnSpc>
                <a:spcPct val="150000"/>
              </a:lnSpc>
            </a:pPr>
            <a:endParaRPr lang="bg-BG" sz="1400" dirty="0" smtClean="0"/>
          </a:p>
          <a:p>
            <a:pPr lvl="0">
              <a:lnSpc>
                <a:spcPct val="150000"/>
              </a:lnSpc>
            </a:pPr>
            <a:r>
              <a:rPr lang="bg-BG" sz="1400" dirty="0" smtClean="0"/>
              <a:t>Причините за това са, от една страна чисто естетически, а от друга са свързани с разбираемата символика, както и с подходящо послание, което това лого носи. </a:t>
            </a:r>
          </a:p>
          <a:p>
            <a:pPr lvl="0">
              <a:lnSpc>
                <a:spcPct val="150000"/>
              </a:lnSpc>
            </a:pPr>
            <a:r>
              <a:rPr lang="bg-BG" sz="1400" dirty="0"/>
              <a:t/>
            </a:r>
            <a:br>
              <a:rPr lang="bg-BG" sz="1400" dirty="0"/>
            </a:br>
            <a:r>
              <a:rPr lang="bg-BG" sz="1400" dirty="0" smtClean="0"/>
              <a:t>На второ място по степен на харесване се нарежда „Розетката“, трета е „Шевицата“, а най-слабо оценена е концепцията „Ваза“. </a:t>
            </a:r>
          </a:p>
          <a:p>
            <a:pPr lvl="0">
              <a:lnSpc>
                <a:spcPct val="150000"/>
              </a:lnSpc>
            </a:pPr>
            <a:endParaRPr lang="bg-BG" sz="1400" dirty="0"/>
          </a:p>
          <a:p>
            <a:pPr lvl="0">
              <a:lnSpc>
                <a:spcPct val="150000"/>
              </a:lnSpc>
            </a:pPr>
            <a:r>
              <a:rPr lang="bg-BG" sz="1400" dirty="0" smtClean="0"/>
              <a:t>Важно е де се отбележи, че около 20% от изследваните български туроператори не харесват нито едно от тестваните варианти за ново лого. 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188373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77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Степен на харесване на логата (1)</a:t>
            </a:r>
            <a:endParaRPr lang="de-DE" sz="3000" noProof="1" smtClean="0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4100" y="5589240"/>
            <a:ext cx="938100" cy="86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393994755"/>
              </p:ext>
            </p:extLst>
          </p:nvPr>
        </p:nvGraphicFramePr>
        <p:xfrm>
          <a:off x="107504" y="2006467"/>
          <a:ext cx="9036496" cy="441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6804248" y="4941168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4572000" y="4949552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Rectangle 7"/>
          <p:cNvSpPr/>
          <p:nvPr/>
        </p:nvSpPr>
        <p:spPr>
          <a:xfrm>
            <a:off x="2339752" y="4962283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651095"/>
            <a:ext cx="745068" cy="74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03162"/>
            <a:ext cx="940918" cy="83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745094"/>
            <a:ext cx="792088" cy="67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3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7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97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2599905323"/>
              </p:ext>
            </p:extLst>
          </p:nvPr>
        </p:nvGraphicFramePr>
        <p:xfrm>
          <a:off x="0" y="2079027"/>
          <a:ext cx="9036496" cy="441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>
                <a:solidFill>
                  <a:prstClr val="black"/>
                </a:solidFill>
              </a:rPr>
              <a:t>Степен на харесване на логата (2)</a:t>
            </a:r>
            <a:endParaRPr lang="de-DE" sz="3000" noProof="1" smtClean="0">
              <a:solidFill>
                <a:prstClr val="black"/>
              </a:solidFill>
            </a:endParaRPr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3392" y="5388485"/>
            <a:ext cx="938100" cy="86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04248" y="5030345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9992" y="5067312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5496" y="5021961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31592"/>
            <a:ext cx="745068" cy="74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2089" y="5438638"/>
            <a:ext cx="940918" cy="83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17232"/>
            <a:ext cx="792088" cy="67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37896" y="5174361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4624" y="5165977"/>
            <a:ext cx="114259" cy="131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Rectangle 13"/>
          <p:cNvSpPr/>
          <p:nvPr/>
        </p:nvSpPr>
        <p:spPr>
          <a:xfrm>
            <a:off x="4211960" y="5198745"/>
            <a:ext cx="212760" cy="52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Rectangle 14"/>
          <p:cNvSpPr/>
          <p:nvPr/>
        </p:nvSpPr>
        <p:spPr>
          <a:xfrm>
            <a:off x="5705529" y="5170173"/>
            <a:ext cx="114259" cy="131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Rectangle 15"/>
          <p:cNvSpPr/>
          <p:nvPr/>
        </p:nvSpPr>
        <p:spPr>
          <a:xfrm>
            <a:off x="6473023" y="5154021"/>
            <a:ext cx="114259" cy="131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Rectangle 16"/>
          <p:cNvSpPr/>
          <p:nvPr/>
        </p:nvSpPr>
        <p:spPr>
          <a:xfrm>
            <a:off x="7992380" y="5178811"/>
            <a:ext cx="120168" cy="123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Rectangle 17"/>
          <p:cNvSpPr/>
          <p:nvPr/>
        </p:nvSpPr>
        <p:spPr>
          <a:xfrm>
            <a:off x="8773471" y="5162728"/>
            <a:ext cx="186267" cy="123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28" y="5301829"/>
            <a:ext cx="306479" cy="93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Туроператори</a:t>
            </a:r>
            <a:endParaRPr lang="bg-BG" sz="1000" dirty="0"/>
          </a:p>
        </p:txBody>
      </p:sp>
    </p:spTree>
    <p:extLst>
      <p:ext uri="{BB962C8B-B14F-4D97-AF65-F5344CB8AC3E}">
        <p14:creationId xmlns:p14="http://schemas.microsoft.com/office/powerpoint/2010/main" xmlns="" val="250055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1372385"/>
            <a:ext cx="8497092" cy="616455"/>
          </a:xfrm>
        </p:spPr>
        <p:txBody>
          <a:bodyPr/>
          <a:lstStyle/>
          <a:p>
            <a:r>
              <a:rPr lang="bg-BG" sz="3000" noProof="1" smtClean="0"/>
              <a:t>Регионален подбранд – регион Тракия</a:t>
            </a:r>
            <a:endParaRPr lang="de-DE" sz="3000" noProof="1" smtClean="0"/>
          </a:p>
        </p:txBody>
      </p:sp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6675" y="4457174"/>
            <a:ext cx="879255" cy="81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403648" y="4437112"/>
            <a:ext cx="75258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48064" y="2276872"/>
            <a:ext cx="0" cy="40603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877" y="3428349"/>
            <a:ext cx="130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Предложение за лого на регион Тракия</a:t>
            </a:r>
            <a:endParaRPr lang="bg-BG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179" y="5690896"/>
            <a:ext cx="130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Предложение за </a:t>
            </a:r>
            <a:r>
              <a:rPr lang="bg-BG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лого на регион Тракия</a:t>
            </a:r>
            <a:endParaRPr lang="bg-BG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409156" y="3751514"/>
            <a:ext cx="42654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03648" y="6021288"/>
            <a:ext cx="42654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2631" y="2366767"/>
            <a:ext cx="786764" cy="55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9975"/>
            <a:ext cx="808102" cy="71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8876" y="4488223"/>
            <a:ext cx="752517" cy="74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6675" y="3217777"/>
            <a:ext cx="1260837" cy="9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52228"/>
            <a:ext cx="1698535" cy="86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648" y="5304041"/>
            <a:ext cx="906908" cy="113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2951" y="3286598"/>
            <a:ext cx="1073533" cy="92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7535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123728" y="3140968"/>
            <a:ext cx="0" cy="3024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24128" y="3140968"/>
            <a:ext cx="0" cy="3024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955376" y="3140968"/>
            <a:ext cx="12538" cy="3024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52320" y="3068960"/>
            <a:ext cx="0" cy="316835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Най-харесвано лого (1)</a:t>
            </a:r>
            <a:endParaRPr lang="de-DE" sz="3000" noProof="1" smtClean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65104"/>
            <a:ext cx="938100" cy="86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41961"/>
            <a:ext cx="792088" cy="78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940918" cy="83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762" y="4520958"/>
            <a:ext cx="792088" cy="67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4982" y="2107250"/>
            <a:ext cx="8929506" cy="2952328"/>
            <a:chOff x="34982" y="2107250"/>
            <a:chExt cx="8929506" cy="2952328"/>
          </a:xfrm>
        </p:grpSpPr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xmlns="" val="683240600"/>
                </p:ext>
              </p:extLst>
            </p:nvPr>
          </p:nvGraphicFramePr>
          <p:xfrm>
            <a:off x="34982" y="2107250"/>
            <a:ext cx="8928992" cy="29523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7668344" y="4653136"/>
              <a:ext cx="1296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000" dirty="0" smtClean="0"/>
                <a:t>Не мога да преценя</a:t>
              </a:r>
              <a:endParaRPr lang="bg-BG" sz="10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8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7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69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340768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Най-харесвано лого (2)</a:t>
            </a:r>
            <a:endParaRPr lang="de-DE" sz="3000" noProof="1" smtClean="0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" name="Rectangle 1"/>
          <p:cNvSpPr/>
          <p:nvPr/>
        </p:nvSpPr>
        <p:spPr>
          <a:xfrm>
            <a:off x="863588" y="1772816"/>
            <a:ext cx="75947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bg-BG" sz="1200" b="1" dirty="0" smtClean="0"/>
              <a:t>Като цяло, кое от тези лога ви харесва най-много ? </a:t>
            </a:r>
            <a:r>
              <a:rPr lang="bg-BG" dirty="0" smtClean="0"/>
              <a:t>(</a:t>
            </a:r>
            <a:r>
              <a:rPr lang="bg-BG" dirty="0"/>
              <a:t>в %)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2263461"/>
              </p:ext>
            </p:extLst>
          </p:nvPr>
        </p:nvGraphicFramePr>
        <p:xfrm>
          <a:off x="35496" y="2060848"/>
          <a:ext cx="9086425" cy="375680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97529"/>
                <a:gridCol w="304541"/>
                <a:gridCol w="304541"/>
                <a:gridCol w="247004"/>
                <a:gridCol w="331275"/>
                <a:gridCol w="331275"/>
                <a:gridCol w="290011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642399"/>
              </a:tblGrid>
              <a:tr h="28721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Сърбия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Русия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Румъния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Гърция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Чехия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Германия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Украйна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Швеция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Велико</a:t>
                      </a:r>
                      <a:r>
                        <a:rPr lang="bg-BG" sz="800" dirty="0">
                          <a:effectLst/>
                        </a:rPr>
                        <a:t>-</a:t>
                      </a:r>
                      <a:r>
                        <a:rPr lang="en-US" sz="800" dirty="0" err="1">
                          <a:effectLst/>
                        </a:rPr>
                        <a:t>британия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Турция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КИТАЙ</a:t>
                      </a: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</a:tr>
              <a:tr h="143606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Б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</a:t>
                      </a:r>
                      <a:endParaRPr lang="bg-BG" sz="10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endParaRPr lang="bg-BG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bg-BG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bg-BG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bg-BG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bg-BG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25,6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endParaRPr lang="bg-BG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bg-BG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bg-BG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bg-BG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bg-BG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38,3</a:t>
                      </a:r>
                    </a:p>
                  </a:txBody>
                  <a:tcPr marL="9525" marR="9525" marT="9525" marB="0" anchor="ctr"/>
                </a:tc>
              </a:tr>
              <a:tr h="741634">
                <a:tc>
                  <a:txBody>
                    <a:bodyPr/>
                    <a:lstStyle/>
                    <a:p>
                      <a:pPr algn="l" fontAlgn="ctr"/>
                      <a:endParaRPr lang="bg-BG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bg-BG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bg-BG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bg-BG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31,6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ru-RU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ru-RU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</a:tr>
              <a:tr h="143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НИТО ЕДНО ОТ ПОСОЧЕНИТЕ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1512168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1512168" cy="75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553" y="5013176"/>
            <a:ext cx="1470127" cy="59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553" y="4283359"/>
            <a:ext cx="1470127" cy="65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7544" y="5805264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>
                <a:solidFill>
                  <a:schemeClr val="bg2">
                    <a:lumMod val="25000"/>
                  </a:schemeClr>
                </a:solidFill>
              </a:rPr>
              <a:t>Тълкувание на таблицата:</a:t>
            </a:r>
          </a:p>
          <a:p>
            <a:r>
              <a:rPr lang="bg-BG" sz="1000" dirty="0" smtClean="0">
                <a:solidFill>
                  <a:schemeClr val="bg2">
                    <a:lumMod val="25000"/>
                  </a:schemeClr>
                </a:solidFill>
              </a:rPr>
              <a:t>Колона означена с „Б“ за съответната държава – Чуждестранни туристи, посетили Б-я през последните 2 години</a:t>
            </a:r>
          </a:p>
          <a:p>
            <a:r>
              <a:rPr lang="bg-BG" sz="1000" dirty="0" smtClean="0">
                <a:solidFill>
                  <a:schemeClr val="bg2">
                    <a:lumMod val="25000"/>
                  </a:schemeClr>
                </a:solidFill>
              </a:rPr>
              <a:t>Колона </a:t>
            </a:r>
            <a:r>
              <a:rPr lang="bg-BG" sz="1000" dirty="0">
                <a:solidFill>
                  <a:schemeClr val="bg2">
                    <a:lumMod val="25000"/>
                  </a:schemeClr>
                </a:solidFill>
              </a:rPr>
              <a:t>означена с </a:t>
            </a:r>
            <a:r>
              <a:rPr lang="bg-BG" sz="1000" dirty="0" smtClean="0">
                <a:solidFill>
                  <a:schemeClr val="bg2">
                    <a:lumMod val="25000"/>
                  </a:schemeClr>
                </a:solidFill>
              </a:rPr>
              <a:t>„Н“ </a:t>
            </a:r>
            <a:r>
              <a:rPr lang="bg-BG" sz="1000" dirty="0">
                <a:solidFill>
                  <a:schemeClr val="bg2">
                    <a:lumMod val="25000"/>
                  </a:schemeClr>
                </a:solidFill>
              </a:rPr>
              <a:t>за съответната държава – Чуждестранни </a:t>
            </a:r>
            <a:r>
              <a:rPr lang="bg-BG" sz="1000" dirty="0" smtClean="0">
                <a:solidFill>
                  <a:schemeClr val="bg2">
                    <a:lumMod val="25000"/>
                  </a:schemeClr>
                </a:solidFill>
              </a:rPr>
              <a:t>туристи, посетили конкурентни на Б-я дестинации </a:t>
            </a:r>
            <a:r>
              <a:rPr lang="bg-BG" sz="1000" dirty="0">
                <a:solidFill>
                  <a:schemeClr val="bg2">
                    <a:lumMod val="25000"/>
                  </a:schemeClr>
                </a:solidFill>
              </a:rPr>
              <a:t>през последните 2 години</a:t>
            </a:r>
          </a:p>
          <a:p>
            <a:endParaRPr lang="bg-BG" sz="1200" dirty="0"/>
          </a:p>
        </p:txBody>
      </p:sp>
      <p:pic>
        <p:nvPicPr>
          <p:cNvPr id="14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6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062" y="5837385"/>
            <a:ext cx="257482" cy="4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174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xmlns="" val="2809765402"/>
              </p:ext>
            </p:extLst>
          </p:nvPr>
        </p:nvGraphicFramePr>
        <p:xfrm>
          <a:off x="65316" y="2147492"/>
          <a:ext cx="892899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123728" y="3140968"/>
            <a:ext cx="0" cy="3024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24128" y="3140968"/>
            <a:ext cx="0" cy="3024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955376" y="3140968"/>
            <a:ext cx="12538" cy="3024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52320" y="3068960"/>
            <a:ext cx="0" cy="316835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Най-харесвано лого (3)</a:t>
            </a:r>
            <a:endParaRPr lang="de-DE" sz="3000" noProof="1" smtClean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65104"/>
            <a:ext cx="938100" cy="86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41961"/>
            <a:ext cx="792088" cy="78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19340"/>
            <a:ext cx="940918" cy="83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20958"/>
            <a:ext cx="792088" cy="67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_h1"/>
          <p:cNvSpPr txBox="1">
            <a:spLocks noChangeArrowheads="1"/>
          </p:cNvSpPr>
          <p:nvPr/>
        </p:nvSpPr>
        <p:spPr bwMode="gray">
          <a:xfrm>
            <a:off x="7524328" y="4565186"/>
            <a:ext cx="1467272" cy="4640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200" noProof="1" smtClean="0"/>
              <a:t>Нито едно от посочените</a:t>
            </a:r>
            <a:endParaRPr lang="de-DE" sz="1200" noProof="1" smtClean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089" y="5301829"/>
            <a:ext cx="306479" cy="93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Туроператори</a:t>
            </a:r>
            <a:endParaRPr lang="bg-BG" sz="1000" dirty="0"/>
          </a:p>
        </p:txBody>
      </p:sp>
    </p:spTree>
    <p:extLst>
      <p:ext uri="{BB962C8B-B14F-4D97-AF65-F5344CB8AC3E}">
        <p14:creationId xmlns:p14="http://schemas.microsoft.com/office/powerpoint/2010/main" xmlns="" val="5669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1542945368"/>
              </p:ext>
            </p:extLst>
          </p:nvPr>
        </p:nvGraphicFramePr>
        <p:xfrm>
          <a:off x="251520" y="1929883"/>
          <a:ext cx="8568952" cy="4739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600" noProof="1" smtClean="0"/>
              <a:t>Сравнение на най-харесваното лого с конкурентни лога</a:t>
            </a:r>
            <a:endParaRPr lang="de-DE" sz="2600" noProof="1" smtClean="0"/>
          </a:p>
        </p:txBody>
      </p:sp>
      <p:pic>
        <p:nvPicPr>
          <p:cNvPr id="1026" name="Picture 2" descr="C:\Users\d.shapcheva\Desktop\P_all_other_q_e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55" t="19037" r="23762" b="17880"/>
          <a:stretch/>
        </p:blipFill>
        <p:spPr bwMode="auto">
          <a:xfrm>
            <a:off x="1866004" y="2209743"/>
            <a:ext cx="545757" cy="41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har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66004" y="4881321"/>
            <a:ext cx="545756" cy="346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1760" y="6237312"/>
            <a:ext cx="6552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База: Лица, които най много са харесали логото „Питка“. </a:t>
            </a:r>
            <a:endParaRPr lang="bg-BG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11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14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6794" y="-2845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3735"/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808" y="3212976"/>
            <a:ext cx="5542384" cy="1362075"/>
          </a:xfrm>
        </p:spPr>
        <p:txBody>
          <a:bodyPr/>
          <a:lstStyle/>
          <a:p>
            <a:r>
              <a:rPr lang="bg-BG" sz="3000" dirty="0" smtClean="0">
                <a:solidFill>
                  <a:schemeClr val="bg2">
                    <a:lumMod val="10000"/>
                  </a:schemeClr>
                </a:solidFill>
              </a:rPr>
              <a:t>Препоръки за подобрение</a:t>
            </a:r>
            <a:endParaRPr lang="bg-BG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" y="-27384"/>
            <a:ext cx="91277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" y="6377557"/>
            <a:ext cx="9127713" cy="507761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  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Схема за безвъзмездна финансова помощ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BG 161PO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001/3.3-01/2008 „Подкрепа за ефективен национален маркетинг на туристическия продукт и подобряване на информационното обслужване”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по договор № </a:t>
            </a:r>
            <a:r>
              <a:rPr lang="en-US" sz="900" i="1" dirty="0">
                <a:solidFill>
                  <a:prstClr val="white">
                    <a:lumMod val="50000"/>
                  </a:prstClr>
                </a:solidFill>
              </a:rPr>
              <a:t>BG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161</a:t>
            </a:r>
            <a:r>
              <a:rPr lang="en-US" sz="900" i="1" dirty="0">
                <a:solidFill>
                  <a:prstClr val="white">
                    <a:lumMod val="50000"/>
                  </a:prstClr>
                </a:solidFill>
              </a:rPr>
              <a:t>PO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001/3.3-01/2008/001-08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за проект „Разработване на стратегия за бранд  България и въвеждане на практика на интегриран и последователен бранд мениджмънт”</a:t>
            </a:r>
            <a:endParaRPr lang="en-GB" sz="9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Picture 2" descr="http://www.maxrealestateexposure.com/wp-content/uploads/2011/10/Recommend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96952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76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_h1"/>
          <p:cNvSpPr txBox="1">
            <a:spLocks noChangeArrowheads="1"/>
          </p:cNvSpPr>
          <p:nvPr/>
        </p:nvSpPr>
        <p:spPr bwMode="gray">
          <a:xfrm>
            <a:off x="1326362" y="1412776"/>
            <a:ext cx="6624736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Препоръки</a:t>
            </a:r>
            <a:endParaRPr lang="de-DE" sz="3000" noProof="1" smtClean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131" y="2708920"/>
            <a:ext cx="1872208" cy="18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10538" y="2260447"/>
            <a:ext cx="57659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bg-BG" sz="1200" b="1" dirty="0" smtClean="0"/>
              <a:t>Над 50% от всички изследвани туристи, които са определили логото „Питка“ като най-харесвано, не намират нещо, което трябва да се промени в него. </a:t>
            </a:r>
          </a:p>
          <a:p>
            <a:pPr lvl="0">
              <a:lnSpc>
                <a:spcPct val="150000"/>
              </a:lnSpc>
            </a:pPr>
            <a:endParaRPr lang="bg-BG" sz="1200" b="1" dirty="0" smtClean="0"/>
          </a:p>
          <a:p>
            <a:pPr lvl="0">
              <a:lnSpc>
                <a:spcPct val="150000"/>
              </a:lnSpc>
            </a:pPr>
            <a:r>
              <a:rPr lang="bg-BG" sz="1200" b="1" dirty="0" smtClean="0"/>
              <a:t>Сред останалите, които все пак имат някакви препоръки, те са в следните посоки:</a:t>
            </a:r>
          </a:p>
          <a:p>
            <a:pPr lvl="0">
              <a:lnSpc>
                <a:spcPct val="150000"/>
              </a:lnSpc>
            </a:pPr>
            <a:endParaRPr lang="bg-BG" sz="1200" b="1" dirty="0" smtClean="0"/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bg-BG" sz="1200" dirty="0" smtClean="0"/>
              <a:t>Да се използват по-ярки цветове;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bg-BG" sz="1200" dirty="0" smtClean="0"/>
              <a:t>Да се използват по-свежи цветове;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bg-BG" sz="1200" dirty="0" smtClean="0"/>
              <a:t>Да се корегират  на някои от символите: </a:t>
            </a:r>
          </a:p>
          <a:p>
            <a:pPr marL="685706" lvl="1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200" dirty="0" smtClean="0"/>
              <a:t>Слънце – в този вид то наподобява кайсия</a:t>
            </a:r>
            <a:r>
              <a:rPr lang="bg-BG" sz="1200" dirty="0"/>
              <a:t>;</a:t>
            </a:r>
          </a:p>
          <a:p>
            <a:pPr marL="685706" lvl="1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200" dirty="0" smtClean="0"/>
              <a:t>Планина – планината се бърка с небе, езеро и море;</a:t>
            </a:r>
          </a:p>
          <a:p>
            <a:pPr marL="685706" lvl="1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200" dirty="0" smtClean="0"/>
              <a:t>Чадър – асоциира се с различни плодове – киви, зелен лимон и др.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bg-BG" sz="1200" dirty="0" smtClean="0"/>
              <a:t>Да се подчертае присъствието на планината и зеленината, тъй като </a:t>
            </a:r>
            <a:r>
              <a:rPr lang="bg-BG" sz="1200" dirty="0"/>
              <a:t>в</a:t>
            </a:r>
            <a:r>
              <a:rPr lang="bg-BG" sz="1200" dirty="0" smtClean="0"/>
              <a:t> момента се внушава най-вече усещането за морски туризъм.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xmlns="" val="412288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425146"/>
            <a:ext cx="930869" cy="92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Препоръки за подобрение на логото „Питка“</a:t>
            </a:r>
            <a:endParaRPr lang="de-DE" sz="3000" noProof="1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4132728136"/>
              </p:ext>
            </p:extLst>
          </p:nvPr>
        </p:nvGraphicFramePr>
        <p:xfrm>
          <a:off x="251520" y="1929883"/>
          <a:ext cx="8568952" cy="4739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6165304"/>
            <a:ext cx="6084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База: </a:t>
            </a:r>
            <a:r>
              <a:rPr lang="bg-BG" b="1" dirty="0" err="1" smtClean="0"/>
              <a:t>Тутисти</a:t>
            </a:r>
            <a:r>
              <a:rPr lang="bg-BG" b="1" dirty="0" smtClean="0"/>
              <a:t> от трите съвкупности, които избират за най-харесвано лого </a:t>
            </a:r>
            <a:r>
              <a:rPr lang="en-US" b="1" dirty="0" smtClean="0"/>
              <a:t>“</a:t>
            </a:r>
            <a:r>
              <a:rPr lang="bg-BG" b="1" dirty="0" smtClean="0"/>
              <a:t>Питка</a:t>
            </a:r>
            <a:r>
              <a:rPr lang="en-US" b="1" dirty="0" smtClean="0"/>
              <a:t>”</a:t>
            </a:r>
            <a:endParaRPr lang="bg-BG" dirty="0"/>
          </a:p>
        </p:txBody>
      </p:sp>
      <p:pic>
        <p:nvPicPr>
          <p:cNvPr id="11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29200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46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3735"/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808" y="3212976"/>
            <a:ext cx="5542384" cy="1362075"/>
          </a:xfrm>
        </p:spPr>
        <p:txBody>
          <a:bodyPr/>
          <a:lstStyle/>
          <a:p>
            <a:r>
              <a:rPr lang="bg-BG" sz="3000" dirty="0" smtClean="0">
                <a:solidFill>
                  <a:schemeClr val="bg2">
                    <a:lumMod val="10000"/>
                  </a:schemeClr>
                </a:solidFill>
              </a:rPr>
              <a:t>Потребителски профил</a:t>
            </a:r>
            <a:endParaRPr lang="bg-BG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" y="-27384"/>
            <a:ext cx="91277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" y="6377557"/>
            <a:ext cx="9127713" cy="507761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  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Схема за безвъзмездна финансова помощ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BG 161PO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001/3.3-01/2008 „Подкрепа за ефективен национален маркетинг на туристическия продукт и подобряване на информационното обслужване”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по договор № </a:t>
            </a:r>
            <a:r>
              <a:rPr lang="en-US" sz="900" i="1" dirty="0">
                <a:solidFill>
                  <a:prstClr val="white">
                    <a:lumMod val="50000"/>
                  </a:prstClr>
                </a:solidFill>
              </a:rPr>
              <a:t>BG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161</a:t>
            </a:r>
            <a:r>
              <a:rPr lang="en-US" sz="900" i="1" dirty="0">
                <a:solidFill>
                  <a:prstClr val="white">
                    <a:lumMod val="50000"/>
                  </a:prstClr>
                </a:solidFill>
              </a:rPr>
              <a:t>PO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001/3.3-01/2008/001-08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за проект „Разработване на стратегия за бранд  България и въвеждане на практика на интегриран и последователен бранд мениджмънт”</a:t>
            </a:r>
            <a:endParaRPr lang="en-GB" sz="9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404687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Туристи</a:t>
            </a:r>
            <a:endParaRPr lang="bg-BG" sz="1000" dirty="0"/>
          </a:p>
        </p:txBody>
      </p:sp>
      <p:pic>
        <p:nvPicPr>
          <p:cNvPr id="9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457" y="2996952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38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808686920"/>
              </p:ext>
            </p:extLst>
          </p:nvPr>
        </p:nvGraphicFramePr>
        <p:xfrm>
          <a:off x="1043608" y="2276872"/>
          <a:ext cx="698477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_h1"/>
          <p:cNvSpPr txBox="1">
            <a:spLocks noChangeArrowheads="1"/>
          </p:cNvSpPr>
          <p:nvPr/>
        </p:nvSpPr>
        <p:spPr bwMode="gray">
          <a:xfrm>
            <a:off x="0" y="1444393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Пол (1)</a:t>
            </a:r>
            <a:endParaRPr lang="de-DE" sz="3000" noProof="1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556792"/>
            <a:ext cx="710002" cy="76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8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651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0" y="1556792"/>
            <a:ext cx="9144000" cy="616455"/>
          </a:xfrm>
          <a:prstGeom prst="rect">
            <a:avLst/>
          </a:prstGeom>
        </p:spPr>
        <p:txBody>
          <a:bodyPr vert="horz" lIns="91376" tIns="45685" rIns="91376" bIns="45685" rtlCol="0" anchor="ctr" anchorCtr="0">
            <a:noAutofit/>
          </a:bodyPr>
          <a:lstStyle>
            <a:lvl1pPr algn="ctr" defTabSz="91373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noProof="1" smtClean="0"/>
              <a:t>Пол (2)</a:t>
            </a:r>
            <a:endParaRPr lang="de-DE" sz="3000" noProof="1"/>
          </a:p>
        </p:txBody>
      </p:sp>
      <p:sp>
        <p:nvSpPr>
          <p:cNvPr id="3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AABAQEBAQAAAAAAAAAAAAAAAAUHBAP/xAAtEAEAAQEGBQIHAQEBAAAAAAAAAQQCAwUSUtEVF1GRkgZxETI0NnKxsiGTwf/EABoBAQADAQEBAAAAAAAAAAAAAAADBAYFAgf/xAAuEQEAAQIDCAAFBAMAAAAAAAAAAQIDElGhBRMUFRZSkdEEMTIzcSE0QbERIoH/2gAMAwEAAhEDEQA/ANxAAAAAAAAAAAAAAAAAAAAAAAAAAAAAAAAABkPrf7prvysfxZD1v90135WP4sgNeAAAAAAAAAAAAAAAAAAAAAAAAAAAAAAAAABkPrf7prvysfxZD1v90135WP4sgNeAAAAAAAAAAAAAAAAAAAAAAAAAAAAAAAAABkPrf7prvysfxZD1v90135WP4sgNeGWcwcY0Uv8Aznc5g4xopfCd0W/oUu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NTGWcwcY0UvhO5zBxjRS+E7m/oOPsZ6OT1v8AdNd+Vj+LIhYri1TiWIX1XfxdxeXkxmy2fhH+R8P/AASRVEx/lZpuU1REx/LyAc5mAAAAAAAAAAAAAAAAAAAAAAAAAAAAAAAAHLb+e17yFv57XvIvUfTDQWftU/iHUAos+AAAAAAAAAAAAAAAAAAAAAAAAAAAAAAAA5bfz2veQt/Pa95F6j6YaCz9qn8Q6gFFnwAAAAAAAAAAAAAAAAAAAAAAAAAAAAAAAHLb+e17yFv57XvIvUfTDQWftU/iHUIfGKjRd9p3OMVGi77Tup4Je+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XBD4xUaLvtO5xio0XfadzBJ0rtLtjzC4IfGKjRd9p3OMVGi77TuYJOldpdseYUrfz2veRy3FRbvrqLy1FmJtTPx+HuLlMf6wmj4S5ajd1fOP0n/iMAhfTAAAAAAAAAAAAAAAAAAAAAAAAAAAAAAAAFOi+ms+8/uQovprPvP7kT0/KGH+K/cV/mf7TAEDcAAAAAAAAAAAAAAAAAAAAAAAAAAAAAAAAKdF9NZ95/chRfTWfef3Inp+UMP8V+4r/M/2mAIG4AAAAAAAAAAAAAAAAAAAAAAAAAAAAAAAAU6L6az7z+5Ci+ms+8/uRPT8oYf4r9xX+Z/tLzR1M0dQecEOrze/lGvszR1M0dQMEHN7+Ua+zNHUzR1AwQc3v5Rr7M0dTNHUDBBze/lGvszR1M0dQMEHN7+Ua+zNHUzR1AwQc3v5Rr7M0dTNHUDBBze/lGvszR1M0dQMEHN7+Ua+zNHUzR1AwQc3v5Rr7M0dTNHUDBBze/lGvszR1M0dQMEHN7+Ua+zNHUzR1AwQc3v5Rr7M0dTNHUDBBze/lGvszR1M0dQMEHN7+Ua+zNHUzR1AwQc3v5Rr7M0dTNHUDBBze/lGvszR1M0dQMEHN7+Ua+1fD7q8t0li1Zs/GJmf9+MdZASRH6ODdvVV3Kqp/mZf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1009058"/>
              </p:ext>
            </p:extLst>
          </p:nvPr>
        </p:nvGraphicFramePr>
        <p:xfrm>
          <a:off x="179512" y="2780928"/>
          <a:ext cx="8452665" cy="136815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61549"/>
                <a:gridCol w="304541"/>
                <a:gridCol w="304541"/>
                <a:gridCol w="300037"/>
                <a:gridCol w="331275"/>
                <a:gridCol w="331275"/>
                <a:gridCol w="290011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331275"/>
                <a:gridCol w="491586"/>
              </a:tblGrid>
              <a:tr h="51196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Разпределние</a:t>
                      </a:r>
                      <a:r>
                        <a:rPr lang="bg-BG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по пол</a:t>
                      </a:r>
                      <a:endParaRPr lang="bg-BG" sz="11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437" marR="6243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Сърбия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Русия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Румъния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Гърция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Чехия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Германия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Украйна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Швеция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Велико</a:t>
                      </a:r>
                      <a:r>
                        <a:rPr lang="bg-BG" sz="900" dirty="0">
                          <a:effectLst/>
                        </a:rPr>
                        <a:t>-</a:t>
                      </a:r>
                      <a:r>
                        <a:rPr lang="en-US" sz="900" dirty="0" err="1">
                          <a:effectLst/>
                        </a:rPr>
                        <a:t>британия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Турция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КИТАЙ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</a:tr>
              <a:tr h="263735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Б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Н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Б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Н</a:t>
                      </a:r>
                      <a:endParaRPr lang="bg-BG" sz="9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Б</a:t>
                      </a:r>
                      <a:endParaRPr lang="bg-BG" sz="9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Н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Б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Н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Б</a:t>
                      </a:r>
                      <a:endParaRPr lang="bg-BG" sz="9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Н</a:t>
                      </a:r>
                      <a:endParaRPr lang="bg-BG" sz="9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Б</a:t>
                      </a:r>
                      <a:endParaRPr lang="bg-BG" sz="9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Н</a:t>
                      </a:r>
                      <a:endParaRPr lang="bg-BG" sz="9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Б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Н</a:t>
                      </a:r>
                      <a:endParaRPr lang="bg-BG" sz="9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Б</a:t>
                      </a:r>
                      <a:endParaRPr lang="bg-BG" sz="9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Н</a:t>
                      </a:r>
                      <a:endParaRPr lang="bg-BG" sz="9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Б</a:t>
                      </a:r>
                      <a:endParaRPr lang="bg-BG" sz="9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Н</a:t>
                      </a:r>
                      <a:endParaRPr lang="bg-BG" sz="9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Б</a:t>
                      </a:r>
                      <a:endParaRPr lang="bg-BG" sz="90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Н</a:t>
                      </a: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900" dirty="0">
                        <a:effectLst/>
                        <a:latin typeface="+mn-lt"/>
                        <a:ea typeface="HGSMinchoE"/>
                        <a:cs typeface="Times New Roman"/>
                      </a:endParaRPr>
                    </a:p>
                  </a:txBody>
                  <a:tcPr marL="62437" marR="62437" marT="0" marB="0" anchor="ctr"/>
                </a:tc>
              </a:tr>
              <a:tr h="296224">
                <a:tc>
                  <a:txBody>
                    <a:bodyPr/>
                    <a:lstStyle/>
                    <a:p>
                      <a:pPr algn="r" fontAlgn="ctr"/>
                      <a:r>
                        <a:rPr lang="bg-BG" sz="11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Мъж</a:t>
                      </a:r>
                      <a:endParaRPr lang="bg-BG" sz="11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54,1</a:t>
                      </a:r>
                    </a:p>
                  </a:txBody>
                  <a:tcPr marL="9525" marR="9525" marT="9525" marB="0" anchor="ctr"/>
                </a:tc>
              </a:tr>
              <a:tr h="296224">
                <a:tc>
                  <a:txBody>
                    <a:bodyPr/>
                    <a:lstStyle/>
                    <a:p>
                      <a:pPr algn="r" fontAlgn="ctr"/>
                      <a:r>
                        <a:rPr lang="bg-BG" sz="11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Жена</a:t>
                      </a:r>
                      <a:endParaRPr lang="bg-BG" sz="11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6867" y="4361328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Тълкувание на таблицата:</a:t>
            </a:r>
          </a:p>
          <a:p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Колона означена с „Б“ за съответната държава – Чуждестранни туристи, посетили Б-я през последните 2 години</a:t>
            </a:r>
          </a:p>
          <a:p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Колона </a:t>
            </a:r>
            <a:r>
              <a:rPr lang="bg-BG" sz="1200" dirty="0">
                <a:solidFill>
                  <a:schemeClr val="bg2">
                    <a:lumMod val="25000"/>
                  </a:schemeClr>
                </a:solidFill>
              </a:rPr>
              <a:t>означена с </a:t>
            </a:r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„Н“ </a:t>
            </a:r>
            <a:r>
              <a:rPr lang="bg-BG" sz="1200" dirty="0">
                <a:solidFill>
                  <a:schemeClr val="bg2">
                    <a:lumMod val="25000"/>
                  </a:schemeClr>
                </a:solidFill>
              </a:rPr>
              <a:t>за съответната държава – Чуждестранни </a:t>
            </a:r>
            <a:r>
              <a:rPr lang="bg-BG" sz="1200" dirty="0" smtClean="0">
                <a:solidFill>
                  <a:schemeClr val="bg2">
                    <a:lumMod val="25000"/>
                  </a:schemeClr>
                </a:solidFill>
              </a:rPr>
              <a:t>туристи, посетили конкурентни на Б-я дестинации </a:t>
            </a:r>
            <a:r>
              <a:rPr lang="bg-BG" sz="1200" dirty="0">
                <a:solidFill>
                  <a:schemeClr val="bg2">
                    <a:lumMod val="25000"/>
                  </a:schemeClr>
                </a:solidFill>
              </a:rPr>
              <a:t>през последните 2 години</a:t>
            </a:r>
          </a:p>
          <a:p>
            <a:endParaRPr lang="bg-BG" sz="12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556792"/>
            <a:ext cx="710002" cy="76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94" y="6207115"/>
            <a:ext cx="154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База: Туристи</a:t>
            </a:r>
            <a:endParaRPr lang="bg-BG" sz="1000" dirty="0"/>
          </a:p>
        </p:txBody>
      </p:sp>
      <p:pic>
        <p:nvPicPr>
          <p:cNvPr id="9" name="Picture 2" descr="http://3.bp.blogspot.com/-7vfziG_dT8A/Tsfmkz1XO1I/AAAAAAAADcM/Cm1K0jYQ8jE/s1600/manbagsil2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53" y="5325567"/>
            <a:ext cx="514964" cy="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34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6664</TotalTime>
  <Words>9744</Words>
  <Application>Microsoft Office PowerPoint</Application>
  <PresentationFormat>On-screen Show (4:3)</PresentationFormat>
  <Paragraphs>3309</Paragraphs>
  <Slides>118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118</vt:i4>
      </vt:variant>
    </vt:vector>
  </HeadingPairs>
  <TitlesOfParts>
    <vt:vector size="122" baseType="lpstr">
      <vt:lpstr>1_Office Theme</vt:lpstr>
      <vt:lpstr>17_Custom Design</vt:lpstr>
      <vt:lpstr>16_Custom Design</vt:lpstr>
      <vt:lpstr>18_Custom Design</vt:lpstr>
      <vt:lpstr>Тестване на националния, продуктовите брандове и един регионален бранд на международните и вътрешния пазар</vt:lpstr>
      <vt:lpstr>Кратко описание </vt:lpstr>
      <vt:lpstr>Цели</vt:lpstr>
      <vt:lpstr>Целеви групи (1) </vt:lpstr>
      <vt:lpstr>Целеви групи (2) </vt:lpstr>
      <vt:lpstr>Методология</vt:lpstr>
      <vt:lpstr>Тествани лога</vt:lpstr>
      <vt:lpstr>Продуктови подбрандове</vt:lpstr>
      <vt:lpstr>Регионален подбранд – регион Тракия</vt:lpstr>
      <vt:lpstr>Slide 10</vt:lpstr>
      <vt:lpstr>Slide 11</vt:lpstr>
      <vt:lpstr>Slide 12</vt:lpstr>
      <vt:lpstr>Slide 13</vt:lpstr>
      <vt:lpstr>Свободни асоциации с тестваните лога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Основни послания на логата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Възприятие на логата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Потребителски нагласи към цветовете на логата</vt:lpstr>
      <vt:lpstr>Slide 60</vt:lpstr>
      <vt:lpstr>Slide 61</vt:lpstr>
      <vt:lpstr>Slide 62</vt:lpstr>
      <vt:lpstr>Потребителски нагласи към подбрандовете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Потребителски нагласи към слоганите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най-харесвано лого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Препоръки за подобрение</vt:lpstr>
      <vt:lpstr>Slide 95</vt:lpstr>
      <vt:lpstr>Slide 96</vt:lpstr>
      <vt:lpstr>Потребителски профил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Профил на изследваните туроператори</vt:lpstr>
      <vt:lpstr>Slide 115</vt:lpstr>
      <vt:lpstr>Slide 116</vt:lpstr>
      <vt:lpstr>Slide 117</vt:lpstr>
      <vt:lpstr>Slide 118</vt:lpstr>
    </vt:vector>
  </TitlesOfParts>
  <Company>--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*</dc:creator>
  <cp:lastModifiedBy>pmg25_j.dobrev</cp:lastModifiedBy>
  <cp:revision>553</cp:revision>
  <cp:lastPrinted>2013-01-02T14:57:53Z</cp:lastPrinted>
  <dcterms:created xsi:type="dcterms:W3CDTF">2012-10-11T09:18:21Z</dcterms:created>
  <dcterms:modified xsi:type="dcterms:W3CDTF">2013-01-07T13:22:42Z</dcterms:modified>
</cp:coreProperties>
</file>