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6858000" type="screen4x3"/>
  <p:notesSz cx="6858000" cy="9144000"/>
  <p:defaultTextStyle>
    <a:defPPr>
      <a:defRPr lang="bg-BG"/>
    </a:defPPr>
    <a:lvl1pPr algn="l" rtl="0" fontAlgn="base">
      <a:spcBef>
        <a:spcPct val="0"/>
      </a:spcBef>
      <a:spcAft>
        <a:spcPct val="0"/>
      </a:spcAft>
      <a:defRPr sz="1400" kern="1200">
        <a:solidFill>
          <a:srgbClr val="000000"/>
        </a:solidFill>
        <a:latin typeface="Arial" charset="0"/>
        <a:ea typeface="+mn-ea"/>
        <a:cs typeface="Arial" charset="0"/>
        <a:sym typeface="Arial" charset="0"/>
      </a:defRPr>
    </a:lvl1pPr>
    <a:lvl2pPr marL="457200" algn="l" rtl="0" fontAlgn="base">
      <a:spcBef>
        <a:spcPct val="0"/>
      </a:spcBef>
      <a:spcAft>
        <a:spcPct val="0"/>
      </a:spcAft>
      <a:defRPr sz="1400" kern="1200">
        <a:solidFill>
          <a:srgbClr val="000000"/>
        </a:solidFill>
        <a:latin typeface="Arial" charset="0"/>
        <a:ea typeface="+mn-ea"/>
        <a:cs typeface="Arial" charset="0"/>
        <a:sym typeface="Arial" charset="0"/>
      </a:defRPr>
    </a:lvl2pPr>
    <a:lvl3pPr marL="914400" algn="l" rtl="0" fontAlgn="base">
      <a:spcBef>
        <a:spcPct val="0"/>
      </a:spcBef>
      <a:spcAft>
        <a:spcPct val="0"/>
      </a:spcAft>
      <a:defRPr sz="1400" kern="1200">
        <a:solidFill>
          <a:srgbClr val="000000"/>
        </a:solidFill>
        <a:latin typeface="Arial" charset="0"/>
        <a:ea typeface="+mn-ea"/>
        <a:cs typeface="Arial" charset="0"/>
        <a:sym typeface="Arial" charset="0"/>
      </a:defRPr>
    </a:lvl3pPr>
    <a:lvl4pPr marL="1371600" algn="l" rtl="0" fontAlgn="base">
      <a:spcBef>
        <a:spcPct val="0"/>
      </a:spcBef>
      <a:spcAft>
        <a:spcPct val="0"/>
      </a:spcAft>
      <a:defRPr sz="1400" kern="1200">
        <a:solidFill>
          <a:srgbClr val="000000"/>
        </a:solidFill>
        <a:latin typeface="Arial" charset="0"/>
        <a:ea typeface="+mn-ea"/>
        <a:cs typeface="Arial" charset="0"/>
        <a:sym typeface="Arial" charset="0"/>
      </a:defRPr>
    </a:lvl4pPr>
    <a:lvl5pPr marL="1828800" algn="l" rtl="0" fontAlgn="base">
      <a:spcBef>
        <a:spcPct val="0"/>
      </a:spcBef>
      <a:spcAft>
        <a:spcPct val="0"/>
      </a:spcAft>
      <a:defRPr sz="1400" kern="1200">
        <a:solidFill>
          <a:srgbClr val="000000"/>
        </a:solidFill>
        <a:latin typeface="Arial" charset="0"/>
        <a:ea typeface="+mn-ea"/>
        <a:cs typeface="Arial" charset="0"/>
        <a:sym typeface="Arial" charset="0"/>
      </a:defRPr>
    </a:lvl5pPr>
    <a:lvl6pPr marL="2286000" algn="l" defTabSz="914400" rtl="0" eaLnBrk="1" latinLnBrk="0" hangingPunct="1">
      <a:defRPr sz="1400" kern="1200">
        <a:solidFill>
          <a:srgbClr val="000000"/>
        </a:solidFill>
        <a:latin typeface="Arial" charset="0"/>
        <a:ea typeface="+mn-ea"/>
        <a:cs typeface="Arial" charset="0"/>
        <a:sym typeface="Arial" charset="0"/>
      </a:defRPr>
    </a:lvl6pPr>
    <a:lvl7pPr marL="2743200" algn="l" defTabSz="914400" rtl="0" eaLnBrk="1" latinLnBrk="0" hangingPunct="1">
      <a:defRPr sz="1400" kern="1200">
        <a:solidFill>
          <a:srgbClr val="000000"/>
        </a:solidFill>
        <a:latin typeface="Arial" charset="0"/>
        <a:ea typeface="+mn-ea"/>
        <a:cs typeface="Arial" charset="0"/>
        <a:sym typeface="Arial" charset="0"/>
      </a:defRPr>
    </a:lvl7pPr>
    <a:lvl8pPr marL="3200400" algn="l" defTabSz="914400" rtl="0" eaLnBrk="1" latinLnBrk="0" hangingPunct="1">
      <a:defRPr sz="1400" kern="1200">
        <a:solidFill>
          <a:srgbClr val="000000"/>
        </a:solidFill>
        <a:latin typeface="Arial" charset="0"/>
        <a:ea typeface="+mn-ea"/>
        <a:cs typeface="Arial" charset="0"/>
        <a:sym typeface="Arial" charset="0"/>
      </a:defRPr>
    </a:lvl8pPr>
    <a:lvl9pPr marL="3657600" algn="l" defTabSz="914400" rtl="0" eaLnBrk="1" latinLnBrk="0" hangingPunct="1">
      <a:defRPr sz="1400" kern="1200">
        <a:solidFill>
          <a:srgbClr val="000000"/>
        </a:solidFill>
        <a:latin typeface="Arial" charset="0"/>
        <a:ea typeface="+mn-ea"/>
        <a:cs typeface="Arial" charset="0"/>
        <a:sym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hape 3"/>
          <p:cNvSpPr>
            <a:spLocks noGrp="1" noRot="1" noChangeAspect="1"/>
          </p:cNvSpPr>
          <p:nvPr>
            <p:ph type="sldImg" idx="2"/>
          </p:nvPr>
        </p:nvSpPr>
        <p:spPr bwMode="auto">
          <a:xfrm>
            <a:off x="1143000" y="685800"/>
            <a:ext cx="4572000" cy="3429000"/>
          </a:xfrm>
          <a:custGeom>
            <a:avLst/>
            <a:gdLst>
              <a:gd name="T0" fmla="*/ 0 w 120000"/>
              <a:gd name="T1" fmla="*/ 0 h 120000"/>
              <a:gd name="T2" fmla="*/ 120000 w 120000"/>
              <a:gd name="T3" fmla="*/ 120000 h 120000"/>
            </a:gdLst>
            <a:ahLst/>
            <a:cxnLst>
              <a:cxn ang="0">
                <a:pos x="0" y="0"/>
              </a:cxn>
              <a:cxn ang="0">
                <a:pos x="120000" y="0"/>
              </a:cxn>
              <a:cxn ang="0">
                <a:pos x="120000" y="120000"/>
              </a:cxn>
              <a:cxn ang="0">
                <a:pos x="0" y="120000"/>
              </a:cxn>
            </a:cxnLst>
            <a:rect l="T0" t="T1" r="T2" b="T3"/>
            <a:pathLst>
              <a:path w="120000" h="120000" extrusionOk="0">
                <a:moveTo>
                  <a:pt x="0" y="0"/>
                </a:moveTo>
                <a:lnTo>
                  <a:pt x="120000" y="0"/>
                </a:lnTo>
                <a:lnTo>
                  <a:pt x="120000" y="120000"/>
                </a:lnTo>
                <a:lnTo>
                  <a:pt x="0" y="120000"/>
                </a:lnTo>
                <a:close/>
              </a:path>
            </a:pathLst>
          </a:custGeom>
          <a:noFill/>
          <a:ln w="9525">
            <a:solidFill>
              <a:srgbClr val="000000"/>
            </a:solidFill>
            <a:round/>
            <a:headEnd/>
            <a:tailEn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pPr lvl="0"/>
            <a:endParaRPr noProof="0"/>
          </a:p>
        </p:txBody>
      </p:sp>
    </p:spTree>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1" name="Shape 51"/>
          <p:cNvSpPr>
            <a:spLocks noGrp="1" noRot="1" noChangeAspect="1"/>
          </p:cNvSpPr>
          <p:nvPr>
            <p:ph type="sldImg" idx="2"/>
          </p:nvPr>
        </p:nvSpPr>
        <p:spPr>
          <a:ln>
            <a:miter lim="800000"/>
          </a:ln>
        </p:spPr>
      </p:sp>
      <p:sp>
        <p:nvSpPr>
          <p:cNvPr id="15362" name="Shape 52"/>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3" name="Shape 137"/>
          <p:cNvSpPr>
            <a:spLocks noGrp="1" noRot="1" noChangeAspect="1"/>
          </p:cNvSpPr>
          <p:nvPr>
            <p:ph type="sldImg" idx="2"/>
          </p:nvPr>
        </p:nvSpPr>
        <p:spPr>
          <a:ln>
            <a:miter lim="800000"/>
          </a:ln>
        </p:spPr>
      </p:sp>
      <p:sp>
        <p:nvSpPr>
          <p:cNvPr id="33794" name="Shape 138"/>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1" name="Shape 147"/>
          <p:cNvSpPr>
            <a:spLocks noGrp="1" noRot="1" noChangeAspect="1"/>
          </p:cNvSpPr>
          <p:nvPr>
            <p:ph type="sldImg" idx="2"/>
          </p:nvPr>
        </p:nvSpPr>
        <p:spPr>
          <a:ln>
            <a:miter lim="800000"/>
          </a:ln>
        </p:spPr>
      </p:sp>
      <p:sp>
        <p:nvSpPr>
          <p:cNvPr id="35842" name="Shape 148"/>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89" name="Shape 158"/>
          <p:cNvSpPr>
            <a:spLocks noGrp="1" noRot="1" noChangeAspect="1"/>
          </p:cNvSpPr>
          <p:nvPr>
            <p:ph type="sldImg" idx="2"/>
          </p:nvPr>
        </p:nvSpPr>
        <p:spPr>
          <a:ln>
            <a:miter lim="800000"/>
          </a:ln>
        </p:spPr>
      </p:sp>
      <p:sp>
        <p:nvSpPr>
          <p:cNvPr id="37890" name="Shape 159"/>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7" name="Shape 169"/>
          <p:cNvSpPr>
            <a:spLocks noGrp="1" noRot="1" noChangeAspect="1"/>
          </p:cNvSpPr>
          <p:nvPr>
            <p:ph type="sldImg" idx="2"/>
          </p:nvPr>
        </p:nvSpPr>
        <p:spPr>
          <a:ln>
            <a:miter lim="800000"/>
          </a:ln>
        </p:spPr>
      </p:sp>
      <p:sp>
        <p:nvSpPr>
          <p:cNvPr id="39938" name="Shape 170"/>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5" name="Shape 180"/>
          <p:cNvSpPr>
            <a:spLocks noGrp="1" noRot="1" noChangeAspect="1"/>
          </p:cNvSpPr>
          <p:nvPr>
            <p:ph type="sldImg" idx="2"/>
          </p:nvPr>
        </p:nvSpPr>
        <p:spPr>
          <a:ln>
            <a:miter lim="800000"/>
          </a:ln>
        </p:spPr>
      </p:sp>
      <p:sp>
        <p:nvSpPr>
          <p:cNvPr id="41986" name="Shape 181"/>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3" name="Shape 190"/>
          <p:cNvSpPr>
            <a:spLocks noGrp="1" noRot="1" noChangeAspect="1"/>
          </p:cNvSpPr>
          <p:nvPr>
            <p:ph type="sldImg" idx="2"/>
          </p:nvPr>
        </p:nvSpPr>
        <p:spPr>
          <a:ln>
            <a:miter lim="800000"/>
          </a:ln>
        </p:spPr>
      </p:sp>
      <p:sp>
        <p:nvSpPr>
          <p:cNvPr id="44034" name="Shape 191"/>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1" name="Shape 200"/>
          <p:cNvSpPr>
            <a:spLocks noGrp="1" noRot="1" noChangeAspect="1"/>
          </p:cNvSpPr>
          <p:nvPr>
            <p:ph type="sldImg" idx="2"/>
          </p:nvPr>
        </p:nvSpPr>
        <p:spPr>
          <a:ln>
            <a:miter lim="800000"/>
          </a:ln>
        </p:spPr>
      </p:sp>
      <p:sp>
        <p:nvSpPr>
          <p:cNvPr id="46082" name="Shape 201"/>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29" name="Shape 211"/>
          <p:cNvSpPr>
            <a:spLocks noGrp="1" noRot="1" noChangeAspect="1"/>
          </p:cNvSpPr>
          <p:nvPr>
            <p:ph type="sldImg" idx="2"/>
          </p:nvPr>
        </p:nvSpPr>
        <p:spPr>
          <a:ln>
            <a:miter lim="800000"/>
          </a:ln>
        </p:spPr>
      </p:sp>
      <p:sp>
        <p:nvSpPr>
          <p:cNvPr id="48130" name="Shape 212"/>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7" name="Shape 223"/>
          <p:cNvSpPr>
            <a:spLocks noGrp="1" noRot="1" noChangeAspect="1"/>
          </p:cNvSpPr>
          <p:nvPr>
            <p:ph type="sldImg" idx="2"/>
          </p:nvPr>
        </p:nvSpPr>
        <p:spPr>
          <a:ln>
            <a:miter lim="800000"/>
          </a:ln>
        </p:spPr>
      </p:sp>
      <p:sp>
        <p:nvSpPr>
          <p:cNvPr id="50178" name="Shape 224"/>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5" name="Shape 233"/>
          <p:cNvSpPr>
            <a:spLocks noGrp="1" noRot="1" noChangeAspect="1"/>
          </p:cNvSpPr>
          <p:nvPr>
            <p:ph type="sldImg" idx="2"/>
          </p:nvPr>
        </p:nvSpPr>
        <p:spPr>
          <a:ln>
            <a:miter lim="800000"/>
          </a:ln>
        </p:spPr>
      </p:sp>
      <p:sp>
        <p:nvSpPr>
          <p:cNvPr id="52226" name="Shape 234"/>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9" name="Shape 59"/>
          <p:cNvSpPr>
            <a:spLocks noGrp="1" noRot="1" noChangeAspect="1"/>
          </p:cNvSpPr>
          <p:nvPr>
            <p:ph type="sldImg" idx="2"/>
          </p:nvPr>
        </p:nvSpPr>
        <p:spPr>
          <a:ln>
            <a:miter lim="800000"/>
          </a:ln>
        </p:spPr>
      </p:sp>
      <p:sp>
        <p:nvSpPr>
          <p:cNvPr id="17410" name="Shape 60"/>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3" name="Shape 244"/>
          <p:cNvSpPr>
            <a:spLocks noGrp="1" noRot="1" noChangeAspect="1"/>
          </p:cNvSpPr>
          <p:nvPr>
            <p:ph type="sldImg" idx="2"/>
          </p:nvPr>
        </p:nvSpPr>
        <p:spPr>
          <a:ln>
            <a:miter lim="800000"/>
          </a:ln>
        </p:spPr>
      </p:sp>
      <p:sp>
        <p:nvSpPr>
          <p:cNvPr id="54274" name="Shape 245"/>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1" name="Shape 256"/>
          <p:cNvSpPr>
            <a:spLocks noGrp="1" noRot="1" noChangeAspect="1"/>
          </p:cNvSpPr>
          <p:nvPr>
            <p:ph type="sldImg" idx="2"/>
          </p:nvPr>
        </p:nvSpPr>
        <p:spPr>
          <a:ln>
            <a:miter lim="800000"/>
          </a:ln>
        </p:spPr>
      </p:sp>
      <p:sp>
        <p:nvSpPr>
          <p:cNvPr id="56322" name="Shape 257"/>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69" name="Shape 267"/>
          <p:cNvSpPr>
            <a:spLocks noGrp="1" noRot="1" noChangeAspect="1"/>
          </p:cNvSpPr>
          <p:nvPr>
            <p:ph type="sldImg" idx="2"/>
          </p:nvPr>
        </p:nvSpPr>
        <p:spPr>
          <a:ln>
            <a:miter lim="800000"/>
          </a:ln>
        </p:spPr>
      </p:sp>
      <p:sp>
        <p:nvSpPr>
          <p:cNvPr id="58370" name="Shape 268"/>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7" name="Shape 277"/>
          <p:cNvSpPr>
            <a:spLocks noGrp="1" noRot="1" noChangeAspect="1"/>
          </p:cNvSpPr>
          <p:nvPr>
            <p:ph type="sldImg" idx="2"/>
          </p:nvPr>
        </p:nvSpPr>
        <p:spPr>
          <a:ln>
            <a:miter lim="800000"/>
          </a:ln>
        </p:spPr>
      </p:sp>
      <p:sp>
        <p:nvSpPr>
          <p:cNvPr id="60418" name="Shape 278"/>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5" name="Shape 287"/>
          <p:cNvSpPr>
            <a:spLocks noGrp="1" noRot="1" noChangeAspect="1"/>
          </p:cNvSpPr>
          <p:nvPr>
            <p:ph type="sldImg" idx="2"/>
          </p:nvPr>
        </p:nvSpPr>
        <p:spPr>
          <a:ln>
            <a:miter lim="800000"/>
          </a:ln>
        </p:spPr>
      </p:sp>
      <p:sp>
        <p:nvSpPr>
          <p:cNvPr id="62466" name="Shape 288"/>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3" name="Shape 299"/>
          <p:cNvSpPr>
            <a:spLocks noGrp="1" noRot="1" noChangeAspect="1"/>
          </p:cNvSpPr>
          <p:nvPr>
            <p:ph type="sldImg" idx="2"/>
          </p:nvPr>
        </p:nvSpPr>
        <p:spPr>
          <a:ln>
            <a:miter lim="800000"/>
          </a:ln>
        </p:spPr>
      </p:sp>
      <p:sp>
        <p:nvSpPr>
          <p:cNvPr id="64514" name="Shape 300"/>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1" name="Shape 311"/>
          <p:cNvSpPr>
            <a:spLocks noGrp="1" noRot="1" noChangeAspect="1"/>
          </p:cNvSpPr>
          <p:nvPr>
            <p:ph type="sldImg" idx="2"/>
          </p:nvPr>
        </p:nvSpPr>
        <p:spPr>
          <a:ln>
            <a:miter lim="800000"/>
          </a:ln>
        </p:spPr>
      </p:sp>
      <p:sp>
        <p:nvSpPr>
          <p:cNvPr id="66562" name="Shape 312"/>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09" name="Shape 321"/>
          <p:cNvSpPr>
            <a:spLocks noGrp="1" noRot="1" noChangeAspect="1"/>
          </p:cNvSpPr>
          <p:nvPr>
            <p:ph type="sldImg" idx="2"/>
          </p:nvPr>
        </p:nvSpPr>
        <p:spPr>
          <a:ln>
            <a:miter lim="800000"/>
          </a:ln>
        </p:spPr>
      </p:sp>
      <p:sp>
        <p:nvSpPr>
          <p:cNvPr id="68610" name="Shape 322"/>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7" name="Shape 332"/>
          <p:cNvSpPr>
            <a:spLocks noGrp="1" noRot="1" noChangeAspect="1"/>
          </p:cNvSpPr>
          <p:nvPr>
            <p:ph type="sldImg" idx="2"/>
          </p:nvPr>
        </p:nvSpPr>
        <p:spPr>
          <a:ln>
            <a:miter lim="800000"/>
          </a:ln>
        </p:spPr>
      </p:sp>
      <p:sp>
        <p:nvSpPr>
          <p:cNvPr id="70658" name="Shape 333"/>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5" name="Shape 342"/>
          <p:cNvSpPr>
            <a:spLocks noGrp="1" noRot="1" noChangeAspect="1"/>
          </p:cNvSpPr>
          <p:nvPr>
            <p:ph type="sldImg" idx="2"/>
          </p:nvPr>
        </p:nvSpPr>
        <p:spPr>
          <a:ln>
            <a:miter lim="800000"/>
          </a:ln>
        </p:spPr>
      </p:sp>
      <p:sp>
        <p:nvSpPr>
          <p:cNvPr id="72706" name="Shape 343"/>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64"/>
          <p:cNvSpPr>
            <a:spLocks noGrp="1" noRot="1" noChangeAspect="1"/>
          </p:cNvSpPr>
          <p:nvPr>
            <p:ph type="sldImg" idx="2"/>
          </p:nvPr>
        </p:nvSpPr>
        <p:spPr>
          <a:ln>
            <a:miter lim="800000"/>
          </a:ln>
        </p:spPr>
      </p:sp>
      <p:sp>
        <p:nvSpPr>
          <p:cNvPr id="19458" name="Shape 65"/>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3" name="Shape 352"/>
          <p:cNvSpPr>
            <a:spLocks noGrp="1" noRot="1" noChangeAspect="1"/>
          </p:cNvSpPr>
          <p:nvPr>
            <p:ph type="sldImg" idx="2"/>
          </p:nvPr>
        </p:nvSpPr>
        <p:spPr>
          <a:ln>
            <a:miter lim="800000"/>
          </a:ln>
        </p:spPr>
      </p:sp>
      <p:sp>
        <p:nvSpPr>
          <p:cNvPr id="74754" name="Shape 353"/>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1" name="Shape 362"/>
          <p:cNvSpPr>
            <a:spLocks noGrp="1" noRot="1" noChangeAspect="1"/>
          </p:cNvSpPr>
          <p:nvPr>
            <p:ph type="sldImg" idx="2"/>
          </p:nvPr>
        </p:nvSpPr>
        <p:spPr>
          <a:ln>
            <a:miter lim="800000"/>
          </a:ln>
        </p:spPr>
      </p:sp>
      <p:sp>
        <p:nvSpPr>
          <p:cNvPr id="76802" name="Shape 363"/>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49" name="Shape 373"/>
          <p:cNvSpPr>
            <a:spLocks noGrp="1" noRot="1" noChangeAspect="1"/>
          </p:cNvSpPr>
          <p:nvPr>
            <p:ph type="sldImg" idx="2"/>
          </p:nvPr>
        </p:nvSpPr>
        <p:spPr>
          <a:ln>
            <a:miter lim="800000"/>
          </a:ln>
        </p:spPr>
      </p:sp>
      <p:sp>
        <p:nvSpPr>
          <p:cNvPr id="78850" name="Shape 374"/>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7" name="Shape 383"/>
          <p:cNvSpPr>
            <a:spLocks noGrp="1" noRot="1" noChangeAspect="1"/>
          </p:cNvSpPr>
          <p:nvPr>
            <p:ph type="sldImg" idx="2"/>
          </p:nvPr>
        </p:nvSpPr>
        <p:spPr>
          <a:ln>
            <a:miter lim="800000"/>
          </a:ln>
        </p:spPr>
      </p:sp>
      <p:sp>
        <p:nvSpPr>
          <p:cNvPr id="80898" name="Shape 384"/>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5" name="Shape 394"/>
          <p:cNvSpPr>
            <a:spLocks noGrp="1" noRot="1" noChangeAspect="1"/>
          </p:cNvSpPr>
          <p:nvPr>
            <p:ph type="sldImg" idx="2"/>
          </p:nvPr>
        </p:nvSpPr>
        <p:spPr>
          <a:ln>
            <a:miter lim="800000"/>
          </a:ln>
        </p:spPr>
      </p:sp>
      <p:sp>
        <p:nvSpPr>
          <p:cNvPr id="82946" name="Shape 395"/>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3" name="Shape 405"/>
          <p:cNvSpPr>
            <a:spLocks noGrp="1" noRot="1" noChangeAspect="1"/>
          </p:cNvSpPr>
          <p:nvPr>
            <p:ph type="sldImg" idx="2"/>
          </p:nvPr>
        </p:nvSpPr>
        <p:spPr>
          <a:ln>
            <a:miter lim="800000"/>
          </a:ln>
        </p:spPr>
      </p:sp>
      <p:sp>
        <p:nvSpPr>
          <p:cNvPr id="84994" name="Shape 406"/>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1" name="Shape 417"/>
          <p:cNvSpPr>
            <a:spLocks noGrp="1" noRot="1" noChangeAspect="1"/>
          </p:cNvSpPr>
          <p:nvPr>
            <p:ph type="sldImg" idx="2"/>
          </p:nvPr>
        </p:nvSpPr>
        <p:spPr>
          <a:ln>
            <a:miter lim="800000"/>
          </a:ln>
        </p:spPr>
      </p:sp>
      <p:sp>
        <p:nvSpPr>
          <p:cNvPr id="87042" name="Shape 418"/>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89" name="Shape 427"/>
          <p:cNvSpPr>
            <a:spLocks noGrp="1" noRot="1" noChangeAspect="1"/>
          </p:cNvSpPr>
          <p:nvPr>
            <p:ph type="sldImg" idx="2"/>
          </p:nvPr>
        </p:nvSpPr>
        <p:spPr>
          <a:ln>
            <a:miter lim="800000"/>
          </a:ln>
        </p:spPr>
      </p:sp>
      <p:sp>
        <p:nvSpPr>
          <p:cNvPr id="89090" name="Shape 428"/>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7" name="Shape 439"/>
          <p:cNvSpPr>
            <a:spLocks noGrp="1" noRot="1" noChangeAspect="1"/>
          </p:cNvSpPr>
          <p:nvPr>
            <p:ph type="sldImg" idx="2"/>
          </p:nvPr>
        </p:nvSpPr>
        <p:spPr>
          <a:ln>
            <a:miter lim="800000"/>
          </a:ln>
        </p:spPr>
      </p:sp>
      <p:sp>
        <p:nvSpPr>
          <p:cNvPr id="91138" name="Shape 440"/>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5" name="Shape 449"/>
          <p:cNvSpPr>
            <a:spLocks noGrp="1" noRot="1" noChangeAspect="1"/>
          </p:cNvSpPr>
          <p:nvPr>
            <p:ph type="sldImg" idx="2"/>
          </p:nvPr>
        </p:nvSpPr>
        <p:spPr>
          <a:ln>
            <a:miter lim="800000"/>
          </a:ln>
        </p:spPr>
      </p:sp>
      <p:sp>
        <p:nvSpPr>
          <p:cNvPr id="93186" name="Shape 450"/>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Shape 75"/>
          <p:cNvSpPr>
            <a:spLocks noGrp="1" noRot="1" noChangeAspect="1"/>
          </p:cNvSpPr>
          <p:nvPr>
            <p:ph type="sldImg" idx="2"/>
          </p:nvPr>
        </p:nvSpPr>
        <p:spPr>
          <a:ln>
            <a:miter lim="800000"/>
          </a:ln>
        </p:spPr>
      </p:sp>
      <p:sp>
        <p:nvSpPr>
          <p:cNvPr id="21506" name="Shape 76"/>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3" name="Shape 460"/>
          <p:cNvSpPr>
            <a:spLocks noGrp="1" noRot="1" noChangeAspect="1"/>
          </p:cNvSpPr>
          <p:nvPr>
            <p:ph type="sldImg" idx="2"/>
          </p:nvPr>
        </p:nvSpPr>
        <p:spPr>
          <a:ln>
            <a:miter lim="800000"/>
          </a:ln>
        </p:spPr>
      </p:sp>
      <p:sp>
        <p:nvSpPr>
          <p:cNvPr id="95234" name="Shape 461"/>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1" name="Shape 470"/>
          <p:cNvSpPr>
            <a:spLocks noGrp="1" noRot="1" noChangeAspect="1"/>
          </p:cNvSpPr>
          <p:nvPr>
            <p:ph type="sldImg" idx="2"/>
          </p:nvPr>
        </p:nvSpPr>
        <p:spPr>
          <a:ln>
            <a:miter lim="800000"/>
          </a:ln>
        </p:spPr>
      </p:sp>
      <p:sp>
        <p:nvSpPr>
          <p:cNvPr id="97282" name="Shape 471"/>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29" name="Shape 482"/>
          <p:cNvSpPr>
            <a:spLocks noGrp="1" noRot="1" noChangeAspect="1"/>
          </p:cNvSpPr>
          <p:nvPr>
            <p:ph type="sldImg" idx="2"/>
          </p:nvPr>
        </p:nvSpPr>
        <p:spPr>
          <a:ln>
            <a:miter lim="800000"/>
          </a:ln>
        </p:spPr>
      </p:sp>
      <p:sp>
        <p:nvSpPr>
          <p:cNvPr id="99330" name="Shape 483"/>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7" name="Shape 492"/>
          <p:cNvSpPr>
            <a:spLocks noGrp="1" noRot="1" noChangeAspect="1"/>
          </p:cNvSpPr>
          <p:nvPr>
            <p:ph type="sldImg" idx="2"/>
          </p:nvPr>
        </p:nvSpPr>
        <p:spPr>
          <a:ln>
            <a:miter lim="800000"/>
          </a:ln>
        </p:spPr>
      </p:sp>
      <p:sp>
        <p:nvSpPr>
          <p:cNvPr id="101378" name="Shape 493"/>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3425" name="Shape 503"/>
          <p:cNvSpPr>
            <a:spLocks noGrp="1" noRot="1" noChangeAspect="1"/>
          </p:cNvSpPr>
          <p:nvPr>
            <p:ph type="sldImg" idx="2"/>
          </p:nvPr>
        </p:nvSpPr>
        <p:spPr>
          <a:ln>
            <a:miter lim="800000"/>
          </a:ln>
        </p:spPr>
      </p:sp>
      <p:sp>
        <p:nvSpPr>
          <p:cNvPr id="103426" name="Shape 504"/>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473" name="Shape 513"/>
          <p:cNvSpPr>
            <a:spLocks noGrp="1" noRot="1" noChangeAspect="1"/>
          </p:cNvSpPr>
          <p:nvPr>
            <p:ph type="sldImg" idx="2"/>
          </p:nvPr>
        </p:nvSpPr>
        <p:spPr>
          <a:ln>
            <a:miter lim="800000"/>
          </a:ln>
        </p:spPr>
      </p:sp>
      <p:sp>
        <p:nvSpPr>
          <p:cNvPr id="105474" name="Shape 514"/>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7521" name="Shape 525"/>
          <p:cNvSpPr>
            <a:spLocks noGrp="1" noRot="1" noChangeAspect="1"/>
          </p:cNvSpPr>
          <p:nvPr>
            <p:ph type="sldImg" idx="2"/>
          </p:nvPr>
        </p:nvSpPr>
        <p:spPr>
          <a:ln>
            <a:miter lim="800000"/>
          </a:ln>
        </p:spPr>
      </p:sp>
      <p:sp>
        <p:nvSpPr>
          <p:cNvPr id="107522" name="Shape 526"/>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9569" name="Shape 535"/>
          <p:cNvSpPr>
            <a:spLocks noGrp="1" noRot="1" noChangeAspect="1"/>
          </p:cNvSpPr>
          <p:nvPr>
            <p:ph type="sldImg" idx="2"/>
          </p:nvPr>
        </p:nvSpPr>
        <p:spPr>
          <a:ln>
            <a:miter lim="800000"/>
          </a:ln>
        </p:spPr>
      </p:sp>
      <p:sp>
        <p:nvSpPr>
          <p:cNvPr id="109570" name="Shape 536"/>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617" name="Shape 546"/>
          <p:cNvSpPr>
            <a:spLocks noGrp="1" noRot="1" noChangeAspect="1"/>
          </p:cNvSpPr>
          <p:nvPr>
            <p:ph type="sldImg" idx="2"/>
          </p:nvPr>
        </p:nvSpPr>
        <p:spPr>
          <a:ln>
            <a:miter lim="800000"/>
          </a:ln>
        </p:spPr>
      </p:sp>
      <p:sp>
        <p:nvSpPr>
          <p:cNvPr id="111618" name="Shape 547"/>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3665" name="Shape 555"/>
          <p:cNvSpPr>
            <a:spLocks noGrp="1" noRot="1" noChangeAspect="1"/>
          </p:cNvSpPr>
          <p:nvPr>
            <p:ph type="sldImg" idx="2"/>
          </p:nvPr>
        </p:nvSpPr>
        <p:spPr>
          <a:ln>
            <a:miter lim="800000"/>
          </a:ln>
        </p:spPr>
      </p:sp>
      <p:sp>
        <p:nvSpPr>
          <p:cNvPr id="113666" name="Shape 556"/>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3" name="Shape 85"/>
          <p:cNvSpPr>
            <a:spLocks noGrp="1" noRot="1" noChangeAspect="1"/>
          </p:cNvSpPr>
          <p:nvPr>
            <p:ph type="sldImg" idx="2"/>
          </p:nvPr>
        </p:nvSpPr>
        <p:spPr>
          <a:ln>
            <a:miter lim="800000"/>
          </a:ln>
        </p:spPr>
      </p:sp>
      <p:sp>
        <p:nvSpPr>
          <p:cNvPr id="23554" name="Shape 86"/>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3" name="Shape 566"/>
          <p:cNvSpPr>
            <a:spLocks noGrp="1" noRot="1" noChangeAspect="1"/>
          </p:cNvSpPr>
          <p:nvPr>
            <p:ph type="sldImg" idx="2"/>
          </p:nvPr>
        </p:nvSpPr>
        <p:spPr>
          <a:ln>
            <a:miter lim="800000"/>
          </a:ln>
        </p:spPr>
      </p:sp>
      <p:sp>
        <p:nvSpPr>
          <p:cNvPr id="115714" name="Shape 567"/>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761" name="Shape 575"/>
          <p:cNvSpPr>
            <a:spLocks noGrp="1" noRot="1" noChangeAspect="1"/>
          </p:cNvSpPr>
          <p:nvPr>
            <p:ph type="sldImg" idx="2"/>
          </p:nvPr>
        </p:nvSpPr>
        <p:spPr>
          <a:ln>
            <a:miter lim="800000"/>
          </a:ln>
        </p:spPr>
      </p:sp>
      <p:sp>
        <p:nvSpPr>
          <p:cNvPr id="117762" name="Shape 576"/>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1" name="Shape 96"/>
          <p:cNvSpPr>
            <a:spLocks noGrp="1" noRot="1" noChangeAspect="1"/>
          </p:cNvSpPr>
          <p:nvPr>
            <p:ph type="sldImg" idx="2"/>
          </p:nvPr>
        </p:nvSpPr>
        <p:spPr>
          <a:ln>
            <a:miter lim="800000"/>
          </a:ln>
        </p:spPr>
      </p:sp>
      <p:sp>
        <p:nvSpPr>
          <p:cNvPr id="25602" name="Shape 97"/>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9" name="Shape 106"/>
          <p:cNvSpPr>
            <a:spLocks noGrp="1" noRot="1" noChangeAspect="1"/>
          </p:cNvSpPr>
          <p:nvPr>
            <p:ph type="sldImg" idx="2"/>
          </p:nvPr>
        </p:nvSpPr>
        <p:spPr>
          <a:ln>
            <a:miter lim="800000"/>
          </a:ln>
        </p:spPr>
      </p:sp>
      <p:sp>
        <p:nvSpPr>
          <p:cNvPr id="27650" name="Shape 107"/>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7" name="Shape 116"/>
          <p:cNvSpPr>
            <a:spLocks noGrp="1" noRot="1" noChangeAspect="1"/>
          </p:cNvSpPr>
          <p:nvPr>
            <p:ph type="sldImg" idx="2"/>
          </p:nvPr>
        </p:nvSpPr>
        <p:spPr>
          <a:ln>
            <a:miter lim="800000"/>
          </a:ln>
        </p:spPr>
      </p:sp>
      <p:sp>
        <p:nvSpPr>
          <p:cNvPr id="29698" name="Shape 117"/>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Shape 126"/>
          <p:cNvSpPr>
            <a:spLocks noGrp="1" noRot="1" noChangeAspect="1"/>
          </p:cNvSpPr>
          <p:nvPr>
            <p:ph type="sldImg" idx="2"/>
          </p:nvPr>
        </p:nvSpPr>
        <p:spPr>
          <a:ln>
            <a:miter lim="800000"/>
          </a:ln>
        </p:spPr>
      </p:sp>
      <p:sp>
        <p:nvSpPr>
          <p:cNvPr id="31746" name="Shape 127"/>
          <p:cNvSpPr txBox="1">
            <a:spLocks noGrp="1"/>
          </p:cNvSpPr>
          <p:nvPr>
            <p:ph type="body" idx="1"/>
          </p:nvPr>
        </p:nvSpPr>
        <p:spPr bwMode="auto">
          <a:noFill/>
        </p:spPr>
        <p:txBody>
          <a:bodyPr vert="horz" numCol="1" compatLnSpc="1">
            <a:prstTxWarp prst="textNoShape">
              <a:avLst/>
            </a:prstTxWarp>
          </a:bodyPr>
          <a:lstStyle/>
          <a:p>
            <a:pPr eaLnBrk="1" hangingPunct="1">
              <a:spcBef>
                <a:spcPct val="0"/>
              </a:spcBef>
              <a:buSzTx/>
              <a:buFontTx/>
              <a:buNone/>
            </a:pPr>
            <a:endParaRPr lang="bg-BG"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7"/>
            <a:ext cx="8520600" cy="2736900"/>
          </a:xfrm>
          <a:prstGeom prst="rect">
            <a:avLst/>
          </a:prstGeom>
        </p:spPr>
        <p:txBody>
          <a:bodyPr anchor="b"/>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3778833"/>
            <a:ext cx="8520600" cy="1056900"/>
          </a:xfrm>
          <a:prstGeom prst="rect">
            <a:avLst/>
          </a:prstGeom>
        </p:spPr>
        <p:txBody>
          <a:bodyPr/>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4" name="Shape 12"/>
          <p:cNvSpPr txBox="1">
            <a:spLocks noGrp="1"/>
          </p:cNvSpPr>
          <p:nvPr>
            <p:ph type="sldNum" idx="10"/>
          </p:nvPr>
        </p:nvSpPr>
        <p:spPr/>
        <p:txBody>
          <a:bodyPr/>
          <a:lstStyle>
            <a:lvl1pPr algn="l">
              <a:defRPr sz="1400">
                <a:solidFill>
                  <a:srgbClr val="000000"/>
                </a:solidFill>
              </a:defRPr>
            </a:lvl1pPr>
          </a:lstStyle>
          <a:p>
            <a:pPr>
              <a:defRPr/>
            </a:pPr>
            <a:fld id="{77174EB6-7780-4C80-9FDA-0B84D8F95C42}" type="slidenum">
              <a:rPr lang="bg-BG"/>
              <a:pPr>
                <a:defRPr/>
              </a:pPr>
              <a:t>‹#›</a:t>
            </a:fld>
            <a:endParaRPr lang="bg-B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anchor="b"/>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7"/>
            <a:ext cx="8520600" cy="1734300"/>
          </a:xfrm>
          <a:prstGeom prst="rect">
            <a:avLst/>
          </a:prstGeom>
        </p:spPr>
        <p:txBody>
          <a:bodyPr/>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 name="Shape 47"/>
          <p:cNvSpPr txBox="1">
            <a:spLocks noGrp="1"/>
          </p:cNvSpPr>
          <p:nvPr>
            <p:ph type="sldNum" idx="10"/>
          </p:nvPr>
        </p:nvSpPr>
        <p:spPr/>
        <p:txBody>
          <a:bodyPr/>
          <a:lstStyle>
            <a:lvl1pPr algn="l">
              <a:defRPr sz="1400">
                <a:solidFill>
                  <a:srgbClr val="000000"/>
                </a:solidFill>
              </a:defRPr>
            </a:lvl1pPr>
          </a:lstStyle>
          <a:p>
            <a:pPr>
              <a:defRPr/>
            </a:pPr>
            <a:fld id="{7162C834-1CFF-47B8-A4A3-495AC2ADA76E}" type="slidenum">
              <a:rPr lang="bg-BG"/>
              <a:pPr>
                <a:defRPr/>
              </a:pPr>
              <a:t>‹#›</a:t>
            </a:fld>
            <a:endParaRPr lang="bg-B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2" name="Shape 49"/>
          <p:cNvSpPr txBox="1">
            <a:spLocks noGrp="1"/>
          </p:cNvSpPr>
          <p:nvPr>
            <p:ph type="sldNum" idx="10"/>
          </p:nvPr>
        </p:nvSpPr>
        <p:spPr/>
        <p:txBody>
          <a:bodyPr/>
          <a:lstStyle>
            <a:lvl1pPr algn="l">
              <a:defRPr sz="1400">
                <a:solidFill>
                  <a:srgbClr val="000000"/>
                </a:solidFill>
              </a:defRPr>
            </a:lvl1pPr>
          </a:lstStyle>
          <a:p>
            <a:pPr>
              <a:defRPr/>
            </a:pPr>
            <a:fld id="{FEF0040E-C6BA-4DA2-9DC9-673C43A03665}" type="slidenum">
              <a:rPr lang="bg-BG"/>
              <a:pPr>
                <a:defRPr/>
              </a:pPr>
              <a:t>‹#›</a:t>
            </a:fld>
            <a:endParaRPr lang="bg-B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anchor="ctr"/>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3" name="Shape 15"/>
          <p:cNvSpPr txBox="1">
            <a:spLocks noGrp="1"/>
          </p:cNvSpPr>
          <p:nvPr>
            <p:ph type="sldNum" idx="10"/>
          </p:nvPr>
        </p:nvSpPr>
        <p:spPr/>
        <p:txBody>
          <a:bodyPr/>
          <a:lstStyle>
            <a:lvl1pPr algn="l">
              <a:defRPr sz="1400">
                <a:solidFill>
                  <a:srgbClr val="000000"/>
                </a:solidFill>
              </a:defRPr>
            </a:lvl1pPr>
          </a:lstStyle>
          <a:p>
            <a:pPr>
              <a:defRPr/>
            </a:pPr>
            <a:fld id="{8A6D5961-C396-4CB5-9B69-6B4FC9D740F4}" type="slidenum">
              <a:rPr lang="bg-BG"/>
              <a:pPr>
                <a:defRPr/>
              </a:pPr>
              <a:t>‹#›</a:t>
            </a:fld>
            <a:endParaRPr lang="bg-B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5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p:txBody>
          <a:bodyPr/>
          <a:lstStyle>
            <a:lvl1pPr algn="l">
              <a:defRPr sz="1400">
                <a:solidFill>
                  <a:srgbClr val="000000"/>
                </a:solidFill>
              </a:defRPr>
            </a:lvl1pPr>
          </a:lstStyle>
          <a:p>
            <a:pPr>
              <a:defRPr/>
            </a:pPr>
            <a:fld id="{CE73B6D1-1CAF-4035-ACEA-594A839EBA3E}" type="slidenum">
              <a:rPr lang="bg-BG"/>
              <a:pPr>
                <a:defRPr/>
              </a:pPr>
              <a:t>‹#›</a:t>
            </a:fld>
            <a:endParaRPr lang="bg-B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5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5" name="Shape 24"/>
          <p:cNvSpPr txBox="1">
            <a:spLocks noGrp="1"/>
          </p:cNvSpPr>
          <p:nvPr>
            <p:ph type="sldNum" idx="10"/>
          </p:nvPr>
        </p:nvSpPr>
        <p:spPr/>
        <p:txBody>
          <a:bodyPr/>
          <a:lstStyle>
            <a:lvl1pPr algn="l">
              <a:defRPr sz="1400">
                <a:solidFill>
                  <a:srgbClr val="000000"/>
                </a:solidFill>
              </a:defRPr>
            </a:lvl1pPr>
          </a:lstStyle>
          <a:p>
            <a:pPr>
              <a:defRPr/>
            </a:pPr>
            <a:fld id="{50D03847-6DA9-4C92-9F43-336CA4FF50CA}" type="slidenum">
              <a:rPr lang="bg-BG"/>
              <a:pPr>
                <a:defRPr/>
              </a:pPr>
              <a:t>‹#›</a:t>
            </a:fld>
            <a:endParaRPr lang="bg-B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7"/>
            <a:ext cx="8520600" cy="7635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 name="Shape 27"/>
          <p:cNvSpPr txBox="1">
            <a:spLocks noGrp="1"/>
          </p:cNvSpPr>
          <p:nvPr>
            <p:ph type="sldNum" idx="10"/>
          </p:nvPr>
        </p:nvSpPr>
        <p:spPr/>
        <p:txBody>
          <a:bodyPr/>
          <a:lstStyle>
            <a:lvl1pPr algn="l">
              <a:defRPr sz="1400">
                <a:solidFill>
                  <a:srgbClr val="000000"/>
                </a:solidFill>
              </a:defRPr>
            </a:lvl1pPr>
          </a:lstStyle>
          <a:p>
            <a:pPr>
              <a:defRPr/>
            </a:pPr>
            <a:fld id="{E996F1B7-6E6B-4FCD-8351-85F16CB96F05}" type="slidenum">
              <a:rPr lang="bg-BG"/>
              <a:pPr>
                <a:defRPr/>
              </a:pPr>
              <a:t>‹#›</a:t>
            </a:fld>
            <a:endParaRPr lang="bg-B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anchor="b"/>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 name="Shape 31"/>
          <p:cNvSpPr txBox="1">
            <a:spLocks noGrp="1"/>
          </p:cNvSpPr>
          <p:nvPr>
            <p:ph type="sldNum" idx="10"/>
          </p:nvPr>
        </p:nvSpPr>
        <p:spPr/>
        <p:txBody>
          <a:bodyPr/>
          <a:lstStyle>
            <a:lvl1pPr algn="l">
              <a:defRPr sz="1400">
                <a:solidFill>
                  <a:srgbClr val="000000"/>
                </a:solidFill>
              </a:defRPr>
            </a:lvl1pPr>
          </a:lstStyle>
          <a:p>
            <a:pPr>
              <a:defRPr/>
            </a:pPr>
            <a:fld id="{2DCE4271-D4CA-4621-8156-D3855BADB0F8}" type="slidenum">
              <a:rPr lang="bg-BG"/>
              <a:pPr>
                <a:defRPr/>
              </a:pPr>
              <a:t>‹#›</a:t>
            </a:fld>
            <a:endParaRPr lang="bg-B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anchor="ctr"/>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 name="Shape 34"/>
          <p:cNvSpPr txBox="1">
            <a:spLocks noGrp="1"/>
          </p:cNvSpPr>
          <p:nvPr>
            <p:ph type="sldNum" idx="10"/>
          </p:nvPr>
        </p:nvSpPr>
        <p:spPr/>
        <p:txBody>
          <a:bodyPr/>
          <a:lstStyle>
            <a:lvl1pPr algn="l">
              <a:defRPr sz="1400">
                <a:solidFill>
                  <a:srgbClr val="000000"/>
                </a:solidFill>
              </a:defRPr>
            </a:lvl1pPr>
          </a:lstStyle>
          <a:p>
            <a:pPr>
              <a:defRPr/>
            </a:pPr>
            <a:fld id="{7295F894-8763-419B-BE85-17B84DA5BA1C}" type="slidenum">
              <a:rPr lang="bg-BG"/>
              <a:pPr>
                <a:defRPr/>
              </a:pPr>
              <a:t>‹#›</a:t>
            </a:fld>
            <a:endParaRPr lang="bg-B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5" name="Shape 36"/>
          <p:cNvSpPr>
            <a:spLocks noChangeArrowheads="1"/>
          </p:cNvSpPr>
          <p:nvPr/>
        </p:nvSpPr>
        <p:spPr bwMode="auto">
          <a:xfrm>
            <a:off x="4572000" y="0"/>
            <a:ext cx="4572000" cy="6858000"/>
          </a:xfrm>
          <a:prstGeom prst="rect">
            <a:avLst/>
          </a:prstGeom>
          <a:solidFill>
            <a:schemeClr val="tx2"/>
          </a:solidFill>
          <a:ln w="9525">
            <a:noFill/>
            <a:miter lim="800000"/>
            <a:headEnd/>
            <a:tailEnd/>
          </a:ln>
        </p:spPr>
        <p:txBody>
          <a:bodyPr lIns="91425" tIns="91425" rIns="91425" bIns="91425" anchor="ctr"/>
          <a:lstStyle/>
          <a:p>
            <a:pPr>
              <a:defRPr/>
            </a:pPr>
            <a:endParaRPr lang="bg-BG"/>
          </a:p>
        </p:txBody>
      </p:sp>
      <p:sp>
        <p:nvSpPr>
          <p:cNvPr id="37" name="Shape 37"/>
          <p:cNvSpPr txBox="1">
            <a:spLocks noGrp="1"/>
          </p:cNvSpPr>
          <p:nvPr>
            <p:ph type="title"/>
          </p:nvPr>
        </p:nvSpPr>
        <p:spPr>
          <a:xfrm>
            <a:off x="265500" y="1644233"/>
            <a:ext cx="4045200" cy="1976400"/>
          </a:xfrm>
          <a:prstGeom prst="rect">
            <a:avLst/>
          </a:prstGeom>
        </p:spPr>
        <p:txBody>
          <a:bodyPr anchor="b"/>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anchor="ct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 name="Shape 40"/>
          <p:cNvSpPr txBox="1">
            <a:spLocks noGrp="1"/>
          </p:cNvSpPr>
          <p:nvPr>
            <p:ph type="sldNum" idx="10"/>
          </p:nvPr>
        </p:nvSpPr>
        <p:spPr/>
        <p:txBody>
          <a:bodyPr/>
          <a:lstStyle>
            <a:lvl1pPr algn="l">
              <a:defRPr sz="1400">
                <a:solidFill>
                  <a:srgbClr val="000000"/>
                </a:solidFill>
              </a:defRPr>
            </a:lvl1pPr>
          </a:lstStyle>
          <a:p>
            <a:pPr>
              <a:defRPr/>
            </a:pPr>
            <a:fld id="{09450BDC-02BF-4B7A-91D0-247B898B6496}" type="slidenum">
              <a:rPr lang="bg-BG"/>
              <a:pPr>
                <a:defRPr/>
              </a:pPr>
              <a:t>‹#›</a:t>
            </a:fld>
            <a:endParaRPr lang="bg-B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7"/>
            <a:ext cx="5998800" cy="806700"/>
          </a:xfrm>
          <a:prstGeom prst="rect">
            <a:avLst/>
          </a:prstGeom>
        </p:spPr>
        <p:txBody>
          <a:bodyPr anchor="ctr"/>
          <a:lstStyle>
            <a:lvl1pPr lvl="0">
              <a:lnSpc>
                <a:spcPct val="100000"/>
              </a:lnSpc>
              <a:spcBef>
                <a:spcPts val="0"/>
              </a:spcBef>
              <a:spcAft>
                <a:spcPts val="0"/>
              </a:spcAft>
              <a:buNone/>
              <a:defRPr/>
            </a:lvl1pPr>
          </a:lstStyle>
          <a:p>
            <a:endParaRPr/>
          </a:p>
        </p:txBody>
      </p:sp>
      <p:sp>
        <p:nvSpPr>
          <p:cNvPr id="3" name="Shape 43"/>
          <p:cNvSpPr txBox="1">
            <a:spLocks noGrp="1"/>
          </p:cNvSpPr>
          <p:nvPr>
            <p:ph type="sldNum" idx="10"/>
          </p:nvPr>
        </p:nvSpPr>
        <p:spPr/>
        <p:txBody>
          <a:bodyPr/>
          <a:lstStyle>
            <a:lvl1pPr algn="l">
              <a:defRPr sz="1400">
                <a:solidFill>
                  <a:srgbClr val="000000"/>
                </a:solidFill>
              </a:defRPr>
            </a:lvl1pPr>
          </a:lstStyle>
          <a:p>
            <a:pPr>
              <a:defRPr/>
            </a:pPr>
            <a:fld id="{2DDAEB43-1B37-4604-BC8E-F54E9FD6407E}" type="slidenum">
              <a:rPr lang="bg-BG"/>
              <a:pPr>
                <a:defRPr/>
              </a:pPr>
              <a:t>‹#›</a:t>
            </a:fld>
            <a:endParaRPr lang="bg-B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311150" y="593725"/>
            <a:ext cx="8521700" cy="763588"/>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bg-BG" smtClean="0">
              <a:sym typeface="Arial" charset="0"/>
            </a:endParaRPr>
          </a:p>
        </p:txBody>
      </p:sp>
      <p:sp>
        <p:nvSpPr>
          <p:cNvPr id="1027" name="Shape 7"/>
          <p:cNvSpPr txBox="1">
            <a:spLocks noGrp="1"/>
          </p:cNvSpPr>
          <p:nvPr>
            <p:ph type="body" idx="1"/>
          </p:nvPr>
        </p:nvSpPr>
        <p:spPr bwMode="auto">
          <a:xfrm>
            <a:off x="311150" y="1536700"/>
            <a:ext cx="8521700" cy="4554538"/>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bg-BG" smtClean="0">
              <a:sym typeface="Arial" charset="0"/>
            </a:endParaRPr>
          </a:p>
        </p:txBody>
      </p:sp>
      <p:sp>
        <p:nvSpPr>
          <p:cNvPr id="1028" name="Shape 8"/>
          <p:cNvSpPr txBox="1">
            <a:spLocks noGrp="1"/>
          </p:cNvSpPr>
          <p:nvPr>
            <p:ph type="sldNum" idx="12"/>
          </p:nvPr>
        </p:nvSpPr>
        <p:spPr bwMode="auto">
          <a:xfrm>
            <a:off x="8472488" y="6218238"/>
            <a:ext cx="549275" cy="523875"/>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algn="r">
              <a:defRPr sz="1000">
                <a:solidFill>
                  <a:srgbClr val="595959"/>
                </a:solidFill>
              </a:defRPr>
            </a:lvl1pPr>
          </a:lstStyle>
          <a:p>
            <a:pPr>
              <a:defRPr/>
            </a:pPr>
            <a:fld id="{39948B32-3117-48CD-BFF8-8F39D890733B}" type="slidenum">
              <a:rPr lang="bg-BG"/>
              <a:pPr>
                <a:defRPr/>
              </a:pPr>
              <a:t>‹#›</a:t>
            </a:fld>
            <a:endParaRPr lang="bg-BG"/>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algn="l" rtl="0" eaLnBrk="0" fontAlgn="base" hangingPunct="0">
        <a:spcBef>
          <a:spcPct val="0"/>
        </a:spcBef>
        <a:spcAft>
          <a:spcPct val="0"/>
        </a:spcAft>
        <a:defRPr sz="1400">
          <a:solidFill>
            <a:srgbClr val="000000"/>
          </a:solidFill>
          <a:latin typeface="Arial" charset="0"/>
          <a:cs typeface="Arial" charset="0"/>
          <a:sym typeface="Arial" charset="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har char="•"/>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har char="–"/>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har char="•"/>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har char="–"/>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har char="»"/>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7.jpe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34.jpe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42.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2.jpe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2.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2.jpe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49.jpe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2.jpeg"/><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2.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57.jpe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2.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2.jpe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64.jpe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2.jpeg"/><Relationship Id="rId5" Type="http://schemas.openxmlformats.org/officeDocument/2006/relationships/image" Target="../media/image66.jpeg"/><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2.jpeg"/><Relationship Id="rId5" Type="http://schemas.openxmlformats.org/officeDocument/2006/relationships/image" Target="../media/image68.jpeg"/><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74.jpeg"/><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2.jpe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0.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83.jpeg"/><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2.jpeg"/><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image" Target="../media/image92.jpeg"/><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95.jpe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2.jpeg"/><Relationship Id="rId5" Type="http://schemas.openxmlformats.org/officeDocument/2006/relationships/image" Target="../media/image94.jpeg"/><Relationship Id="rId4" Type="http://schemas.openxmlformats.org/officeDocument/2006/relationships/image" Target="../media/image93.jpeg"/></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6.xml"/><Relationship Id="rId1" Type="http://schemas.openxmlformats.org/officeDocument/2006/relationships/slideLayout" Target="../slideLayouts/slideLayout11.xml"/><Relationship Id="rId5" Type="http://schemas.openxmlformats.org/officeDocument/2006/relationships/image" Target="../media/image2.jpeg"/><Relationship Id="rId4" Type="http://schemas.openxmlformats.org/officeDocument/2006/relationships/image" Target="../media/image96.jpeg"/></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101.jpeg"/><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2.jpeg"/><Relationship Id="rId4" Type="http://schemas.openxmlformats.org/officeDocument/2006/relationships/image" Target="../media/image105.jpeg"/></Relationships>
</file>

<file path=ppt/slides/_rels/slide5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9.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Shape 54" descr="head_bg1.png"/>
          <p:cNvPicPr preferRelativeResize="0">
            <a:picLocks noChangeAspect="1" noChangeArrowheads="1"/>
          </p:cNvPicPr>
          <p:nvPr/>
        </p:nvPicPr>
        <p:blipFill>
          <a:blip r:embed="rId3"/>
          <a:srcRect/>
          <a:stretch>
            <a:fillRect/>
          </a:stretch>
        </p:blipFill>
        <p:spPr bwMode="auto">
          <a:xfrm>
            <a:off x="4556125" y="450850"/>
            <a:ext cx="2379663" cy="725488"/>
          </a:xfrm>
          <a:prstGeom prst="rect">
            <a:avLst/>
          </a:prstGeom>
          <a:noFill/>
          <a:ln w="9525">
            <a:noFill/>
            <a:miter lim="800000"/>
            <a:headEnd/>
            <a:tailEnd/>
          </a:ln>
        </p:spPr>
      </p:pic>
      <p:pic>
        <p:nvPicPr>
          <p:cNvPr id="14338" name="Shape 55" descr="spodeli_bg_chushka.jpg"/>
          <p:cNvPicPr preferRelativeResize="0">
            <a:picLocks noChangeAspect="1" noChangeArrowheads="1"/>
          </p:cNvPicPr>
          <p:nvPr/>
        </p:nvPicPr>
        <p:blipFill>
          <a:blip r:embed="rId4"/>
          <a:srcRect/>
          <a:stretch>
            <a:fillRect/>
          </a:stretch>
        </p:blipFill>
        <p:spPr bwMode="auto">
          <a:xfrm>
            <a:off x="579438" y="1260475"/>
            <a:ext cx="8021637" cy="5445125"/>
          </a:xfrm>
          <a:prstGeom prst="rect">
            <a:avLst/>
          </a:prstGeom>
          <a:noFill/>
          <a:ln w="9525">
            <a:noFill/>
            <a:miter lim="800000"/>
            <a:headEnd/>
            <a:tailEnd/>
          </a:ln>
        </p:spPr>
      </p:pic>
      <p:pic>
        <p:nvPicPr>
          <p:cNvPr id="14339" name="Shape 56" descr="Лого МЗХГ.png"/>
          <p:cNvPicPr preferRelativeResize="0">
            <a:picLocks noChangeAspect="1" noChangeArrowheads="1"/>
          </p:cNvPicPr>
          <p:nvPr/>
        </p:nvPicPr>
        <p:blipFill>
          <a:blip r:embed="rId5"/>
          <a:srcRect/>
          <a:stretch>
            <a:fillRect/>
          </a:stretch>
        </p:blipFill>
        <p:spPr bwMode="auto">
          <a:xfrm>
            <a:off x="7424738" y="222250"/>
            <a:ext cx="1176337" cy="676275"/>
          </a:xfrm>
          <a:prstGeom prst="rect">
            <a:avLst/>
          </a:prstGeom>
          <a:noFill/>
          <a:ln w="9525">
            <a:noFill/>
            <a:miter lim="800000"/>
            <a:headEnd/>
            <a:tailEnd/>
          </a:ln>
        </p:spPr>
      </p:pic>
      <p:sp>
        <p:nvSpPr>
          <p:cNvPr id="57" name="Shape 57"/>
          <p:cNvSpPr txBox="1"/>
          <p:nvPr/>
        </p:nvSpPr>
        <p:spPr>
          <a:xfrm>
            <a:off x="6865963" y="899025"/>
            <a:ext cx="2293800" cy="288000"/>
          </a:xfrm>
          <a:prstGeom prst="rect">
            <a:avLst/>
          </a:prstGeom>
          <a:noFill/>
          <a:ln>
            <a:noFill/>
          </a:ln>
        </p:spPr>
        <p:txBody>
          <a:bodyPr lIns="91425" tIns="91425" rIns="91425" bIns="91425"/>
          <a:lstStyle/>
          <a:p>
            <a:pPr algn="ctr" fontAlgn="auto">
              <a:lnSpc>
                <a:spcPct val="115000"/>
              </a:lnSpc>
              <a:spcBef>
                <a:spcPts val="0"/>
              </a:spcBef>
              <a:spcAft>
                <a:spcPts val="0"/>
              </a:spcAft>
              <a:buClr>
                <a:schemeClr val="dk1"/>
              </a:buClr>
              <a:buSzPct val="137500"/>
              <a:buFont typeface="Arial"/>
              <a:buNone/>
              <a:defRPr/>
            </a:pPr>
            <a:r>
              <a:rPr lang="bg" sz="800" b="1" kern="0">
                <a:solidFill>
                  <a:srgbClr val="222222"/>
                </a:solidFill>
                <a:highlight>
                  <a:srgbClr val="FFFFFF"/>
                </a:highlight>
                <a:latin typeface="Arial"/>
                <a:ea typeface="Arial"/>
                <a:cs typeface="Arial"/>
                <a:sym typeface="Arial"/>
              </a:rPr>
              <a:t>МИНИСТЕРСТВО НА ЗЕМЕДЕЛИЕТО, ХРАНИТЕ И ГОРИТЕ</a:t>
            </a:r>
          </a:p>
          <a:p>
            <a:pPr fontAlgn="auto">
              <a:lnSpc>
                <a:spcPct val="115000"/>
              </a:lnSpc>
              <a:spcBef>
                <a:spcPts val="0"/>
              </a:spcBef>
              <a:spcAft>
                <a:spcPts val="0"/>
              </a:spcAft>
              <a:buClr>
                <a:schemeClr val="dk1"/>
              </a:buClr>
              <a:buFont typeface="Arial"/>
              <a:buNone/>
              <a:defRPr/>
            </a:pPr>
            <a:endParaRPr sz="950" b="1" kern="0">
              <a:solidFill>
                <a:srgbClr val="222222"/>
              </a:solidFill>
              <a:highlight>
                <a:srgbClr val="FFFFFF"/>
              </a:highlight>
              <a:latin typeface="Arial"/>
              <a:ea typeface="Arial"/>
              <a:cs typeface="Arial"/>
              <a:sym typeface="Arial"/>
            </a:endParaRPr>
          </a:p>
          <a:p>
            <a:pPr fontAlgn="auto">
              <a:spcBef>
                <a:spcPts val="0"/>
              </a:spcBef>
              <a:spcAft>
                <a:spcPts val="0"/>
              </a:spcAft>
              <a:defRPr/>
            </a:pPr>
            <a:endParaRPr kern="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hape 140"/>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32770" name="Shape 141" descr="degustirai.jpg"/>
          <p:cNvPicPr preferRelativeResize="0">
            <a:picLocks noChangeAspect="1" noChangeArrowheads="1"/>
          </p:cNvPicPr>
          <p:nvPr/>
        </p:nvPicPr>
        <p:blipFill>
          <a:blip r:embed="rId3"/>
          <a:srcRect/>
          <a:stretch>
            <a:fillRect/>
          </a:stretch>
        </p:blipFill>
        <p:spPr bwMode="auto">
          <a:xfrm>
            <a:off x="369888" y="1565275"/>
            <a:ext cx="1143000" cy="1231900"/>
          </a:xfrm>
          <a:prstGeom prst="rect">
            <a:avLst/>
          </a:prstGeom>
          <a:noFill/>
          <a:ln w="9525">
            <a:noFill/>
            <a:miter lim="800000"/>
            <a:headEnd/>
            <a:tailEnd/>
          </a:ln>
        </p:spPr>
      </p:pic>
      <p:sp>
        <p:nvSpPr>
          <p:cNvPr id="32771" name="Shape 142"/>
          <p:cNvSpPr txBox="1">
            <a:spLocks noChangeArrowheads="1"/>
          </p:cNvSpPr>
          <p:nvPr/>
        </p:nvSpPr>
        <p:spPr bwMode="auto">
          <a:xfrm>
            <a:off x="1947863" y="1425575"/>
            <a:ext cx="3128962" cy="4811713"/>
          </a:xfrm>
          <a:prstGeom prst="rect">
            <a:avLst/>
          </a:prstGeom>
          <a:noFill/>
          <a:ln w="9525">
            <a:noFill/>
            <a:miter lim="800000"/>
            <a:headEnd/>
            <a:tailEnd/>
          </a:ln>
        </p:spPr>
        <p:txBody>
          <a:bodyPr lIns="91425" tIns="91425" rIns="91425" bIns="91425"/>
          <a:lstStyle/>
          <a:p>
            <a:pPr marL="457200" indent="-342900">
              <a:lnSpc>
                <a:spcPct val="115000"/>
              </a:lnSpc>
              <a:buClr>
                <a:srgbClr val="000000"/>
              </a:buClr>
              <a:buSzPct val="100000"/>
              <a:buFont typeface="Verdana" pitchFamily="34" charset="0"/>
              <a:buChar char="●"/>
            </a:pPr>
            <a:r>
              <a:rPr lang="bg-BG" sz="1800" b="1">
                <a:latin typeface="Verdana" pitchFamily="34" charset="0"/>
                <a:sym typeface="Verdana" pitchFamily="34" charset="0"/>
              </a:rPr>
              <a:t>Рубин от Неврокопско</a:t>
            </a:r>
            <a:endParaRPr lang="bg-BG" sz="1800" b="1">
              <a:sym typeface="Verdana" pitchFamily="34" charset="0"/>
            </a:endParaRPr>
          </a:p>
          <a:p>
            <a:pPr marL="457200" indent="-342900">
              <a:lnSpc>
                <a:spcPct val="115000"/>
              </a:lnSpc>
              <a:buClr>
                <a:srgbClr val="000000"/>
              </a:buClr>
              <a:buSzPct val="100000"/>
              <a:buFont typeface="Verdana" pitchFamily="34" charset="0"/>
              <a:buNone/>
            </a:pPr>
            <a:r>
              <a:rPr lang="bg-BG">
                <a:sym typeface="Verdana" pitchFamily="34" charset="0"/>
              </a:rPr>
              <a:t>	</a:t>
            </a:r>
          </a:p>
          <a:p>
            <a:pPr marL="457200" indent="-342900">
              <a:lnSpc>
                <a:spcPct val="115000"/>
              </a:lnSpc>
              <a:buClr>
                <a:srgbClr val="000000"/>
              </a:buClr>
              <a:buSzPct val="100000"/>
              <a:buFont typeface="Verdana" pitchFamily="34" charset="0"/>
              <a:buNone/>
            </a:pPr>
            <a:r>
              <a:rPr lang="bg-BG">
                <a:sym typeface="Verdana" pitchFamily="34" charset="0"/>
              </a:rPr>
              <a:t>	</a:t>
            </a:r>
            <a:r>
              <a:rPr lang="bg-BG">
                <a:latin typeface="Verdana" pitchFamily="34" charset="0"/>
                <a:sym typeface="Verdana" pitchFamily="34" charset="0"/>
              </a:rPr>
              <a:t>Долината на река Места е райо</a:t>
            </a:r>
            <a:r>
              <a:rPr lang="bg-BG">
                <a:sym typeface="Verdana" pitchFamily="34" charset="0"/>
              </a:rPr>
              <a:t>н </a:t>
            </a:r>
            <a:r>
              <a:rPr lang="bg-BG">
                <a:latin typeface="Verdana" pitchFamily="34" charset="0"/>
                <a:sym typeface="Verdana" pitchFamily="34" charset="0"/>
              </a:rPr>
              <a:t>с потенциал във винопроизводството. </a:t>
            </a:r>
            <a:r>
              <a:rPr lang="bg-BG">
                <a:sym typeface="Verdana" pitchFamily="34" charset="0"/>
              </a:rPr>
              <a:t>Дестинацията</a:t>
            </a:r>
            <a:r>
              <a:rPr lang="bg-BG">
                <a:latin typeface="Verdana" pitchFamily="34" charset="0"/>
                <a:sym typeface="Verdana" pitchFamily="34" charset="0"/>
              </a:rPr>
              <a:t> предлага възможности за винен туризъм в района на Гоце Делчев, където се отглеждат главно сортове, от които се прави червено вино - рубин, сира, каберне фран, каберне совиньон и мерло. Над всички изпъква </a:t>
            </a:r>
            <a:r>
              <a:rPr lang="bg-BG">
                <a:sym typeface="Verdana" pitchFamily="34" charset="0"/>
              </a:rPr>
              <a:t>Р</a:t>
            </a:r>
            <a:r>
              <a:rPr lang="bg-BG">
                <a:latin typeface="Verdana" pitchFamily="34" charset="0"/>
                <a:sym typeface="Verdana" pitchFamily="34" charset="0"/>
              </a:rPr>
              <a:t>убинът - български сорт - кръстоска между сирийската “Сира” и италианския “Небиоло”. </a:t>
            </a:r>
          </a:p>
          <a:p>
            <a:pPr marL="457200" indent="-342900">
              <a:lnSpc>
                <a:spcPct val="115000"/>
              </a:lnSpc>
            </a:pPr>
            <a:r>
              <a:rPr lang="bg-BG" sz="1800">
                <a:latin typeface="Verdana" pitchFamily="34" charset="0"/>
                <a:sym typeface="Verdana" pitchFamily="34" charset="0"/>
              </a:rPr>
              <a:t> </a:t>
            </a:r>
          </a:p>
          <a:p>
            <a:pPr marL="457200" indent="-342900">
              <a:lnSpc>
                <a:spcPct val="115000"/>
              </a:lnSpc>
            </a:pPr>
            <a:r>
              <a:rPr lang="bg-BG" sz="1100"/>
              <a:t> </a:t>
            </a:r>
          </a:p>
          <a:p>
            <a:pPr marL="457200" indent="-342900"/>
            <a:endParaRPr lang="bg-BG"/>
          </a:p>
        </p:txBody>
      </p:sp>
      <p:sp>
        <p:nvSpPr>
          <p:cNvPr id="32772" name="Shape 143"/>
          <p:cNvSpPr txBox="1">
            <a:spLocks noChangeArrowheads="1"/>
          </p:cNvSpPr>
          <p:nvPr/>
        </p:nvSpPr>
        <p:spPr bwMode="auto">
          <a:xfrm>
            <a:off x="3305175" y="277813"/>
            <a:ext cx="5700713"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2. Долината на Места</a:t>
            </a:r>
          </a:p>
          <a:p>
            <a:endParaRPr lang="bg-BG" sz="1200" b="1">
              <a:latin typeface="Verdana" pitchFamily="34" charset="0"/>
              <a:sym typeface="Verdana" pitchFamily="34" charset="0"/>
            </a:endParaRPr>
          </a:p>
          <a:p>
            <a:r>
              <a:rPr lang="bg-BG" b="1">
                <a:latin typeface="Verdana" pitchFamily="34" charset="0"/>
                <a:sym typeface="Verdana" pitchFamily="34" charset="0"/>
              </a:rPr>
              <a:t>Белица, Разлог, Банско, Гоце Делчев, Хаджидимово</a:t>
            </a:r>
          </a:p>
        </p:txBody>
      </p:sp>
      <p:pic>
        <p:nvPicPr>
          <p:cNvPr id="32773" name="Shape 144" descr="grapes-2560353_1920-001.jpg"/>
          <p:cNvPicPr preferRelativeResize="0">
            <a:picLocks noChangeAspect="1" noChangeArrowheads="1"/>
          </p:cNvPicPr>
          <p:nvPr/>
        </p:nvPicPr>
        <p:blipFill>
          <a:blip r:embed="rId4"/>
          <a:srcRect/>
          <a:stretch>
            <a:fillRect/>
          </a:stretch>
        </p:blipFill>
        <p:spPr bwMode="auto">
          <a:xfrm>
            <a:off x="5224463" y="1565275"/>
            <a:ext cx="3668712" cy="4348163"/>
          </a:xfrm>
          <a:prstGeom prst="rect">
            <a:avLst/>
          </a:prstGeom>
          <a:noFill/>
          <a:ln w="9525">
            <a:noFill/>
            <a:miter lim="800000"/>
            <a:headEnd/>
            <a:tailEnd/>
          </a:ln>
        </p:spPr>
      </p:pic>
      <p:pic>
        <p:nvPicPr>
          <p:cNvPr id="32774" name="Shape 145" descr="spodeli_bg_chushka.jpg"/>
          <p:cNvPicPr preferRelativeResize="0">
            <a:picLocks noChangeAspect="1" noChangeArrowheads="1"/>
          </p:cNvPicPr>
          <p:nvPr/>
        </p:nvPicPr>
        <p:blipFill>
          <a:blip r:embed="rId5"/>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hape 150"/>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sp>
        <p:nvSpPr>
          <p:cNvPr id="34818" name="Shape 151"/>
          <p:cNvSpPr txBox="1">
            <a:spLocks noChangeArrowheads="1"/>
          </p:cNvSpPr>
          <p:nvPr/>
        </p:nvSpPr>
        <p:spPr bwMode="auto">
          <a:xfrm>
            <a:off x="3733800" y="277813"/>
            <a:ext cx="4830763"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3. Западна Тракия</a:t>
            </a:r>
          </a:p>
          <a:p>
            <a:endParaRPr lang="bg-BG" sz="1800" b="1">
              <a:latin typeface="Verdana" pitchFamily="34" charset="0"/>
              <a:sym typeface="Verdana" pitchFamily="34" charset="0"/>
            </a:endParaRPr>
          </a:p>
          <a:p>
            <a:r>
              <a:rPr lang="bg-BG" b="1">
                <a:latin typeface="Verdana" pitchFamily="34" charset="0"/>
                <a:sym typeface="Verdana" pitchFamily="34" charset="0"/>
              </a:rPr>
              <a:t>Пазарджик, Пловдив, Асеновград</a:t>
            </a:r>
          </a:p>
        </p:txBody>
      </p:sp>
      <p:pic>
        <p:nvPicPr>
          <p:cNvPr id="34819" name="Shape 152" descr="DSC_0553.JPG"/>
          <p:cNvPicPr preferRelativeResize="0">
            <a:picLocks noChangeAspect="1" noChangeArrowheads="1"/>
          </p:cNvPicPr>
          <p:nvPr/>
        </p:nvPicPr>
        <p:blipFill>
          <a:blip r:embed="rId3"/>
          <a:srcRect/>
          <a:stretch>
            <a:fillRect/>
          </a:stretch>
        </p:blipFill>
        <p:spPr bwMode="auto">
          <a:xfrm rot="197136">
            <a:off x="2619375" y="1866900"/>
            <a:ext cx="3905250" cy="4649788"/>
          </a:xfrm>
          <a:prstGeom prst="rect">
            <a:avLst/>
          </a:prstGeom>
          <a:noFill/>
          <a:ln w="9525">
            <a:noFill/>
            <a:miter lim="800000"/>
            <a:headEnd/>
            <a:tailEnd/>
          </a:ln>
        </p:spPr>
      </p:pic>
      <p:pic>
        <p:nvPicPr>
          <p:cNvPr id="34820" name="Shape 153" descr="DSC_9704.JPG"/>
          <p:cNvPicPr preferRelativeResize="0">
            <a:picLocks noChangeAspect="1" noChangeArrowheads="1"/>
          </p:cNvPicPr>
          <p:nvPr/>
        </p:nvPicPr>
        <p:blipFill>
          <a:blip r:embed="rId4"/>
          <a:srcRect/>
          <a:stretch>
            <a:fillRect/>
          </a:stretch>
        </p:blipFill>
        <p:spPr bwMode="auto">
          <a:xfrm rot="-236594">
            <a:off x="461963" y="1236663"/>
            <a:ext cx="2314575" cy="2755900"/>
          </a:xfrm>
          <a:prstGeom prst="rect">
            <a:avLst/>
          </a:prstGeom>
          <a:noFill/>
          <a:ln w="9525">
            <a:noFill/>
            <a:miter lim="800000"/>
            <a:headEnd/>
            <a:tailEnd/>
          </a:ln>
        </p:spPr>
      </p:pic>
      <p:pic>
        <p:nvPicPr>
          <p:cNvPr id="34821" name="Shape 154" descr="DSC_0374.JPG"/>
          <p:cNvPicPr preferRelativeResize="0">
            <a:picLocks noChangeAspect="1" noChangeArrowheads="1"/>
          </p:cNvPicPr>
          <p:nvPr/>
        </p:nvPicPr>
        <p:blipFill>
          <a:blip r:embed="rId5"/>
          <a:srcRect/>
          <a:stretch>
            <a:fillRect/>
          </a:stretch>
        </p:blipFill>
        <p:spPr bwMode="auto">
          <a:xfrm rot="-315975">
            <a:off x="6494463" y="3608388"/>
            <a:ext cx="2184400" cy="2593975"/>
          </a:xfrm>
          <a:prstGeom prst="rect">
            <a:avLst/>
          </a:prstGeom>
          <a:noFill/>
          <a:ln w="9525">
            <a:noFill/>
            <a:miter lim="800000"/>
            <a:headEnd/>
            <a:tailEnd/>
          </a:ln>
        </p:spPr>
      </p:pic>
      <p:pic>
        <p:nvPicPr>
          <p:cNvPr id="34822" name="Shape 155" descr="obr DSC_0338.jpg"/>
          <p:cNvPicPr preferRelativeResize="0">
            <a:picLocks noChangeAspect="1" noChangeArrowheads="1"/>
          </p:cNvPicPr>
          <p:nvPr/>
        </p:nvPicPr>
        <p:blipFill>
          <a:blip r:embed="rId6"/>
          <a:srcRect/>
          <a:stretch>
            <a:fillRect/>
          </a:stretch>
        </p:blipFill>
        <p:spPr bwMode="auto">
          <a:xfrm rot="311280">
            <a:off x="6702425" y="1563688"/>
            <a:ext cx="1768475" cy="2101850"/>
          </a:xfrm>
          <a:prstGeom prst="rect">
            <a:avLst/>
          </a:prstGeom>
          <a:noFill/>
          <a:ln w="9525">
            <a:noFill/>
            <a:miter lim="800000"/>
            <a:headEnd/>
            <a:tailEnd/>
          </a:ln>
        </p:spPr>
      </p:pic>
      <p:pic>
        <p:nvPicPr>
          <p:cNvPr id="34823" name="Shape 156" descr="spodeli_bg_chushka.jpg"/>
          <p:cNvPicPr preferRelativeResize="0">
            <a:picLocks noChangeAspect="1" noChangeArrowheads="1"/>
          </p:cNvPicPr>
          <p:nvPr/>
        </p:nvPicPr>
        <p:blipFill>
          <a:blip r:embed="rId7"/>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hape 161"/>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sp>
        <p:nvSpPr>
          <p:cNvPr id="36866" name="Shape 162"/>
          <p:cNvSpPr txBox="1">
            <a:spLocks noChangeArrowheads="1"/>
          </p:cNvSpPr>
          <p:nvPr/>
        </p:nvSpPr>
        <p:spPr bwMode="auto">
          <a:xfrm>
            <a:off x="296863" y="334963"/>
            <a:ext cx="570071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3. Западна Тракия</a:t>
            </a:r>
          </a:p>
          <a:p>
            <a:endParaRPr lang="bg-BG" sz="1800" b="1">
              <a:latin typeface="Verdana" pitchFamily="34" charset="0"/>
              <a:sym typeface="Verdana" pitchFamily="34" charset="0"/>
            </a:endParaRPr>
          </a:p>
          <a:p>
            <a:r>
              <a:rPr lang="bg-BG" b="1">
                <a:latin typeface="Verdana" pitchFamily="34" charset="0"/>
                <a:sym typeface="Verdana" pitchFamily="34" charset="0"/>
              </a:rPr>
              <a:t>Пазарджик, Пловдив, Асеновград</a:t>
            </a:r>
          </a:p>
        </p:txBody>
      </p:sp>
      <p:pic>
        <p:nvPicPr>
          <p:cNvPr id="36867" name="Shape 163" descr="vij.jpg"/>
          <p:cNvPicPr preferRelativeResize="0">
            <a:picLocks noChangeAspect="1" noChangeArrowheads="1"/>
          </p:cNvPicPr>
          <p:nvPr/>
        </p:nvPicPr>
        <p:blipFill>
          <a:blip r:embed="rId3"/>
          <a:srcRect/>
          <a:stretch>
            <a:fillRect/>
          </a:stretch>
        </p:blipFill>
        <p:spPr bwMode="auto">
          <a:xfrm>
            <a:off x="6962775" y="596900"/>
            <a:ext cx="914400" cy="1028700"/>
          </a:xfrm>
          <a:prstGeom prst="rect">
            <a:avLst/>
          </a:prstGeom>
          <a:noFill/>
          <a:ln w="9525">
            <a:noFill/>
            <a:miter lim="800000"/>
            <a:headEnd/>
            <a:tailEnd/>
          </a:ln>
        </p:spPr>
      </p:pic>
      <p:sp>
        <p:nvSpPr>
          <p:cNvPr id="36868" name="Shape 164"/>
          <p:cNvSpPr txBox="1">
            <a:spLocks noChangeArrowheads="1"/>
          </p:cNvSpPr>
          <p:nvPr/>
        </p:nvSpPr>
        <p:spPr bwMode="auto">
          <a:xfrm>
            <a:off x="984250" y="2647950"/>
            <a:ext cx="4098925" cy="2497138"/>
          </a:xfrm>
          <a:prstGeom prst="rect">
            <a:avLst/>
          </a:prstGeom>
          <a:noFill/>
          <a:ln w="9525">
            <a:noFill/>
            <a:miter lim="800000"/>
            <a:headEnd/>
            <a:tailEnd/>
          </a:ln>
        </p:spPr>
        <p:txBody>
          <a:bodyPr lIns="91425" tIns="91425" rIns="91425" bIns="91425"/>
          <a:lstStyle/>
          <a:p>
            <a:pPr>
              <a:lnSpc>
                <a:spcPct val="115000"/>
              </a:lnSpc>
            </a:pPr>
            <a:endParaRPr lang="bg-BG" sz="1100"/>
          </a:p>
        </p:txBody>
      </p:sp>
      <p:sp>
        <p:nvSpPr>
          <p:cNvPr id="36869" name="Shape 165"/>
          <p:cNvSpPr txBox="1">
            <a:spLocks noChangeArrowheads="1"/>
          </p:cNvSpPr>
          <p:nvPr/>
        </p:nvSpPr>
        <p:spPr bwMode="auto">
          <a:xfrm>
            <a:off x="5910263" y="2032000"/>
            <a:ext cx="3019425" cy="4068763"/>
          </a:xfrm>
          <a:prstGeom prst="rect">
            <a:avLst/>
          </a:prstGeom>
          <a:noFill/>
          <a:ln w="9525">
            <a:noFill/>
            <a:miter lim="800000"/>
            <a:headEnd/>
            <a:tailEnd/>
          </a:ln>
        </p:spPr>
        <p:txBody>
          <a:bodyPr lIns="91425" tIns="91425" rIns="91425" bIns="91425"/>
          <a:lstStyle/>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Старият Пловдив </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Античният театър</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Римският форум </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Джумая джамия</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Капана - квартал на творческите индустрии </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Пещера Снежанка </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Цигов чарк</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Фотински водопади</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Червената църква - Перущица</a:t>
            </a:r>
          </a:p>
        </p:txBody>
      </p:sp>
      <p:pic>
        <p:nvPicPr>
          <p:cNvPr id="36870" name="Shape 166" descr="spodeli_bg_chushka.jpg"/>
          <p:cNvPicPr preferRelativeResize="0">
            <a:picLocks noChangeAspect="1" noChangeArrowheads="1"/>
          </p:cNvPicPr>
          <p:nvPr/>
        </p:nvPicPr>
        <p:blipFill>
          <a:blip r:embed="rId4"/>
          <a:srcRect/>
          <a:stretch>
            <a:fillRect/>
          </a:stretch>
        </p:blipFill>
        <p:spPr bwMode="auto">
          <a:xfrm>
            <a:off x="241300" y="5946775"/>
            <a:ext cx="1063625" cy="722313"/>
          </a:xfrm>
          <a:prstGeom prst="rect">
            <a:avLst/>
          </a:prstGeom>
          <a:noFill/>
          <a:ln w="9525">
            <a:noFill/>
            <a:miter lim="800000"/>
            <a:headEnd/>
            <a:tailEnd/>
          </a:ln>
        </p:spPr>
      </p:pic>
      <p:pic>
        <p:nvPicPr>
          <p:cNvPr id="36871" name="Shape 167" descr="3.jpg"/>
          <p:cNvPicPr preferRelativeResize="0">
            <a:picLocks noChangeAspect="1" noChangeArrowheads="1"/>
          </p:cNvPicPr>
          <p:nvPr/>
        </p:nvPicPr>
        <p:blipFill>
          <a:blip r:embed="rId5"/>
          <a:srcRect/>
          <a:stretch>
            <a:fillRect/>
          </a:stretch>
        </p:blipFill>
        <p:spPr bwMode="auto">
          <a:xfrm>
            <a:off x="425450" y="2132013"/>
            <a:ext cx="5129213" cy="318452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hape 172"/>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38914" name="Shape 173" descr="opitai.jpg"/>
          <p:cNvPicPr preferRelativeResize="0">
            <a:picLocks noChangeAspect="1" noChangeArrowheads="1"/>
          </p:cNvPicPr>
          <p:nvPr/>
        </p:nvPicPr>
        <p:blipFill>
          <a:blip r:embed="rId3"/>
          <a:srcRect/>
          <a:stretch>
            <a:fillRect/>
          </a:stretch>
        </p:blipFill>
        <p:spPr bwMode="auto">
          <a:xfrm>
            <a:off x="522288" y="1425575"/>
            <a:ext cx="990600" cy="971550"/>
          </a:xfrm>
          <a:prstGeom prst="rect">
            <a:avLst/>
          </a:prstGeom>
          <a:noFill/>
          <a:ln w="9525">
            <a:noFill/>
            <a:miter lim="800000"/>
            <a:headEnd/>
            <a:tailEnd/>
          </a:ln>
        </p:spPr>
      </p:pic>
      <p:sp>
        <p:nvSpPr>
          <p:cNvPr id="38915" name="Shape 174"/>
          <p:cNvSpPr txBox="1">
            <a:spLocks noChangeArrowheads="1"/>
          </p:cNvSpPr>
          <p:nvPr/>
        </p:nvSpPr>
        <p:spPr bwMode="auto">
          <a:xfrm>
            <a:off x="2025650" y="1636713"/>
            <a:ext cx="3644900" cy="4079875"/>
          </a:xfrm>
          <a:prstGeom prst="rect">
            <a:avLst/>
          </a:prstGeom>
          <a:noFill/>
          <a:ln w="9525">
            <a:noFill/>
            <a:miter lim="800000"/>
            <a:headEnd/>
            <a:tailEnd/>
          </a:ln>
        </p:spPr>
        <p:txBody>
          <a:bodyPr lIns="91425" tIns="91425" rIns="91425" bIns="91425"/>
          <a:lstStyle/>
          <a:p>
            <a:pPr marL="268288" indent="-268288">
              <a:lnSpc>
                <a:spcPct val="115000"/>
              </a:lnSpc>
              <a:buClr>
                <a:srgbClr val="000000"/>
              </a:buClr>
              <a:buFont typeface="Arial" charset="0"/>
              <a:buNone/>
            </a:pPr>
            <a:endParaRPr lang="bg-BG" sz="1800">
              <a:latin typeface="Verdana" pitchFamily="34" charset="0"/>
              <a:sym typeface="Verdana" pitchFamily="34" charset="0"/>
            </a:endParaRPr>
          </a:p>
          <a:p>
            <a:pPr marL="268288" indent="-268288">
              <a:lnSpc>
                <a:spcPct val="115000"/>
              </a:lnSpc>
              <a:buClr>
                <a:srgbClr val="000000"/>
              </a:buClr>
              <a:buSzPct val="100000"/>
              <a:buFont typeface="Verdana" pitchFamily="34" charset="0"/>
              <a:buChar char="●"/>
            </a:pPr>
            <a:r>
              <a:rPr lang="bg-BG" sz="1800" b="1">
                <a:latin typeface="Verdana" pitchFamily="34" charset="0"/>
                <a:sym typeface="Verdana" pitchFamily="34" charset="0"/>
              </a:rPr>
              <a:t>Зеленчуци </a:t>
            </a:r>
            <a:r>
              <a:rPr lang="bg-BG" sz="1800">
                <a:latin typeface="Verdana" pitchFamily="34" charset="0"/>
                <a:sym typeface="Verdana" pitchFamily="34" charset="0"/>
              </a:rPr>
              <a:t>от Долината на </a:t>
            </a:r>
            <a:r>
              <a:rPr lang="bg-BG" sz="1800">
                <a:sym typeface="Verdana" pitchFamily="34" charset="0"/>
              </a:rPr>
              <a:t> </a:t>
            </a:r>
            <a:r>
              <a:rPr lang="bg-BG" sz="1800">
                <a:latin typeface="Verdana" pitchFamily="34" charset="0"/>
                <a:sym typeface="Verdana" pitchFamily="34" charset="0"/>
              </a:rPr>
              <a:t>Марица </a:t>
            </a:r>
          </a:p>
          <a:p>
            <a:pPr marL="268288" indent="-268288">
              <a:lnSpc>
                <a:spcPct val="115000"/>
              </a:lnSpc>
              <a:buClr>
                <a:srgbClr val="000000"/>
              </a:buClr>
              <a:buSzPct val="100000"/>
              <a:buFontTx/>
              <a:buChar char="●"/>
            </a:pPr>
            <a:r>
              <a:rPr lang="bg-BG" sz="1800" b="1">
                <a:latin typeface="Verdana" pitchFamily="34" charset="0"/>
                <a:sym typeface="Verdana" pitchFamily="34" charset="0"/>
              </a:rPr>
              <a:t>Станимашки сърмички </a:t>
            </a:r>
          </a:p>
          <a:p>
            <a:pPr marL="268288" indent="-268288">
              <a:lnSpc>
                <a:spcPct val="115000"/>
              </a:lnSpc>
              <a:buClr>
                <a:srgbClr val="000000"/>
              </a:buClr>
              <a:buSzPct val="100000"/>
              <a:buFontTx/>
              <a:buChar char="●"/>
            </a:pPr>
            <a:r>
              <a:rPr lang="bg-BG" sz="1800" b="1">
                <a:latin typeface="Verdana" pitchFamily="34" charset="0"/>
                <a:sym typeface="Verdana" pitchFamily="34" charset="0"/>
              </a:rPr>
              <a:t>Станимашко хардало </a:t>
            </a:r>
          </a:p>
          <a:p>
            <a:pPr marL="268288" indent="-268288">
              <a:lnSpc>
                <a:spcPct val="115000"/>
              </a:lnSpc>
              <a:buClr>
                <a:srgbClr val="000000"/>
              </a:buClr>
              <a:buSzPct val="100000"/>
              <a:buFont typeface="Verdana" pitchFamily="34" charset="0"/>
              <a:buChar char="●"/>
            </a:pPr>
            <a:r>
              <a:rPr lang="bg-BG" sz="1800" b="1">
                <a:latin typeface="Verdana" pitchFamily="34" charset="0"/>
                <a:sym typeface="Verdana" pitchFamily="34" charset="0"/>
              </a:rPr>
              <a:t>Тракийска оризова баница</a:t>
            </a:r>
          </a:p>
          <a:p>
            <a:pPr marL="268288" indent="-268288">
              <a:lnSpc>
                <a:spcPct val="115000"/>
              </a:lnSpc>
              <a:buClr>
                <a:srgbClr val="000000"/>
              </a:buClr>
              <a:buSzPct val="100000"/>
              <a:buFont typeface="Verdana" pitchFamily="34" charset="0"/>
              <a:buChar char="●"/>
            </a:pPr>
            <a:r>
              <a:rPr lang="bg-BG" sz="1800" b="1">
                <a:latin typeface="Verdana" pitchFamily="34" charset="0"/>
                <a:sym typeface="Verdana" pitchFamily="34" charset="0"/>
              </a:rPr>
              <a:t>Трахана </a:t>
            </a:r>
          </a:p>
          <a:p>
            <a:pPr marL="268288" indent="-268288">
              <a:lnSpc>
                <a:spcPct val="115000"/>
              </a:lnSpc>
              <a:buClr>
                <a:srgbClr val="000000"/>
              </a:buClr>
              <a:buSzPct val="100000"/>
              <a:buFont typeface="Verdana" pitchFamily="34" charset="0"/>
              <a:buChar char="●"/>
            </a:pPr>
            <a:r>
              <a:rPr lang="bg-BG" sz="1800" b="1">
                <a:latin typeface="Verdana" pitchFamily="34" charset="0"/>
                <a:sym typeface="Verdana" pitchFamily="34" charset="0"/>
              </a:rPr>
              <a:t>Качамак </a:t>
            </a:r>
          </a:p>
          <a:p>
            <a:pPr marL="268288" indent="-268288">
              <a:lnSpc>
                <a:spcPct val="115000"/>
              </a:lnSpc>
              <a:buClr>
                <a:srgbClr val="000000"/>
              </a:buClr>
              <a:buSzPct val="100000"/>
              <a:buFontTx/>
              <a:buChar char="●"/>
            </a:pPr>
            <a:r>
              <a:rPr lang="bg-BG" sz="1800" b="1">
                <a:latin typeface="Verdana" pitchFamily="34" charset="0"/>
                <a:sym typeface="Verdana" pitchFamily="34" charset="0"/>
              </a:rPr>
              <a:t>Никулденски рибник</a:t>
            </a:r>
          </a:p>
          <a:p>
            <a:pPr marL="268288" indent="-268288">
              <a:lnSpc>
                <a:spcPct val="115000"/>
              </a:lnSpc>
              <a:buClr>
                <a:srgbClr val="000000"/>
              </a:buClr>
              <a:buSzPct val="100000"/>
              <a:buFontTx/>
              <a:buChar char="●"/>
            </a:pPr>
            <a:r>
              <a:rPr lang="bg-BG" sz="1800" b="1">
                <a:latin typeface="Verdana" pitchFamily="34" charset="0"/>
                <a:sym typeface="Verdana" pitchFamily="34" charset="0"/>
              </a:rPr>
              <a:t>Домашна лютеница </a:t>
            </a:r>
          </a:p>
        </p:txBody>
      </p:sp>
      <p:sp>
        <p:nvSpPr>
          <p:cNvPr id="38916" name="Shape 175"/>
          <p:cNvSpPr txBox="1">
            <a:spLocks noChangeArrowheads="1"/>
          </p:cNvSpPr>
          <p:nvPr/>
        </p:nvSpPr>
        <p:spPr bwMode="auto">
          <a:xfrm>
            <a:off x="3733800" y="277813"/>
            <a:ext cx="4830763"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3. Западна Тракия</a:t>
            </a:r>
          </a:p>
          <a:p>
            <a:endParaRPr lang="bg-BG" sz="1800" b="1">
              <a:latin typeface="Verdana" pitchFamily="34" charset="0"/>
              <a:sym typeface="Verdana" pitchFamily="34" charset="0"/>
            </a:endParaRPr>
          </a:p>
          <a:p>
            <a:r>
              <a:rPr lang="bg-BG" b="1">
                <a:latin typeface="Verdana" pitchFamily="34" charset="0"/>
                <a:sym typeface="Verdana" pitchFamily="34" charset="0"/>
              </a:rPr>
              <a:t>Пазарджик, Пловдив, Асеновград</a:t>
            </a:r>
          </a:p>
        </p:txBody>
      </p:sp>
      <p:pic>
        <p:nvPicPr>
          <p:cNvPr id="38917" name="Shape 176" descr="tomato-769999_1920-001.jpg"/>
          <p:cNvPicPr preferRelativeResize="0">
            <a:picLocks noChangeAspect="1" noChangeArrowheads="1"/>
          </p:cNvPicPr>
          <p:nvPr/>
        </p:nvPicPr>
        <p:blipFill>
          <a:blip r:embed="rId4"/>
          <a:srcRect/>
          <a:stretch>
            <a:fillRect/>
          </a:stretch>
        </p:blipFill>
        <p:spPr bwMode="auto">
          <a:xfrm>
            <a:off x="5969000" y="1484313"/>
            <a:ext cx="2544763" cy="3011487"/>
          </a:xfrm>
          <a:prstGeom prst="rect">
            <a:avLst/>
          </a:prstGeom>
          <a:noFill/>
          <a:ln w="9525">
            <a:noFill/>
            <a:miter lim="800000"/>
            <a:headEnd/>
            <a:tailEnd/>
          </a:ln>
        </p:spPr>
      </p:pic>
      <p:pic>
        <p:nvPicPr>
          <p:cNvPr id="38918" name="Shape 177" descr="shutterstock_62585296_small.jpg"/>
          <p:cNvPicPr preferRelativeResize="0">
            <a:picLocks noChangeAspect="1" noChangeArrowheads="1"/>
          </p:cNvPicPr>
          <p:nvPr/>
        </p:nvPicPr>
        <p:blipFill>
          <a:blip r:embed="rId5"/>
          <a:srcRect/>
          <a:stretch>
            <a:fillRect/>
          </a:stretch>
        </p:blipFill>
        <p:spPr bwMode="auto">
          <a:xfrm>
            <a:off x="5616575" y="4151313"/>
            <a:ext cx="2060575" cy="2452687"/>
          </a:xfrm>
          <a:prstGeom prst="rect">
            <a:avLst/>
          </a:prstGeom>
          <a:noFill/>
          <a:ln w="9525">
            <a:noFill/>
            <a:miter lim="800000"/>
            <a:headEnd/>
            <a:tailEnd/>
          </a:ln>
        </p:spPr>
      </p:pic>
      <p:pic>
        <p:nvPicPr>
          <p:cNvPr id="38919" name="Shape 178" descr="spodeli_bg_chushka.jpg"/>
          <p:cNvPicPr preferRelativeResize="0">
            <a:picLocks noChangeAspect="1" noChangeArrowheads="1"/>
          </p:cNvPicPr>
          <p:nvPr/>
        </p:nvPicPr>
        <p:blipFill>
          <a:blip r:embed="rId6"/>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hape 183"/>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40962" name="Shape 184" descr="degustirai.jpg"/>
          <p:cNvPicPr preferRelativeResize="0">
            <a:picLocks noChangeAspect="1" noChangeArrowheads="1"/>
          </p:cNvPicPr>
          <p:nvPr/>
        </p:nvPicPr>
        <p:blipFill>
          <a:blip r:embed="rId3"/>
          <a:srcRect/>
          <a:stretch>
            <a:fillRect/>
          </a:stretch>
        </p:blipFill>
        <p:spPr bwMode="auto">
          <a:xfrm>
            <a:off x="369888" y="1565275"/>
            <a:ext cx="1143000" cy="1231900"/>
          </a:xfrm>
          <a:prstGeom prst="rect">
            <a:avLst/>
          </a:prstGeom>
          <a:noFill/>
          <a:ln w="9525">
            <a:noFill/>
            <a:miter lim="800000"/>
            <a:headEnd/>
            <a:tailEnd/>
          </a:ln>
        </p:spPr>
      </p:pic>
      <p:sp>
        <p:nvSpPr>
          <p:cNvPr id="185" name="Shape 185"/>
          <p:cNvSpPr txBox="1"/>
          <p:nvPr/>
        </p:nvSpPr>
        <p:spPr>
          <a:xfrm>
            <a:off x="1813300" y="1489075"/>
            <a:ext cx="3114000" cy="4124100"/>
          </a:xfrm>
          <a:prstGeom prst="rect">
            <a:avLst/>
          </a:prstGeom>
          <a:noFill/>
          <a:ln>
            <a:noFill/>
          </a:ln>
        </p:spPr>
        <p:txBody>
          <a:bodyPr lIns="91425" tIns="91425" rIns="91425" bIns="91425"/>
          <a:lstStyle/>
          <a:p>
            <a:pPr marL="457200" indent="-228600" fontAlgn="auto">
              <a:lnSpc>
                <a:spcPct val="115000"/>
              </a:lnSpc>
              <a:spcBef>
                <a:spcPts val="0"/>
              </a:spcBef>
              <a:spcAft>
                <a:spcPts val="0"/>
              </a:spcAft>
              <a:buClr>
                <a:schemeClr val="dk1"/>
              </a:buClr>
              <a:buFont typeface="Verdana"/>
              <a:buChar char="●"/>
              <a:defRPr/>
            </a:pPr>
            <a:r>
              <a:rPr lang="bg" b="1" kern="0">
                <a:solidFill>
                  <a:schemeClr val="dk1"/>
                </a:solidFill>
                <a:latin typeface="Verdana"/>
                <a:ea typeface="Verdana"/>
                <a:cs typeface="Verdana"/>
                <a:sym typeface="Verdana"/>
              </a:rPr>
              <a:t>Мавруд от Асеновград </a:t>
            </a:r>
          </a:p>
          <a:p>
            <a:pPr fontAlgn="auto">
              <a:lnSpc>
                <a:spcPct val="115000"/>
              </a:lnSpc>
              <a:spcBef>
                <a:spcPts val="0"/>
              </a:spcBef>
              <a:spcAft>
                <a:spcPts val="0"/>
              </a:spcAft>
              <a:defRPr/>
            </a:pPr>
            <a:endParaRPr kern="0">
              <a:solidFill>
                <a:schemeClr val="dk1"/>
              </a:solidFill>
              <a:latin typeface="Verdana"/>
              <a:ea typeface="Verdana"/>
              <a:cs typeface="Verdana"/>
              <a:sym typeface="Verdana"/>
            </a:endParaRPr>
          </a:p>
          <a:p>
            <a:pPr fontAlgn="auto">
              <a:lnSpc>
                <a:spcPct val="115000"/>
              </a:lnSpc>
              <a:spcBef>
                <a:spcPts val="0"/>
              </a:spcBef>
              <a:spcAft>
                <a:spcPts val="0"/>
              </a:spcAft>
              <a:defRPr/>
            </a:pPr>
            <a:r>
              <a:rPr lang="bg" kern="0">
                <a:solidFill>
                  <a:schemeClr val="dk1"/>
                </a:solidFill>
                <a:latin typeface="Arial"/>
                <a:ea typeface="Arial"/>
                <a:cs typeface="Arial"/>
                <a:sym typeface="Arial"/>
              </a:rPr>
              <a:t>Плодородната Тракийска низина има хилядолетни традиции в производството на вино. В района около Пазарджик и Пловдив има цял клъстър от винарни, концентрирани около селата Брестовица, Перущица, Кричим. Има и много дестинации за винен туризъм с възможности за отсядане и по-дълъг престой. </a:t>
            </a:r>
            <a:r>
              <a:rPr lang="bg" kern="0">
                <a:solidFill>
                  <a:schemeClr val="dk1"/>
                </a:solidFill>
                <a:highlight>
                  <a:srgbClr val="FFFFFF"/>
                </a:highlight>
                <a:latin typeface="Arial"/>
                <a:ea typeface="Arial"/>
                <a:cs typeface="Arial"/>
                <a:sym typeface="Arial"/>
              </a:rPr>
              <a:t>Регионът около град Пловдив е известен най-вече със сорта Мавруд, който има най-дълбоки традиции в Асеновград. </a:t>
            </a:r>
            <a:r>
              <a:rPr lang="bg" kern="0">
                <a:solidFill>
                  <a:schemeClr val="dk1"/>
                </a:solidFill>
                <a:latin typeface="Verdana"/>
                <a:ea typeface="Verdana"/>
                <a:cs typeface="Verdana"/>
                <a:sym typeface="Verdana"/>
              </a:rPr>
              <a:t> </a:t>
            </a:r>
          </a:p>
        </p:txBody>
      </p:sp>
      <p:sp>
        <p:nvSpPr>
          <p:cNvPr id="40964" name="Shape 186"/>
          <p:cNvSpPr txBox="1">
            <a:spLocks noChangeArrowheads="1"/>
          </p:cNvSpPr>
          <p:nvPr/>
        </p:nvSpPr>
        <p:spPr bwMode="auto">
          <a:xfrm>
            <a:off x="3733800" y="277813"/>
            <a:ext cx="4830763"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3. Западна Тракия</a:t>
            </a:r>
          </a:p>
          <a:p>
            <a:endParaRPr lang="bg-BG" sz="1800" b="1">
              <a:latin typeface="Verdana" pitchFamily="34" charset="0"/>
              <a:sym typeface="Verdana" pitchFamily="34" charset="0"/>
            </a:endParaRPr>
          </a:p>
          <a:p>
            <a:r>
              <a:rPr lang="bg-BG" b="1">
                <a:latin typeface="Verdana" pitchFamily="34" charset="0"/>
                <a:sym typeface="Verdana" pitchFamily="34" charset="0"/>
              </a:rPr>
              <a:t>Пазарджик, Пловдив, Асеновград</a:t>
            </a:r>
          </a:p>
        </p:txBody>
      </p:sp>
      <p:pic>
        <p:nvPicPr>
          <p:cNvPr id="40965" name="Shape 187" descr="612-original-1392148525.jpg"/>
          <p:cNvPicPr preferRelativeResize="0">
            <a:picLocks noChangeAspect="1" noChangeArrowheads="1"/>
          </p:cNvPicPr>
          <p:nvPr/>
        </p:nvPicPr>
        <p:blipFill>
          <a:blip r:embed="rId4"/>
          <a:srcRect/>
          <a:stretch>
            <a:fillRect/>
          </a:stretch>
        </p:blipFill>
        <p:spPr bwMode="auto">
          <a:xfrm>
            <a:off x="5232400" y="1358900"/>
            <a:ext cx="3759200" cy="4254500"/>
          </a:xfrm>
          <a:prstGeom prst="rect">
            <a:avLst/>
          </a:prstGeom>
          <a:noFill/>
          <a:ln w="9525">
            <a:noFill/>
            <a:miter lim="800000"/>
            <a:headEnd/>
            <a:tailEnd/>
          </a:ln>
        </p:spPr>
      </p:pic>
      <p:pic>
        <p:nvPicPr>
          <p:cNvPr id="40966" name="Shape 188" descr="spodeli_bg_chushka.jpg"/>
          <p:cNvPicPr preferRelativeResize="0">
            <a:picLocks noChangeAspect="1" noChangeArrowheads="1"/>
          </p:cNvPicPr>
          <p:nvPr/>
        </p:nvPicPr>
        <p:blipFill>
          <a:blip r:embed="rId5"/>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hape 193"/>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sp>
        <p:nvSpPr>
          <p:cNvPr id="43010" name="Shape 194"/>
          <p:cNvSpPr txBox="1">
            <a:spLocks noChangeArrowheads="1"/>
          </p:cNvSpPr>
          <p:nvPr/>
        </p:nvSpPr>
        <p:spPr bwMode="auto">
          <a:xfrm>
            <a:off x="2800350" y="277813"/>
            <a:ext cx="6216650"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4. Розовата долина</a:t>
            </a:r>
          </a:p>
          <a:p>
            <a:endParaRPr lang="bg-BG" sz="1800" b="1">
              <a:latin typeface="Verdana" pitchFamily="34" charset="0"/>
              <a:sym typeface="Verdana" pitchFamily="34" charset="0"/>
            </a:endParaRPr>
          </a:p>
          <a:p>
            <a:pPr>
              <a:lnSpc>
                <a:spcPct val="115000"/>
              </a:lnSpc>
              <a:buClr>
                <a:srgbClr val="000000"/>
              </a:buClr>
              <a:buFont typeface="Arial" charset="0"/>
              <a:buNone/>
            </a:pPr>
            <a:r>
              <a:rPr lang="bg-BG" b="1">
                <a:latin typeface="Verdana" pitchFamily="34" charset="0"/>
                <a:sym typeface="Verdana" pitchFamily="34" charset="0"/>
              </a:rPr>
              <a:t>Панагюрище, Копривщица, Старосел, Хисаря, Казанлък</a:t>
            </a:r>
          </a:p>
          <a:p>
            <a:r>
              <a:rPr lang="bg-BG" sz="1800" b="1">
                <a:latin typeface="Verdana" pitchFamily="34" charset="0"/>
                <a:sym typeface="Verdana" pitchFamily="34" charset="0"/>
              </a:rPr>
              <a:t> </a:t>
            </a:r>
          </a:p>
        </p:txBody>
      </p:sp>
      <p:pic>
        <p:nvPicPr>
          <p:cNvPr id="43011" name="Shape 195" descr="obr DSC_3621.jpg"/>
          <p:cNvPicPr preferRelativeResize="0">
            <a:picLocks noChangeAspect="1" noChangeArrowheads="1"/>
          </p:cNvPicPr>
          <p:nvPr/>
        </p:nvPicPr>
        <p:blipFill>
          <a:blip r:embed="rId3"/>
          <a:srcRect/>
          <a:stretch>
            <a:fillRect/>
          </a:stretch>
        </p:blipFill>
        <p:spPr bwMode="auto">
          <a:xfrm rot="-358847">
            <a:off x="315913" y="1708150"/>
            <a:ext cx="3219450" cy="3810000"/>
          </a:xfrm>
          <a:prstGeom prst="rect">
            <a:avLst/>
          </a:prstGeom>
          <a:noFill/>
          <a:ln w="9525">
            <a:noFill/>
            <a:miter lim="800000"/>
            <a:headEnd/>
            <a:tailEnd/>
          </a:ln>
        </p:spPr>
      </p:pic>
      <p:pic>
        <p:nvPicPr>
          <p:cNvPr id="43012" name="Shape 196" descr="DSC_8858.JPG"/>
          <p:cNvPicPr preferRelativeResize="0">
            <a:picLocks noChangeAspect="1" noChangeArrowheads="1"/>
          </p:cNvPicPr>
          <p:nvPr/>
        </p:nvPicPr>
        <p:blipFill>
          <a:blip r:embed="rId4"/>
          <a:srcRect/>
          <a:stretch>
            <a:fillRect/>
          </a:stretch>
        </p:blipFill>
        <p:spPr bwMode="auto">
          <a:xfrm rot="459098">
            <a:off x="3284538" y="1776413"/>
            <a:ext cx="3683000" cy="4387850"/>
          </a:xfrm>
          <a:prstGeom prst="rect">
            <a:avLst/>
          </a:prstGeom>
          <a:noFill/>
          <a:ln w="9525">
            <a:noFill/>
            <a:miter lim="800000"/>
            <a:headEnd/>
            <a:tailEnd/>
          </a:ln>
        </p:spPr>
      </p:pic>
      <p:pic>
        <p:nvPicPr>
          <p:cNvPr id="43013" name="Shape 197" descr="obr DSC_6132k.jpg"/>
          <p:cNvPicPr preferRelativeResize="0">
            <a:picLocks noChangeAspect="1" noChangeArrowheads="1"/>
          </p:cNvPicPr>
          <p:nvPr/>
        </p:nvPicPr>
        <p:blipFill>
          <a:blip r:embed="rId5"/>
          <a:srcRect/>
          <a:stretch>
            <a:fillRect/>
          </a:stretch>
        </p:blipFill>
        <p:spPr bwMode="auto">
          <a:xfrm>
            <a:off x="6597650" y="4079875"/>
            <a:ext cx="2228850" cy="2616200"/>
          </a:xfrm>
          <a:prstGeom prst="rect">
            <a:avLst/>
          </a:prstGeom>
          <a:noFill/>
          <a:ln w="9525">
            <a:noFill/>
            <a:miter lim="800000"/>
            <a:headEnd/>
            <a:tailEnd/>
          </a:ln>
        </p:spPr>
      </p:pic>
      <p:pic>
        <p:nvPicPr>
          <p:cNvPr id="43014" name="Shape 198" descr="spodeli_bg_chushka.jpg"/>
          <p:cNvPicPr preferRelativeResize="0">
            <a:picLocks noChangeAspect="1" noChangeArrowheads="1"/>
          </p:cNvPicPr>
          <p:nvPr/>
        </p:nvPicPr>
        <p:blipFill>
          <a:blip r:embed="rId6"/>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hape 203"/>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45058" name="Shape 204" descr="vij.jpg"/>
          <p:cNvPicPr preferRelativeResize="0">
            <a:picLocks noChangeAspect="1" noChangeArrowheads="1"/>
          </p:cNvPicPr>
          <p:nvPr/>
        </p:nvPicPr>
        <p:blipFill>
          <a:blip r:embed="rId3"/>
          <a:srcRect/>
          <a:stretch>
            <a:fillRect/>
          </a:stretch>
        </p:blipFill>
        <p:spPr bwMode="auto">
          <a:xfrm>
            <a:off x="6962775" y="596900"/>
            <a:ext cx="914400" cy="1028700"/>
          </a:xfrm>
          <a:prstGeom prst="rect">
            <a:avLst/>
          </a:prstGeom>
          <a:noFill/>
          <a:ln w="9525">
            <a:noFill/>
            <a:miter lim="800000"/>
            <a:headEnd/>
            <a:tailEnd/>
          </a:ln>
        </p:spPr>
      </p:pic>
      <p:sp>
        <p:nvSpPr>
          <p:cNvPr id="45059" name="Shape 205"/>
          <p:cNvSpPr txBox="1">
            <a:spLocks noChangeArrowheads="1"/>
          </p:cNvSpPr>
          <p:nvPr/>
        </p:nvSpPr>
        <p:spPr bwMode="auto">
          <a:xfrm>
            <a:off x="984250" y="2647950"/>
            <a:ext cx="4098925" cy="2497138"/>
          </a:xfrm>
          <a:prstGeom prst="rect">
            <a:avLst/>
          </a:prstGeom>
          <a:noFill/>
          <a:ln w="9525">
            <a:noFill/>
            <a:miter lim="800000"/>
            <a:headEnd/>
            <a:tailEnd/>
          </a:ln>
        </p:spPr>
        <p:txBody>
          <a:bodyPr lIns="91425" tIns="91425" rIns="91425" bIns="91425"/>
          <a:lstStyle/>
          <a:p>
            <a:pPr>
              <a:lnSpc>
                <a:spcPct val="115000"/>
              </a:lnSpc>
            </a:pPr>
            <a:endParaRPr lang="bg-BG" sz="1100"/>
          </a:p>
        </p:txBody>
      </p:sp>
      <p:sp>
        <p:nvSpPr>
          <p:cNvPr id="45060" name="Shape 206"/>
          <p:cNvSpPr txBox="1">
            <a:spLocks noChangeArrowheads="1"/>
          </p:cNvSpPr>
          <p:nvPr/>
        </p:nvSpPr>
        <p:spPr bwMode="auto">
          <a:xfrm>
            <a:off x="5613400" y="2097088"/>
            <a:ext cx="3365500" cy="4149725"/>
          </a:xfrm>
          <a:prstGeom prst="rect">
            <a:avLst/>
          </a:prstGeom>
          <a:noFill/>
          <a:ln w="9525">
            <a:noFill/>
            <a:miter lim="800000"/>
            <a:headEnd/>
            <a:tailEnd/>
          </a:ln>
        </p:spPr>
        <p:txBody>
          <a:bodyPr lIns="91425" tIns="91425" rIns="91425" bIns="91425"/>
          <a:lstStyle/>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Панагюрското съкровище </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Архитектурен резерват - Копривщица </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Храмът на Ситалк - Старосел</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Екопътека Бяла река</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Долината на тракийските царе </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Казанлъшката гробница</a:t>
            </a:r>
          </a:p>
          <a:p>
            <a:pPr marL="457200" indent="-342900">
              <a:lnSpc>
                <a:spcPct val="115000"/>
              </a:lnSpc>
            </a:pPr>
            <a:endParaRPr lang="bg-BG" sz="1800">
              <a:latin typeface="Verdana" pitchFamily="34" charset="0"/>
              <a:sym typeface="Verdana" pitchFamily="34" charset="0"/>
            </a:endParaRPr>
          </a:p>
        </p:txBody>
      </p:sp>
      <p:sp>
        <p:nvSpPr>
          <p:cNvPr id="45061" name="Shape 207"/>
          <p:cNvSpPr txBox="1">
            <a:spLocks noChangeArrowheads="1"/>
          </p:cNvSpPr>
          <p:nvPr/>
        </p:nvSpPr>
        <p:spPr bwMode="auto">
          <a:xfrm>
            <a:off x="460375" y="265113"/>
            <a:ext cx="6218238"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4. Розовата долина</a:t>
            </a:r>
          </a:p>
          <a:p>
            <a:endParaRPr lang="bg-BG" sz="1800" b="1">
              <a:latin typeface="Verdana" pitchFamily="34" charset="0"/>
              <a:sym typeface="Verdana" pitchFamily="34" charset="0"/>
            </a:endParaRPr>
          </a:p>
          <a:p>
            <a:pPr>
              <a:lnSpc>
                <a:spcPct val="115000"/>
              </a:lnSpc>
              <a:buClr>
                <a:srgbClr val="000000"/>
              </a:buClr>
              <a:buFont typeface="Arial" charset="0"/>
              <a:buNone/>
            </a:pPr>
            <a:r>
              <a:rPr lang="bg-BG" b="1">
                <a:latin typeface="Verdana" pitchFamily="34" charset="0"/>
                <a:sym typeface="Verdana" pitchFamily="34" charset="0"/>
              </a:rPr>
              <a:t>Панагюрище, Копривщица, Старосел, Хисаря, Казанлък</a:t>
            </a:r>
          </a:p>
          <a:p>
            <a:r>
              <a:rPr lang="bg-BG" sz="1800" b="1">
                <a:latin typeface="Verdana" pitchFamily="34" charset="0"/>
                <a:sym typeface="Verdana" pitchFamily="34" charset="0"/>
              </a:rPr>
              <a:t> </a:t>
            </a:r>
          </a:p>
        </p:txBody>
      </p:sp>
      <p:pic>
        <p:nvPicPr>
          <p:cNvPr id="45062" name="Shape 208" descr="spodeli_bg_chushka.jpg"/>
          <p:cNvPicPr preferRelativeResize="0">
            <a:picLocks noChangeAspect="1" noChangeArrowheads="1"/>
          </p:cNvPicPr>
          <p:nvPr/>
        </p:nvPicPr>
        <p:blipFill>
          <a:blip r:embed="rId4"/>
          <a:srcRect/>
          <a:stretch>
            <a:fillRect/>
          </a:stretch>
        </p:blipFill>
        <p:spPr bwMode="auto">
          <a:xfrm>
            <a:off x="241300" y="5946775"/>
            <a:ext cx="1063625" cy="722313"/>
          </a:xfrm>
          <a:prstGeom prst="rect">
            <a:avLst/>
          </a:prstGeom>
          <a:noFill/>
          <a:ln w="9525">
            <a:noFill/>
            <a:miter lim="800000"/>
            <a:headEnd/>
            <a:tailEnd/>
          </a:ln>
        </p:spPr>
      </p:pic>
      <p:pic>
        <p:nvPicPr>
          <p:cNvPr id="45063" name="Shape 209" descr="4.jpg"/>
          <p:cNvPicPr preferRelativeResize="0">
            <a:picLocks noChangeAspect="1" noChangeArrowheads="1"/>
          </p:cNvPicPr>
          <p:nvPr/>
        </p:nvPicPr>
        <p:blipFill>
          <a:blip r:embed="rId5"/>
          <a:srcRect/>
          <a:stretch>
            <a:fillRect/>
          </a:stretch>
        </p:blipFill>
        <p:spPr bwMode="auto">
          <a:xfrm>
            <a:off x="460375" y="2270125"/>
            <a:ext cx="4954588" cy="31242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hape 214"/>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47106" name="Shape 215" descr="opitai.jpg"/>
          <p:cNvPicPr preferRelativeResize="0">
            <a:picLocks noChangeAspect="1" noChangeArrowheads="1"/>
          </p:cNvPicPr>
          <p:nvPr/>
        </p:nvPicPr>
        <p:blipFill>
          <a:blip r:embed="rId3"/>
          <a:srcRect/>
          <a:stretch>
            <a:fillRect/>
          </a:stretch>
        </p:blipFill>
        <p:spPr bwMode="auto">
          <a:xfrm>
            <a:off x="522288" y="1425575"/>
            <a:ext cx="990600" cy="971550"/>
          </a:xfrm>
          <a:prstGeom prst="rect">
            <a:avLst/>
          </a:prstGeom>
          <a:noFill/>
          <a:ln w="9525">
            <a:noFill/>
            <a:miter lim="800000"/>
            <a:headEnd/>
            <a:tailEnd/>
          </a:ln>
        </p:spPr>
      </p:pic>
      <p:sp>
        <p:nvSpPr>
          <p:cNvPr id="47107" name="Shape 216"/>
          <p:cNvSpPr txBox="1">
            <a:spLocks noChangeArrowheads="1"/>
          </p:cNvSpPr>
          <p:nvPr/>
        </p:nvSpPr>
        <p:spPr bwMode="auto">
          <a:xfrm>
            <a:off x="1806575" y="1970088"/>
            <a:ext cx="3241675" cy="3976687"/>
          </a:xfrm>
          <a:prstGeom prst="rect">
            <a:avLst/>
          </a:prstGeom>
          <a:noFill/>
          <a:ln w="9525">
            <a:noFill/>
            <a:miter lim="800000"/>
            <a:headEnd/>
            <a:tailEnd/>
          </a:ln>
        </p:spPr>
        <p:txBody>
          <a:bodyPr lIns="91425" tIns="91425" rIns="91425" bIns="91425"/>
          <a:lstStyle/>
          <a:p>
            <a:pPr marL="457200" indent="-342900">
              <a:lnSpc>
                <a:spcPct val="115000"/>
              </a:lnSpc>
              <a:buClr>
                <a:srgbClr val="000000"/>
              </a:buClr>
              <a:buSzPct val="100000"/>
              <a:buFontTx/>
              <a:buChar char="●"/>
            </a:pPr>
            <a:r>
              <a:rPr lang="bg-BG" sz="1800" b="1">
                <a:latin typeface="Verdana" pitchFamily="34" charset="0"/>
                <a:sym typeface="Verdana" pitchFamily="34" charset="0"/>
              </a:rPr>
              <a:t>Сирене, кашкавал и мляко </a:t>
            </a:r>
            <a:r>
              <a:rPr lang="bg-BG" sz="1800">
                <a:latin typeface="Verdana" pitchFamily="34" charset="0"/>
                <a:sym typeface="Verdana" pitchFamily="34" charset="0"/>
              </a:rPr>
              <a:t>- от местни ферми под Балкана </a:t>
            </a:r>
          </a:p>
          <a:p>
            <a:pPr marL="457200" indent="-342900">
              <a:lnSpc>
                <a:spcPct val="115000"/>
              </a:lnSpc>
              <a:buClr>
                <a:srgbClr val="000000"/>
              </a:buClr>
              <a:buSzPct val="100000"/>
              <a:buFontTx/>
              <a:buChar char="●"/>
            </a:pPr>
            <a:r>
              <a:rPr lang="bg-BG" sz="1800" b="1">
                <a:latin typeface="Verdana" pitchFamily="34" charset="0"/>
                <a:sym typeface="Verdana" pitchFamily="34" charset="0"/>
              </a:rPr>
              <a:t>Катък </a:t>
            </a:r>
            <a:r>
              <a:rPr lang="bg-BG" sz="1800">
                <a:latin typeface="Verdana" pitchFamily="34" charset="0"/>
                <a:sym typeface="Verdana" pitchFamily="34" charset="0"/>
              </a:rPr>
              <a:t>(ишмер) </a:t>
            </a:r>
          </a:p>
          <a:p>
            <a:pPr marL="457200" indent="-342900">
              <a:lnSpc>
                <a:spcPct val="115000"/>
              </a:lnSpc>
              <a:buClr>
                <a:srgbClr val="000000"/>
              </a:buClr>
              <a:buSzPct val="100000"/>
              <a:buFont typeface="Verdana" pitchFamily="34" charset="0"/>
              <a:buChar char="●"/>
            </a:pPr>
            <a:r>
              <a:rPr lang="bg-BG" sz="1800" b="1">
                <a:latin typeface="Verdana" pitchFamily="34" charset="0"/>
                <a:sym typeface="Verdana" pitchFamily="34" charset="0"/>
              </a:rPr>
              <a:t>Курбан </a:t>
            </a:r>
          </a:p>
          <a:p>
            <a:pPr marL="457200" indent="-342900">
              <a:lnSpc>
                <a:spcPct val="115000"/>
              </a:lnSpc>
              <a:buClr>
                <a:srgbClr val="000000"/>
              </a:buClr>
              <a:buSzPct val="100000"/>
              <a:buFont typeface="Verdana" pitchFamily="34" charset="0"/>
              <a:buChar char="●"/>
            </a:pPr>
            <a:r>
              <a:rPr lang="bg-BG" sz="1800" b="1">
                <a:latin typeface="Verdana" pitchFamily="34" charset="0"/>
                <a:sym typeface="Verdana" pitchFamily="34" charset="0"/>
              </a:rPr>
              <a:t>Балканска пастърва</a:t>
            </a:r>
          </a:p>
          <a:p>
            <a:pPr marL="457200" indent="-342900">
              <a:lnSpc>
                <a:spcPct val="115000"/>
              </a:lnSpc>
              <a:buClr>
                <a:srgbClr val="000000"/>
              </a:buClr>
              <a:buSzPct val="100000"/>
              <a:buFont typeface="Verdana" pitchFamily="34" charset="0"/>
              <a:buChar char="●"/>
            </a:pPr>
            <a:r>
              <a:rPr lang="bg-BG" sz="1800" b="1">
                <a:latin typeface="Verdana" pitchFamily="34" charset="0"/>
                <a:sym typeface="Verdana" pitchFamily="34" charset="0"/>
              </a:rPr>
              <a:t>Яйца по панагюрски</a:t>
            </a:r>
          </a:p>
          <a:p>
            <a:pPr marL="457200" indent="-342900">
              <a:lnSpc>
                <a:spcPct val="115000"/>
              </a:lnSpc>
              <a:buClr>
                <a:srgbClr val="000000"/>
              </a:buClr>
              <a:buSzPct val="100000"/>
              <a:buFont typeface="Verdana" pitchFamily="34" charset="0"/>
              <a:buChar char="●"/>
            </a:pPr>
            <a:r>
              <a:rPr lang="bg-BG" sz="1800" b="1">
                <a:latin typeface="Verdana" pitchFamily="34" charset="0"/>
                <a:sym typeface="Verdana" pitchFamily="34" charset="0"/>
              </a:rPr>
              <a:t>Сладко от рози</a:t>
            </a:r>
          </a:p>
          <a:p>
            <a:pPr marL="457200" indent="-342900">
              <a:lnSpc>
                <a:spcPct val="115000"/>
              </a:lnSpc>
              <a:buClr>
                <a:srgbClr val="000000"/>
              </a:buClr>
              <a:buSzPct val="100000"/>
              <a:buFont typeface="Verdana" pitchFamily="34" charset="0"/>
              <a:buChar char="●"/>
            </a:pPr>
            <a:r>
              <a:rPr lang="bg-BG" sz="1800" b="1">
                <a:latin typeface="Verdana" pitchFamily="34" charset="0"/>
                <a:sym typeface="Verdana" pitchFamily="34" charset="0"/>
              </a:rPr>
              <a:t>Джуркан боб</a:t>
            </a:r>
          </a:p>
        </p:txBody>
      </p:sp>
      <p:sp>
        <p:nvSpPr>
          <p:cNvPr id="47108" name="Shape 217"/>
          <p:cNvSpPr txBox="1">
            <a:spLocks noChangeArrowheads="1"/>
          </p:cNvSpPr>
          <p:nvPr/>
        </p:nvSpPr>
        <p:spPr bwMode="auto">
          <a:xfrm>
            <a:off x="2963863" y="1438275"/>
            <a:ext cx="1550987" cy="1147763"/>
          </a:xfrm>
          <a:prstGeom prst="rect">
            <a:avLst/>
          </a:prstGeom>
          <a:noFill/>
          <a:ln w="9525">
            <a:noFill/>
            <a:miter lim="800000"/>
            <a:headEnd/>
            <a:tailEnd/>
          </a:ln>
        </p:spPr>
        <p:txBody>
          <a:bodyPr lIns="91425" tIns="91425" rIns="91425" bIns="91425"/>
          <a:lstStyle/>
          <a:p>
            <a:endParaRPr lang="bg-BG"/>
          </a:p>
        </p:txBody>
      </p:sp>
      <p:sp>
        <p:nvSpPr>
          <p:cNvPr id="47109" name="Shape 218"/>
          <p:cNvSpPr txBox="1">
            <a:spLocks noChangeArrowheads="1"/>
          </p:cNvSpPr>
          <p:nvPr/>
        </p:nvSpPr>
        <p:spPr bwMode="auto">
          <a:xfrm>
            <a:off x="2800350" y="277813"/>
            <a:ext cx="6216650"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4. Розовата долина</a:t>
            </a:r>
          </a:p>
          <a:p>
            <a:endParaRPr lang="bg-BG" sz="1800" b="1">
              <a:latin typeface="Verdana" pitchFamily="34" charset="0"/>
              <a:sym typeface="Verdana" pitchFamily="34" charset="0"/>
            </a:endParaRPr>
          </a:p>
          <a:p>
            <a:pPr>
              <a:lnSpc>
                <a:spcPct val="115000"/>
              </a:lnSpc>
            </a:pPr>
            <a:r>
              <a:rPr lang="bg-BG" b="1">
                <a:latin typeface="Verdana" pitchFamily="34" charset="0"/>
                <a:sym typeface="Verdana" pitchFamily="34" charset="0"/>
              </a:rPr>
              <a:t>Панагюрище, Копривщица, Старосел, Хисаря, Казанлък</a:t>
            </a:r>
          </a:p>
          <a:p>
            <a:r>
              <a:rPr lang="bg-BG" sz="1800" b="1">
                <a:latin typeface="Verdana" pitchFamily="34" charset="0"/>
                <a:sym typeface="Verdana" pitchFamily="34" charset="0"/>
              </a:rPr>
              <a:t> </a:t>
            </a:r>
          </a:p>
        </p:txBody>
      </p:sp>
      <p:pic>
        <p:nvPicPr>
          <p:cNvPr id="47110" name="Shape 219" descr="0217-001.jpg"/>
          <p:cNvPicPr preferRelativeResize="0">
            <a:picLocks noChangeAspect="1" noChangeArrowheads="1"/>
          </p:cNvPicPr>
          <p:nvPr/>
        </p:nvPicPr>
        <p:blipFill>
          <a:blip r:embed="rId4"/>
          <a:srcRect/>
          <a:stretch>
            <a:fillRect/>
          </a:stretch>
        </p:blipFill>
        <p:spPr bwMode="auto">
          <a:xfrm>
            <a:off x="5649913" y="1438275"/>
            <a:ext cx="2452687" cy="2922588"/>
          </a:xfrm>
          <a:prstGeom prst="rect">
            <a:avLst/>
          </a:prstGeom>
          <a:noFill/>
          <a:ln w="9525">
            <a:noFill/>
            <a:miter lim="800000"/>
            <a:headEnd/>
            <a:tailEnd/>
          </a:ln>
        </p:spPr>
      </p:pic>
      <p:pic>
        <p:nvPicPr>
          <p:cNvPr id="47111" name="Shape 220" descr="shutterstock_54096316_small.jpg"/>
          <p:cNvPicPr preferRelativeResize="0">
            <a:picLocks noChangeAspect="1" noChangeArrowheads="1"/>
          </p:cNvPicPr>
          <p:nvPr/>
        </p:nvPicPr>
        <p:blipFill>
          <a:blip r:embed="rId5"/>
          <a:srcRect/>
          <a:stretch>
            <a:fillRect/>
          </a:stretch>
        </p:blipFill>
        <p:spPr bwMode="auto">
          <a:xfrm rot="308369">
            <a:off x="6164263" y="4230688"/>
            <a:ext cx="1889125" cy="2246312"/>
          </a:xfrm>
          <a:prstGeom prst="rect">
            <a:avLst/>
          </a:prstGeom>
          <a:noFill/>
          <a:ln w="9525">
            <a:noFill/>
            <a:miter lim="800000"/>
            <a:headEnd/>
            <a:tailEnd/>
          </a:ln>
        </p:spPr>
      </p:pic>
      <p:pic>
        <p:nvPicPr>
          <p:cNvPr id="47112" name="Shape 221" descr="spodeli_bg_chushka.jpg"/>
          <p:cNvPicPr preferRelativeResize="0">
            <a:picLocks noChangeAspect="1" noChangeArrowheads="1"/>
          </p:cNvPicPr>
          <p:nvPr/>
        </p:nvPicPr>
        <p:blipFill>
          <a:blip r:embed="rId6"/>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hape 226"/>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49154" name="Shape 227" descr="degustirai.jpg"/>
          <p:cNvPicPr preferRelativeResize="0">
            <a:picLocks noChangeAspect="1" noChangeArrowheads="1"/>
          </p:cNvPicPr>
          <p:nvPr/>
        </p:nvPicPr>
        <p:blipFill>
          <a:blip r:embed="rId3"/>
          <a:srcRect/>
          <a:stretch>
            <a:fillRect/>
          </a:stretch>
        </p:blipFill>
        <p:spPr bwMode="auto">
          <a:xfrm>
            <a:off x="369888" y="1565275"/>
            <a:ext cx="1143000" cy="1231900"/>
          </a:xfrm>
          <a:prstGeom prst="rect">
            <a:avLst/>
          </a:prstGeom>
          <a:noFill/>
          <a:ln w="9525">
            <a:noFill/>
            <a:miter lim="800000"/>
            <a:headEnd/>
            <a:tailEnd/>
          </a:ln>
        </p:spPr>
      </p:pic>
      <p:sp>
        <p:nvSpPr>
          <p:cNvPr id="49155" name="Shape 228"/>
          <p:cNvSpPr txBox="1">
            <a:spLocks noChangeArrowheads="1"/>
          </p:cNvSpPr>
          <p:nvPr/>
        </p:nvSpPr>
        <p:spPr bwMode="auto">
          <a:xfrm>
            <a:off x="2800350" y="277813"/>
            <a:ext cx="6216650"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4. Розовата долина</a:t>
            </a:r>
          </a:p>
          <a:p>
            <a:endParaRPr lang="bg-BG" sz="1800" b="1">
              <a:latin typeface="Verdana" pitchFamily="34" charset="0"/>
              <a:sym typeface="Verdana" pitchFamily="34" charset="0"/>
            </a:endParaRPr>
          </a:p>
          <a:p>
            <a:pPr>
              <a:lnSpc>
                <a:spcPct val="115000"/>
              </a:lnSpc>
            </a:pPr>
            <a:r>
              <a:rPr lang="bg-BG" b="1">
                <a:latin typeface="Verdana" pitchFamily="34" charset="0"/>
                <a:sym typeface="Verdana" pitchFamily="34" charset="0"/>
              </a:rPr>
              <a:t>Панагюрище, Копривщица, Старосел, Хисаря, Казанлък</a:t>
            </a:r>
          </a:p>
          <a:p>
            <a:r>
              <a:rPr lang="bg-BG" sz="1800" b="1">
                <a:latin typeface="Verdana" pitchFamily="34" charset="0"/>
                <a:sym typeface="Verdana" pitchFamily="34" charset="0"/>
              </a:rPr>
              <a:t> </a:t>
            </a:r>
          </a:p>
        </p:txBody>
      </p:sp>
      <p:sp>
        <p:nvSpPr>
          <p:cNvPr id="49156" name="Shape 229"/>
          <p:cNvSpPr txBox="1">
            <a:spLocks noChangeArrowheads="1"/>
          </p:cNvSpPr>
          <p:nvPr/>
        </p:nvSpPr>
        <p:spPr bwMode="auto">
          <a:xfrm>
            <a:off x="2189163" y="1809750"/>
            <a:ext cx="2905125" cy="4267200"/>
          </a:xfrm>
          <a:prstGeom prst="rect">
            <a:avLst/>
          </a:prstGeom>
          <a:noFill/>
          <a:ln w="9525">
            <a:noFill/>
            <a:miter lim="800000"/>
            <a:headEnd/>
            <a:tailEnd/>
          </a:ln>
        </p:spPr>
        <p:txBody>
          <a:bodyPr lIns="91425" tIns="91425" rIns="91425" bIns="91425"/>
          <a:lstStyle/>
          <a:p>
            <a:pPr marL="457200" indent="-342900">
              <a:buSzPct val="100000"/>
              <a:buFont typeface="Verdana" pitchFamily="34" charset="0"/>
              <a:buChar char="●"/>
            </a:pPr>
            <a:r>
              <a:rPr lang="bg-BG" sz="1800" b="1">
                <a:latin typeface="Verdana" pitchFamily="34" charset="0"/>
                <a:sym typeface="Verdana" pitchFamily="34" charset="0"/>
              </a:rPr>
              <a:t>Карловски мискет </a:t>
            </a:r>
          </a:p>
          <a:p>
            <a:pPr marL="457200" indent="-342900"/>
            <a:endParaRPr lang="bg-BG" sz="1800">
              <a:latin typeface="Verdana" pitchFamily="34" charset="0"/>
              <a:sym typeface="Verdana" pitchFamily="34" charset="0"/>
            </a:endParaRPr>
          </a:p>
          <a:p>
            <a:pPr marL="457200" indent="-342900">
              <a:lnSpc>
                <a:spcPct val="115000"/>
              </a:lnSpc>
              <a:buClr>
                <a:srgbClr val="000000"/>
              </a:buClr>
              <a:buFont typeface="Arial" charset="0"/>
              <a:buNone/>
            </a:pPr>
            <a:r>
              <a:rPr lang="bg-BG">
                <a:sym typeface="Verdana" pitchFamily="34" charset="0"/>
              </a:rPr>
              <a:t>	Дестинацията</a:t>
            </a:r>
            <a:r>
              <a:rPr lang="bg-BG">
                <a:latin typeface="Verdana" pitchFamily="34" charset="0"/>
                <a:sym typeface="Verdana" pitchFamily="34" charset="0"/>
              </a:rPr>
              <a:t> обхваща части от Средна гора и Подбалкана, където има много винарски изби. Тук се отглеждат както бели, така и червени сортове грозде. Безспорен лидер е “Карловският мискет”, който е традиционен български сорт. </a:t>
            </a:r>
          </a:p>
        </p:txBody>
      </p:sp>
      <p:pic>
        <p:nvPicPr>
          <p:cNvPr id="49157" name="Shape 230" descr="wine-2789265_1920.jpg"/>
          <p:cNvPicPr preferRelativeResize="0">
            <a:picLocks noChangeAspect="1" noChangeArrowheads="1"/>
          </p:cNvPicPr>
          <p:nvPr/>
        </p:nvPicPr>
        <p:blipFill>
          <a:blip r:embed="rId4"/>
          <a:srcRect/>
          <a:stretch>
            <a:fillRect/>
          </a:stretch>
        </p:blipFill>
        <p:spPr bwMode="auto">
          <a:xfrm>
            <a:off x="5246688" y="1577975"/>
            <a:ext cx="3744912" cy="4432300"/>
          </a:xfrm>
          <a:prstGeom prst="rect">
            <a:avLst/>
          </a:prstGeom>
          <a:noFill/>
          <a:ln w="9525">
            <a:noFill/>
            <a:miter lim="800000"/>
            <a:headEnd/>
            <a:tailEnd/>
          </a:ln>
        </p:spPr>
      </p:pic>
      <p:pic>
        <p:nvPicPr>
          <p:cNvPr id="49158" name="Shape 231" descr="spodeli_bg_chushka.jpg"/>
          <p:cNvPicPr preferRelativeResize="0">
            <a:picLocks noChangeAspect="1" noChangeArrowheads="1"/>
          </p:cNvPicPr>
          <p:nvPr/>
        </p:nvPicPr>
        <p:blipFill>
          <a:blip r:embed="rId5"/>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hape 236"/>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sp>
        <p:nvSpPr>
          <p:cNvPr id="51202" name="Shape 237"/>
          <p:cNvSpPr txBox="1">
            <a:spLocks noChangeArrowheads="1"/>
          </p:cNvSpPr>
          <p:nvPr/>
        </p:nvSpPr>
        <p:spPr bwMode="auto">
          <a:xfrm>
            <a:off x="3733800" y="277813"/>
            <a:ext cx="5083175"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5. Източна Тракия</a:t>
            </a:r>
          </a:p>
          <a:p>
            <a:endParaRPr lang="bg-BG" sz="1800" b="1">
              <a:latin typeface="Verdana" pitchFamily="34" charset="0"/>
              <a:sym typeface="Verdana" pitchFamily="34" charset="0"/>
            </a:endParaRPr>
          </a:p>
          <a:p>
            <a:pPr>
              <a:lnSpc>
                <a:spcPct val="115000"/>
              </a:lnSpc>
              <a:buClr>
                <a:srgbClr val="000000"/>
              </a:buClr>
              <a:buFont typeface="Arial" charset="0"/>
              <a:buNone/>
            </a:pPr>
            <a:r>
              <a:rPr lang="bg-BG" b="1">
                <a:latin typeface="Verdana" pitchFamily="34" charset="0"/>
                <a:sym typeface="Verdana" pitchFamily="34" charset="0"/>
              </a:rPr>
              <a:t>Стара Загора, Сливен, Ямбол и Карнобат</a:t>
            </a:r>
          </a:p>
        </p:txBody>
      </p:sp>
      <p:pic>
        <p:nvPicPr>
          <p:cNvPr id="51203" name="Shape 238" descr="obr DSC_7609kontrasthdr.jpg"/>
          <p:cNvPicPr preferRelativeResize="0">
            <a:picLocks noChangeAspect="1" noChangeArrowheads="1"/>
          </p:cNvPicPr>
          <p:nvPr/>
        </p:nvPicPr>
        <p:blipFill>
          <a:blip r:embed="rId3"/>
          <a:srcRect/>
          <a:stretch>
            <a:fillRect/>
          </a:stretch>
        </p:blipFill>
        <p:spPr bwMode="auto">
          <a:xfrm rot="-250456">
            <a:off x="466725" y="1657350"/>
            <a:ext cx="2293938" cy="2732088"/>
          </a:xfrm>
          <a:prstGeom prst="rect">
            <a:avLst/>
          </a:prstGeom>
          <a:noFill/>
          <a:ln w="9525">
            <a:noFill/>
            <a:miter lim="800000"/>
            <a:headEnd/>
            <a:tailEnd/>
          </a:ln>
        </p:spPr>
      </p:pic>
      <p:pic>
        <p:nvPicPr>
          <p:cNvPr id="51204" name="Shape 239" descr="obr DSC_8865.jpg"/>
          <p:cNvPicPr preferRelativeResize="0">
            <a:picLocks noChangeAspect="1" noChangeArrowheads="1"/>
          </p:cNvPicPr>
          <p:nvPr/>
        </p:nvPicPr>
        <p:blipFill>
          <a:blip r:embed="rId4"/>
          <a:srcRect/>
          <a:stretch>
            <a:fillRect/>
          </a:stretch>
        </p:blipFill>
        <p:spPr bwMode="auto">
          <a:xfrm>
            <a:off x="2727325" y="1577975"/>
            <a:ext cx="3827463" cy="4565650"/>
          </a:xfrm>
          <a:prstGeom prst="rect">
            <a:avLst/>
          </a:prstGeom>
          <a:noFill/>
          <a:ln w="9525">
            <a:noFill/>
            <a:miter lim="800000"/>
            <a:headEnd/>
            <a:tailEnd/>
          </a:ln>
        </p:spPr>
      </p:pic>
      <p:pic>
        <p:nvPicPr>
          <p:cNvPr id="51205" name="Shape 240" descr="obr DSC_8853kk.jpg"/>
          <p:cNvPicPr preferRelativeResize="0">
            <a:picLocks noChangeAspect="1" noChangeArrowheads="1"/>
          </p:cNvPicPr>
          <p:nvPr/>
        </p:nvPicPr>
        <p:blipFill>
          <a:blip r:embed="rId5"/>
          <a:srcRect/>
          <a:stretch>
            <a:fillRect/>
          </a:stretch>
        </p:blipFill>
        <p:spPr bwMode="auto">
          <a:xfrm rot="171590">
            <a:off x="6530975" y="3790950"/>
            <a:ext cx="2284413" cy="2727325"/>
          </a:xfrm>
          <a:prstGeom prst="rect">
            <a:avLst/>
          </a:prstGeom>
          <a:noFill/>
          <a:ln w="9525">
            <a:noFill/>
            <a:miter lim="800000"/>
            <a:headEnd/>
            <a:tailEnd/>
          </a:ln>
        </p:spPr>
      </p:pic>
      <p:pic>
        <p:nvPicPr>
          <p:cNvPr id="51206" name="Shape 241" descr="obr DSC_0954.jpg"/>
          <p:cNvPicPr preferRelativeResize="0">
            <a:picLocks noChangeAspect="1" noChangeArrowheads="1"/>
          </p:cNvPicPr>
          <p:nvPr/>
        </p:nvPicPr>
        <p:blipFill>
          <a:blip r:embed="rId6"/>
          <a:srcRect/>
          <a:stretch>
            <a:fillRect/>
          </a:stretch>
        </p:blipFill>
        <p:spPr bwMode="auto">
          <a:xfrm rot="270399">
            <a:off x="6738938" y="1482725"/>
            <a:ext cx="2027237" cy="2417763"/>
          </a:xfrm>
          <a:prstGeom prst="rect">
            <a:avLst/>
          </a:prstGeom>
          <a:noFill/>
          <a:ln w="9525">
            <a:noFill/>
            <a:miter lim="800000"/>
            <a:headEnd/>
            <a:tailEnd/>
          </a:ln>
        </p:spPr>
      </p:pic>
      <p:pic>
        <p:nvPicPr>
          <p:cNvPr id="51207" name="Shape 242" descr="spodeli_bg_chushka.jpg"/>
          <p:cNvPicPr preferRelativeResize="0">
            <a:picLocks noChangeAspect="1" noChangeArrowheads="1"/>
          </p:cNvPicPr>
          <p:nvPr/>
        </p:nvPicPr>
        <p:blipFill>
          <a:blip r:embed="rId7"/>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12" y="152400"/>
            <a:ext cx="8570976" cy="65532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hape 247"/>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53250" name="Shape 248" descr="vij.jpg"/>
          <p:cNvPicPr preferRelativeResize="0">
            <a:picLocks noChangeAspect="1" noChangeArrowheads="1"/>
          </p:cNvPicPr>
          <p:nvPr/>
        </p:nvPicPr>
        <p:blipFill>
          <a:blip r:embed="rId3"/>
          <a:srcRect/>
          <a:stretch>
            <a:fillRect/>
          </a:stretch>
        </p:blipFill>
        <p:spPr bwMode="auto">
          <a:xfrm>
            <a:off x="6962775" y="596900"/>
            <a:ext cx="914400" cy="1028700"/>
          </a:xfrm>
          <a:prstGeom prst="rect">
            <a:avLst/>
          </a:prstGeom>
          <a:noFill/>
          <a:ln w="9525">
            <a:noFill/>
            <a:miter lim="800000"/>
            <a:headEnd/>
            <a:tailEnd/>
          </a:ln>
        </p:spPr>
      </p:pic>
      <p:sp>
        <p:nvSpPr>
          <p:cNvPr id="53251" name="Shape 249"/>
          <p:cNvSpPr txBox="1">
            <a:spLocks noChangeArrowheads="1"/>
          </p:cNvSpPr>
          <p:nvPr/>
        </p:nvSpPr>
        <p:spPr bwMode="auto">
          <a:xfrm>
            <a:off x="984250" y="2647950"/>
            <a:ext cx="4098925" cy="2497138"/>
          </a:xfrm>
          <a:prstGeom prst="rect">
            <a:avLst/>
          </a:prstGeom>
          <a:noFill/>
          <a:ln w="9525">
            <a:noFill/>
            <a:miter lim="800000"/>
            <a:headEnd/>
            <a:tailEnd/>
          </a:ln>
        </p:spPr>
        <p:txBody>
          <a:bodyPr lIns="91425" tIns="91425" rIns="91425" bIns="91425"/>
          <a:lstStyle/>
          <a:p>
            <a:pPr>
              <a:lnSpc>
                <a:spcPct val="115000"/>
              </a:lnSpc>
            </a:pPr>
            <a:endParaRPr lang="bg-BG" sz="1100"/>
          </a:p>
        </p:txBody>
      </p:sp>
      <p:sp>
        <p:nvSpPr>
          <p:cNvPr id="53252" name="Shape 250"/>
          <p:cNvSpPr txBox="1">
            <a:spLocks noChangeArrowheads="1"/>
          </p:cNvSpPr>
          <p:nvPr/>
        </p:nvSpPr>
        <p:spPr bwMode="auto">
          <a:xfrm>
            <a:off x="5613400" y="2097088"/>
            <a:ext cx="3365500" cy="4149725"/>
          </a:xfrm>
          <a:prstGeom prst="rect">
            <a:avLst/>
          </a:prstGeom>
          <a:noFill/>
          <a:ln w="9525">
            <a:noFill/>
            <a:miter lim="800000"/>
            <a:headEnd/>
            <a:tailEnd/>
          </a:ln>
        </p:spPr>
        <p:txBody>
          <a:bodyPr lIns="91425" tIns="91425" rIns="91425" bIns="91425"/>
          <a:lstStyle/>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Неолитни жилища - Стара Загора</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Карановска могила</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Парк Сините камъни</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Скален феномен Халката</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Жеравна </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Котел </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Водопад Скока - Медвен</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Крепост Маркели</a:t>
            </a:r>
          </a:p>
          <a:p>
            <a:pPr marL="457200" indent="-342900">
              <a:lnSpc>
                <a:spcPct val="115000"/>
              </a:lnSpc>
              <a:buClr>
                <a:srgbClr val="000000"/>
              </a:buClr>
              <a:buFont typeface="Arial" charset="0"/>
              <a:buNone/>
            </a:pPr>
            <a:endParaRPr lang="bg-BG" sz="1100"/>
          </a:p>
          <a:p>
            <a:pPr marL="457200" indent="-342900">
              <a:lnSpc>
                <a:spcPct val="115000"/>
              </a:lnSpc>
            </a:pPr>
            <a:endParaRPr lang="bg-BG" sz="1800" b="1">
              <a:latin typeface="Verdana" pitchFamily="34" charset="0"/>
              <a:sym typeface="Verdana" pitchFamily="34" charset="0"/>
            </a:endParaRPr>
          </a:p>
        </p:txBody>
      </p:sp>
      <p:sp>
        <p:nvSpPr>
          <p:cNvPr id="53253" name="Shape 251"/>
          <p:cNvSpPr txBox="1">
            <a:spLocks noChangeArrowheads="1"/>
          </p:cNvSpPr>
          <p:nvPr/>
        </p:nvSpPr>
        <p:spPr bwMode="auto">
          <a:xfrm>
            <a:off x="5681663" y="2813050"/>
            <a:ext cx="6638925" cy="773113"/>
          </a:xfrm>
          <a:prstGeom prst="rect">
            <a:avLst/>
          </a:prstGeom>
          <a:noFill/>
          <a:ln w="9525">
            <a:noFill/>
            <a:miter lim="800000"/>
            <a:headEnd/>
            <a:tailEnd/>
          </a:ln>
        </p:spPr>
        <p:txBody>
          <a:bodyPr lIns="91425" tIns="91425" rIns="91425" bIns="91425"/>
          <a:lstStyle/>
          <a:p>
            <a:endParaRPr lang="bg-BG"/>
          </a:p>
        </p:txBody>
      </p:sp>
      <p:sp>
        <p:nvSpPr>
          <p:cNvPr id="53254" name="Shape 252"/>
          <p:cNvSpPr txBox="1">
            <a:spLocks noChangeArrowheads="1"/>
          </p:cNvSpPr>
          <p:nvPr/>
        </p:nvSpPr>
        <p:spPr bwMode="auto">
          <a:xfrm>
            <a:off x="188913" y="477838"/>
            <a:ext cx="5084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5. Източна Тракия</a:t>
            </a:r>
          </a:p>
          <a:p>
            <a:endParaRPr lang="bg-BG" sz="1800" b="1">
              <a:latin typeface="Verdana" pitchFamily="34" charset="0"/>
              <a:sym typeface="Verdana" pitchFamily="34" charset="0"/>
            </a:endParaRPr>
          </a:p>
          <a:p>
            <a:pPr>
              <a:lnSpc>
                <a:spcPct val="115000"/>
              </a:lnSpc>
            </a:pPr>
            <a:r>
              <a:rPr lang="bg-BG" b="1">
                <a:latin typeface="Verdana" pitchFamily="34" charset="0"/>
                <a:sym typeface="Verdana" pitchFamily="34" charset="0"/>
              </a:rPr>
              <a:t>Стара Загора, Сливен, Ямбол и Карнобат</a:t>
            </a:r>
          </a:p>
        </p:txBody>
      </p:sp>
      <p:pic>
        <p:nvPicPr>
          <p:cNvPr id="53255" name="Shape 253" descr="spodeli_bg_chushka.jpg"/>
          <p:cNvPicPr preferRelativeResize="0">
            <a:picLocks noChangeAspect="1" noChangeArrowheads="1"/>
          </p:cNvPicPr>
          <p:nvPr/>
        </p:nvPicPr>
        <p:blipFill>
          <a:blip r:embed="rId4"/>
          <a:srcRect/>
          <a:stretch>
            <a:fillRect/>
          </a:stretch>
        </p:blipFill>
        <p:spPr bwMode="auto">
          <a:xfrm>
            <a:off x="241300" y="5946775"/>
            <a:ext cx="1063625" cy="722313"/>
          </a:xfrm>
          <a:prstGeom prst="rect">
            <a:avLst/>
          </a:prstGeom>
          <a:noFill/>
          <a:ln w="9525">
            <a:noFill/>
            <a:miter lim="800000"/>
            <a:headEnd/>
            <a:tailEnd/>
          </a:ln>
        </p:spPr>
      </p:pic>
      <p:pic>
        <p:nvPicPr>
          <p:cNvPr id="53256" name="Shape 254" descr="5.jpg"/>
          <p:cNvPicPr preferRelativeResize="0">
            <a:picLocks noChangeAspect="1" noChangeArrowheads="1"/>
          </p:cNvPicPr>
          <p:nvPr/>
        </p:nvPicPr>
        <p:blipFill>
          <a:blip r:embed="rId5"/>
          <a:srcRect/>
          <a:stretch>
            <a:fillRect/>
          </a:stretch>
        </p:blipFill>
        <p:spPr bwMode="auto">
          <a:xfrm>
            <a:off x="325438" y="2124075"/>
            <a:ext cx="4948237" cy="313213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hape 259"/>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55298" name="Shape 260" descr="opitai.jpg"/>
          <p:cNvPicPr preferRelativeResize="0">
            <a:picLocks noChangeAspect="1" noChangeArrowheads="1"/>
          </p:cNvPicPr>
          <p:nvPr/>
        </p:nvPicPr>
        <p:blipFill>
          <a:blip r:embed="rId3"/>
          <a:srcRect/>
          <a:stretch>
            <a:fillRect/>
          </a:stretch>
        </p:blipFill>
        <p:spPr bwMode="auto">
          <a:xfrm>
            <a:off x="522288" y="1425575"/>
            <a:ext cx="990600" cy="971550"/>
          </a:xfrm>
          <a:prstGeom prst="rect">
            <a:avLst/>
          </a:prstGeom>
          <a:noFill/>
          <a:ln w="9525">
            <a:noFill/>
            <a:miter lim="800000"/>
            <a:headEnd/>
            <a:tailEnd/>
          </a:ln>
        </p:spPr>
      </p:pic>
      <p:sp>
        <p:nvSpPr>
          <p:cNvPr id="55299" name="Shape 261"/>
          <p:cNvSpPr txBox="1">
            <a:spLocks noChangeArrowheads="1"/>
          </p:cNvSpPr>
          <p:nvPr/>
        </p:nvSpPr>
        <p:spPr bwMode="auto">
          <a:xfrm>
            <a:off x="2054225" y="1546225"/>
            <a:ext cx="3311525" cy="3976688"/>
          </a:xfrm>
          <a:prstGeom prst="rect">
            <a:avLst/>
          </a:prstGeom>
          <a:noFill/>
          <a:ln w="9525">
            <a:noFill/>
            <a:miter lim="800000"/>
            <a:headEnd/>
            <a:tailEnd/>
          </a:ln>
        </p:spPr>
        <p:txBody>
          <a:bodyPr lIns="91425" tIns="91425" rIns="91425" bIns="91425"/>
          <a:lstStyle/>
          <a:p>
            <a:pPr marL="457200" indent="-342900">
              <a:lnSpc>
                <a:spcPct val="115000"/>
              </a:lnSpc>
              <a:buClr>
                <a:srgbClr val="000000"/>
              </a:buClr>
              <a:buSzPct val="100000"/>
              <a:buFontTx/>
              <a:buChar char="●"/>
            </a:pPr>
            <a:r>
              <a:rPr lang="bg-BG" sz="1800" b="1">
                <a:latin typeface="Verdana" pitchFamily="34" charset="0"/>
                <a:sym typeface="Verdana" pitchFamily="34" charset="0"/>
              </a:rPr>
              <a:t>Праскови </a:t>
            </a:r>
            <a:r>
              <a:rPr lang="bg-BG" sz="1800">
                <a:latin typeface="Verdana" pitchFamily="34" charset="0"/>
                <a:sym typeface="Verdana" pitchFamily="34" charset="0"/>
              </a:rPr>
              <a:t>от района на Сливен</a:t>
            </a:r>
          </a:p>
          <a:p>
            <a:pPr marL="457200" indent="-342900">
              <a:lnSpc>
                <a:spcPct val="115000"/>
              </a:lnSpc>
              <a:buClr>
                <a:srgbClr val="000000"/>
              </a:buClr>
              <a:buSzPct val="100000"/>
              <a:buFontTx/>
              <a:buChar char="●"/>
            </a:pPr>
            <a:r>
              <a:rPr lang="bg-BG" sz="1800" b="1">
                <a:latin typeface="Verdana" pitchFamily="34" charset="0"/>
                <a:sym typeface="Verdana" pitchFamily="34" charset="0"/>
              </a:rPr>
              <a:t>Хинап </a:t>
            </a:r>
            <a:r>
              <a:rPr lang="bg-BG" sz="1800">
                <a:latin typeface="Verdana" pitchFamily="34" charset="0"/>
                <a:sym typeface="Verdana" pitchFamily="34" charset="0"/>
              </a:rPr>
              <a:t>- вид фурма, която вирее в Стара Загора</a:t>
            </a:r>
          </a:p>
          <a:p>
            <a:pPr marL="457200" indent="-342900">
              <a:lnSpc>
                <a:spcPct val="115000"/>
              </a:lnSpc>
              <a:buClr>
                <a:srgbClr val="000000"/>
              </a:buClr>
              <a:buSzPct val="100000"/>
              <a:buFontTx/>
              <a:buChar char="●"/>
            </a:pPr>
            <a:r>
              <a:rPr lang="bg-BG" sz="1800" b="1">
                <a:latin typeface="Verdana" pitchFamily="34" charset="0"/>
                <a:sym typeface="Verdana" pitchFamily="34" charset="0"/>
              </a:rPr>
              <a:t>Праз с кестени </a:t>
            </a:r>
            <a:r>
              <a:rPr lang="bg-BG" sz="1800">
                <a:latin typeface="Verdana" pitchFamily="34" charset="0"/>
                <a:sym typeface="Verdana" pitchFamily="34" charset="0"/>
              </a:rPr>
              <a:t>- прави се в Старозагорско</a:t>
            </a:r>
          </a:p>
          <a:p>
            <a:pPr marL="457200" indent="-342900">
              <a:lnSpc>
                <a:spcPct val="115000"/>
              </a:lnSpc>
              <a:buClr>
                <a:srgbClr val="000000"/>
              </a:buClr>
              <a:buSzPct val="100000"/>
              <a:buFont typeface="Verdana" pitchFamily="34" charset="0"/>
              <a:buChar char="●"/>
            </a:pPr>
            <a:r>
              <a:rPr lang="bg-BG" sz="1800" b="1">
                <a:latin typeface="Verdana" pitchFamily="34" charset="0"/>
                <a:sym typeface="Verdana" pitchFamily="34" charset="0"/>
              </a:rPr>
              <a:t>Пълнени чушки</a:t>
            </a:r>
            <a:r>
              <a:rPr lang="bg-BG" sz="1800">
                <a:latin typeface="Verdana" pitchFamily="34" charset="0"/>
                <a:sym typeface="Verdana" pitchFamily="34" charset="0"/>
              </a:rPr>
              <a:t> със зарзават</a:t>
            </a:r>
          </a:p>
          <a:p>
            <a:pPr marL="457200" indent="-342900">
              <a:lnSpc>
                <a:spcPct val="115000"/>
              </a:lnSpc>
              <a:buClr>
                <a:srgbClr val="000000"/>
              </a:buClr>
              <a:buSzPct val="100000"/>
              <a:buFontTx/>
              <a:buChar char="●"/>
            </a:pPr>
            <a:r>
              <a:rPr lang="bg-BG" sz="1800" b="1">
                <a:latin typeface="Verdana" pitchFamily="34" charset="0"/>
                <a:sym typeface="Verdana" pitchFamily="34" charset="0"/>
              </a:rPr>
              <a:t>Кошмер </a:t>
            </a:r>
            <a:r>
              <a:rPr lang="bg-BG" sz="1800">
                <a:latin typeface="Verdana" pitchFamily="34" charset="0"/>
                <a:sym typeface="Verdana" pitchFamily="34" charset="0"/>
              </a:rPr>
              <a:t>- каша със сирене, която се приготвя традиционно в района на Сливен</a:t>
            </a:r>
          </a:p>
        </p:txBody>
      </p:sp>
      <p:sp>
        <p:nvSpPr>
          <p:cNvPr id="55300" name="Shape 262"/>
          <p:cNvSpPr txBox="1">
            <a:spLocks noChangeArrowheads="1"/>
          </p:cNvSpPr>
          <p:nvPr/>
        </p:nvSpPr>
        <p:spPr bwMode="auto">
          <a:xfrm>
            <a:off x="1727200" y="265113"/>
            <a:ext cx="5084763"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5. Източна Тракия</a:t>
            </a:r>
          </a:p>
          <a:p>
            <a:endParaRPr lang="bg-BG" sz="1800" b="1">
              <a:latin typeface="Verdana" pitchFamily="34" charset="0"/>
              <a:sym typeface="Verdana" pitchFamily="34" charset="0"/>
            </a:endParaRPr>
          </a:p>
          <a:p>
            <a:pPr>
              <a:lnSpc>
                <a:spcPct val="115000"/>
              </a:lnSpc>
            </a:pPr>
            <a:r>
              <a:rPr lang="bg-BG" b="1">
                <a:latin typeface="Verdana" pitchFamily="34" charset="0"/>
                <a:sym typeface="Verdana" pitchFamily="34" charset="0"/>
              </a:rPr>
              <a:t>Стара Загора, Сливен, Ямбол и Карнобат</a:t>
            </a:r>
          </a:p>
        </p:txBody>
      </p:sp>
      <p:pic>
        <p:nvPicPr>
          <p:cNvPr id="55301" name="Shape 263" descr="peach-2008647_1920-001.jpg"/>
          <p:cNvPicPr preferRelativeResize="0">
            <a:picLocks noChangeAspect="1" noChangeArrowheads="1"/>
          </p:cNvPicPr>
          <p:nvPr/>
        </p:nvPicPr>
        <p:blipFill>
          <a:blip r:embed="rId4"/>
          <a:srcRect/>
          <a:stretch>
            <a:fillRect/>
          </a:stretch>
        </p:blipFill>
        <p:spPr bwMode="auto">
          <a:xfrm>
            <a:off x="6122988" y="1263650"/>
            <a:ext cx="2741612" cy="3249613"/>
          </a:xfrm>
          <a:prstGeom prst="rect">
            <a:avLst/>
          </a:prstGeom>
          <a:noFill/>
          <a:ln w="9525">
            <a:noFill/>
            <a:miter lim="800000"/>
            <a:headEnd/>
            <a:tailEnd/>
          </a:ln>
        </p:spPr>
      </p:pic>
      <p:pic>
        <p:nvPicPr>
          <p:cNvPr id="55302" name="Shape 264" descr="shutterstock_43682476_small.jpg"/>
          <p:cNvPicPr preferRelativeResize="0">
            <a:picLocks noChangeAspect="1" noChangeArrowheads="1"/>
          </p:cNvPicPr>
          <p:nvPr/>
        </p:nvPicPr>
        <p:blipFill>
          <a:blip r:embed="rId5"/>
          <a:srcRect/>
          <a:stretch>
            <a:fillRect/>
          </a:stretch>
        </p:blipFill>
        <p:spPr bwMode="auto">
          <a:xfrm>
            <a:off x="5656263" y="4235450"/>
            <a:ext cx="1981200" cy="2346325"/>
          </a:xfrm>
          <a:prstGeom prst="rect">
            <a:avLst/>
          </a:prstGeom>
          <a:noFill/>
          <a:ln w="9525">
            <a:noFill/>
            <a:miter lim="800000"/>
            <a:headEnd/>
            <a:tailEnd/>
          </a:ln>
        </p:spPr>
      </p:pic>
      <p:pic>
        <p:nvPicPr>
          <p:cNvPr id="55303" name="Shape 265" descr="spodeli_bg_chushka.jpg"/>
          <p:cNvPicPr preferRelativeResize="0">
            <a:picLocks noChangeAspect="1" noChangeArrowheads="1"/>
          </p:cNvPicPr>
          <p:nvPr/>
        </p:nvPicPr>
        <p:blipFill>
          <a:blip r:embed="rId6"/>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hape 270"/>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57346" name="Shape 271" descr="degustirai.jpg"/>
          <p:cNvPicPr preferRelativeResize="0">
            <a:picLocks noChangeAspect="1" noChangeArrowheads="1"/>
          </p:cNvPicPr>
          <p:nvPr/>
        </p:nvPicPr>
        <p:blipFill>
          <a:blip r:embed="rId3"/>
          <a:srcRect/>
          <a:stretch>
            <a:fillRect/>
          </a:stretch>
        </p:blipFill>
        <p:spPr bwMode="auto">
          <a:xfrm>
            <a:off x="369888" y="1957388"/>
            <a:ext cx="1143000" cy="1231900"/>
          </a:xfrm>
          <a:prstGeom prst="rect">
            <a:avLst/>
          </a:prstGeom>
          <a:noFill/>
          <a:ln w="9525">
            <a:noFill/>
            <a:miter lim="800000"/>
            <a:headEnd/>
            <a:tailEnd/>
          </a:ln>
        </p:spPr>
      </p:pic>
      <p:sp>
        <p:nvSpPr>
          <p:cNvPr id="57347" name="Shape 272"/>
          <p:cNvSpPr txBox="1">
            <a:spLocks noChangeArrowheads="1"/>
          </p:cNvSpPr>
          <p:nvPr/>
        </p:nvSpPr>
        <p:spPr bwMode="auto">
          <a:xfrm>
            <a:off x="2293938" y="1752600"/>
            <a:ext cx="2905125" cy="4265613"/>
          </a:xfrm>
          <a:prstGeom prst="rect">
            <a:avLst/>
          </a:prstGeom>
          <a:noFill/>
          <a:ln w="9525">
            <a:noFill/>
            <a:miter lim="800000"/>
            <a:headEnd/>
            <a:tailEnd/>
          </a:ln>
        </p:spPr>
        <p:txBody>
          <a:bodyPr lIns="91425" tIns="91425" rIns="91425" bIns="91425"/>
          <a:lstStyle/>
          <a:p>
            <a:pPr marL="457200" indent="-342900">
              <a:lnSpc>
                <a:spcPct val="115000"/>
              </a:lnSpc>
              <a:buClr>
                <a:srgbClr val="000000"/>
              </a:buClr>
              <a:buSzPct val="100000"/>
              <a:buFont typeface="Verdana" pitchFamily="34" charset="0"/>
              <a:buChar char="●"/>
            </a:pPr>
            <a:r>
              <a:rPr lang="bg-BG" sz="1800" b="1">
                <a:latin typeface="Verdana" pitchFamily="34" charset="0"/>
                <a:sym typeface="Verdana" pitchFamily="34" charset="0"/>
              </a:rPr>
              <a:t>Памид </a:t>
            </a:r>
          </a:p>
          <a:p>
            <a:pPr marL="457200" indent="-342900">
              <a:lnSpc>
                <a:spcPct val="115000"/>
              </a:lnSpc>
            </a:pPr>
            <a:endParaRPr lang="bg-BG" sz="1100">
              <a:latin typeface="Verdana" pitchFamily="34" charset="0"/>
              <a:sym typeface="Verdana" pitchFamily="34" charset="0"/>
            </a:endParaRPr>
          </a:p>
          <a:p>
            <a:pPr marL="457200" indent="-342900">
              <a:lnSpc>
                <a:spcPct val="115000"/>
              </a:lnSpc>
            </a:pPr>
            <a:r>
              <a:rPr lang="bg-BG">
                <a:sym typeface="Verdana" pitchFamily="34" charset="0"/>
              </a:rPr>
              <a:t>	</a:t>
            </a:r>
            <a:r>
              <a:rPr lang="bg-BG">
                <a:latin typeface="Verdana" pitchFamily="34" charset="0"/>
                <a:sym typeface="Verdana" pitchFamily="34" charset="0"/>
              </a:rPr>
              <a:t>Тракийската низина е един от най-добрите винарски райони в България. Тук се намират някои от най-добрите български изби, които предлагат превъзходно вино и възможности за винен туризъм. Опитайте местни вина от сорта Памид. В миналото това е бил най-разпространеният винен сорт в България. </a:t>
            </a:r>
          </a:p>
        </p:txBody>
      </p:sp>
      <p:sp>
        <p:nvSpPr>
          <p:cNvPr id="57348" name="Shape 273"/>
          <p:cNvSpPr txBox="1">
            <a:spLocks noChangeArrowheads="1"/>
          </p:cNvSpPr>
          <p:nvPr/>
        </p:nvSpPr>
        <p:spPr bwMode="auto">
          <a:xfrm>
            <a:off x="188913" y="477838"/>
            <a:ext cx="5084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5. Източна Тракия</a:t>
            </a:r>
          </a:p>
          <a:p>
            <a:endParaRPr lang="bg-BG" sz="1800" b="1">
              <a:latin typeface="Verdana" pitchFamily="34" charset="0"/>
              <a:sym typeface="Verdana" pitchFamily="34" charset="0"/>
            </a:endParaRPr>
          </a:p>
          <a:p>
            <a:pPr>
              <a:lnSpc>
                <a:spcPct val="115000"/>
              </a:lnSpc>
            </a:pPr>
            <a:r>
              <a:rPr lang="bg-BG" b="1">
                <a:latin typeface="Verdana" pitchFamily="34" charset="0"/>
                <a:sym typeface="Verdana" pitchFamily="34" charset="0"/>
              </a:rPr>
              <a:t>Стара Загора, Сливен, Ямбол и Карнобат</a:t>
            </a:r>
          </a:p>
        </p:txBody>
      </p:sp>
      <p:pic>
        <p:nvPicPr>
          <p:cNvPr id="57349" name="Shape 274" descr="purple-grapes-553464_1920-001.jpg"/>
          <p:cNvPicPr preferRelativeResize="0">
            <a:picLocks noChangeAspect="1" noChangeArrowheads="1"/>
          </p:cNvPicPr>
          <p:nvPr/>
        </p:nvPicPr>
        <p:blipFill>
          <a:blip r:embed="rId4"/>
          <a:srcRect/>
          <a:stretch>
            <a:fillRect/>
          </a:stretch>
        </p:blipFill>
        <p:spPr bwMode="auto">
          <a:xfrm>
            <a:off x="5535613" y="1625600"/>
            <a:ext cx="3214687" cy="3821113"/>
          </a:xfrm>
          <a:prstGeom prst="rect">
            <a:avLst/>
          </a:prstGeom>
          <a:noFill/>
          <a:ln w="9525">
            <a:noFill/>
            <a:miter lim="800000"/>
            <a:headEnd/>
            <a:tailEnd/>
          </a:ln>
        </p:spPr>
      </p:pic>
      <p:pic>
        <p:nvPicPr>
          <p:cNvPr id="57350" name="Shape 275" descr="spodeli_bg_chushka.jpg"/>
          <p:cNvPicPr preferRelativeResize="0">
            <a:picLocks noChangeAspect="1" noChangeArrowheads="1"/>
          </p:cNvPicPr>
          <p:nvPr/>
        </p:nvPicPr>
        <p:blipFill>
          <a:blip r:embed="rId5"/>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hape 280"/>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sp>
        <p:nvSpPr>
          <p:cNvPr id="59394" name="Shape 281"/>
          <p:cNvSpPr txBox="1">
            <a:spLocks noChangeArrowheads="1"/>
          </p:cNvSpPr>
          <p:nvPr/>
        </p:nvSpPr>
        <p:spPr bwMode="auto">
          <a:xfrm>
            <a:off x="3733800" y="277813"/>
            <a:ext cx="5083175"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6. Сакар</a:t>
            </a:r>
          </a:p>
          <a:p>
            <a:endParaRPr lang="bg-BG" sz="1800" b="1">
              <a:latin typeface="Verdana" pitchFamily="34" charset="0"/>
              <a:sym typeface="Verdana" pitchFamily="34" charset="0"/>
            </a:endParaRPr>
          </a:p>
          <a:p>
            <a:pPr>
              <a:lnSpc>
                <a:spcPct val="115000"/>
              </a:lnSpc>
            </a:pPr>
            <a:r>
              <a:rPr lang="bg-BG" b="1">
                <a:sym typeface="Verdana" pitchFamily="34" charset="0"/>
              </a:rPr>
              <a:t>Харманли, Любимец, Свиленград, Тополовград </a:t>
            </a:r>
          </a:p>
        </p:txBody>
      </p:sp>
      <p:pic>
        <p:nvPicPr>
          <p:cNvPr id="59395" name="Shape 282" descr="obr DSC_4386hdr.jpg"/>
          <p:cNvPicPr preferRelativeResize="0">
            <a:picLocks noChangeAspect="1" noChangeArrowheads="1"/>
          </p:cNvPicPr>
          <p:nvPr/>
        </p:nvPicPr>
        <p:blipFill>
          <a:blip r:embed="rId3"/>
          <a:srcRect/>
          <a:stretch>
            <a:fillRect/>
          </a:stretch>
        </p:blipFill>
        <p:spPr bwMode="auto">
          <a:xfrm>
            <a:off x="3048000" y="1625600"/>
            <a:ext cx="3816350" cy="4538663"/>
          </a:xfrm>
          <a:prstGeom prst="rect">
            <a:avLst/>
          </a:prstGeom>
          <a:noFill/>
          <a:ln w="9525">
            <a:noFill/>
            <a:miter lim="800000"/>
            <a:headEnd/>
            <a:tailEnd/>
          </a:ln>
        </p:spPr>
      </p:pic>
      <p:pic>
        <p:nvPicPr>
          <p:cNvPr id="59396" name="Shape 283" descr="obrr DSC_1168.jpg"/>
          <p:cNvPicPr preferRelativeResize="0">
            <a:picLocks noChangeAspect="1" noChangeArrowheads="1"/>
          </p:cNvPicPr>
          <p:nvPr/>
        </p:nvPicPr>
        <p:blipFill>
          <a:blip r:embed="rId4"/>
          <a:srcRect/>
          <a:stretch>
            <a:fillRect/>
          </a:stretch>
        </p:blipFill>
        <p:spPr bwMode="auto">
          <a:xfrm rot="-306774">
            <a:off x="369888" y="1268413"/>
            <a:ext cx="2697162" cy="3208337"/>
          </a:xfrm>
          <a:prstGeom prst="rect">
            <a:avLst/>
          </a:prstGeom>
          <a:noFill/>
          <a:ln w="9525">
            <a:noFill/>
            <a:miter lim="800000"/>
            <a:headEnd/>
            <a:tailEnd/>
          </a:ln>
        </p:spPr>
      </p:pic>
      <p:pic>
        <p:nvPicPr>
          <p:cNvPr id="59397" name="Shape 284" descr="obr DSC_0610.jpg"/>
          <p:cNvPicPr preferRelativeResize="0">
            <a:picLocks noChangeAspect="1" noChangeArrowheads="1"/>
          </p:cNvPicPr>
          <p:nvPr/>
        </p:nvPicPr>
        <p:blipFill>
          <a:blip r:embed="rId5"/>
          <a:srcRect/>
          <a:stretch>
            <a:fillRect/>
          </a:stretch>
        </p:blipFill>
        <p:spPr bwMode="auto">
          <a:xfrm rot="384413">
            <a:off x="6648450" y="3838575"/>
            <a:ext cx="2116138" cy="2517775"/>
          </a:xfrm>
          <a:prstGeom prst="rect">
            <a:avLst/>
          </a:prstGeom>
          <a:noFill/>
          <a:ln w="9525">
            <a:noFill/>
            <a:miter lim="800000"/>
            <a:headEnd/>
            <a:tailEnd/>
          </a:ln>
        </p:spPr>
      </p:pic>
      <p:pic>
        <p:nvPicPr>
          <p:cNvPr id="59398" name="Shape 285" descr="spodeli_bg_chushka.jpg"/>
          <p:cNvPicPr preferRelativeResize="0">
            <a:picLocks noChangeAspect="1" noChangeArrowheads="1"/>
          </p:cNvPicPr>
          <p:nvPr/>
        </p:nvPicPr>
        <p:blipFill>
          <a:blip r:embed="rId6"/>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hape 290"/>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61442" name="Shape 291" descr="vij.jpg"/>
          <p:cNvPicPr preferRelativeResize="0">
            <a:picLocks noChangeAspect="1" noChangeArrowheads="1"/>
          </p:cNvPicPr>
          <p:nvPr/>
        </p:nvPicPr>
        <p:blipFill>
          <a:blip r:embed="rId3"/>
          <a:srcRect/>
          <a:stretch>
            <a:fillRect/>
          </a:stretch>
        </p:blipFill>
        <p:spPr bwMode="auto">
          <a:xfrm>
            <a:off x="1233488" y="582613"/>
            <a:ext cx="914400" cy="1028700"/>
          </a:xfrm>
          <a:prstGeom prst="rect">
            <a:avLst/>
          </a:prstGeom>
          <a:noFill/>
          <a:ln w="9525">
            <a:noFill/>
            <a:miter lim="800000"/>
            <a:headEnd/>
            <a:tailEnd/>
          </a:ln>
        </p:spPr>
      </p:pic>
      <p:sp>
        <p:nvSpPr>
          <p:cNvPr id="61443" name="Shape 292"/>
          <p:cNvSpPr txBox="1">
            <a:spLocks noChangeArrowheads="1"/>
          </p:cNvSpPr>
          <p:nvPr/>
        </p:nvSpPr>
        <p:spPr bwMode="auto">
          <a:xfrm>
            <a:off x="984250" y="2647950"/>
            <a:ext cx="4098925" cy="2497138"/>
          </a:xfrm>
          <a:prstGeom prst="rect">
            <a:avLst/>
          </a:prstGeom>
          <a:noFill/>
          <a:ln w="9525">
            <a:noFill/>
            <a:miter lim="800000"/>
            <a:headEnd/>
            <a:tailEnd/>
          </a:ln>
        </p:spPr>
        <p:txBody>
          <a:bodyPr lIns="91425" tIns="91425" rIns="91425" bIns="91425"/>
          <a:lstStyle/>
          <a:p>
            <a:pPr>
              <a:lnSpc>
                <a:spcPct val="115000"/>
              </a:lnSpc>
            </a:pPr>
            <a:endParaRPr lang="bg-BG" sz="1100"/>
          </a:p>
        </p:txBody>
      </p:sp>
      <p:sp>
        <p:nvSpPr>
          <p:cNvPr id="61444" name="Shape 293"/>
          <p:cNvSpPr txBox="1">
            <a:spLocks noChangeArrowheads="1"/>
          </p:cNvSpPr>
          <p:nvPr/>
        </p:nvSpPr>
        <p:spPr bwMode="auto">
          <a:xfrm>
            <a:off x="727075" y="1739900"/>
            <a:ext cx="4205288" cy="4149725"/>
          </a:xfrm>
          <a:prstGeom prst="rect">
            <a:avLst/>
          </a:prstGeom>
          <a:noFill/>
          <a:ln w="9525">
            <a:noFill/>
            <a:miter lim="800000"/>
            <a:headEnd/>
            <a:tailEnd/>
          </a:ln>
        </p:spPr>
        <p:txBody>
          <a:bodyPr lIns="91425" tIns="91425" rIns="91425" bIns="91425"/>
          <a:lstStyle/>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Долмени край с. Хлябово</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Вила Армира - Ивайловград  </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Крепост Лютица</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Мостът на Мустафа паша - Свиленград</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Крепост Неутзикон - с. Мезек</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Тракийска гробница Мезек</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Крепост Букелон</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Скалните църкви в Маточина и Михалич</a:t>
            </a:r>
          </a:p>
          <a:p>
            <a:pPr marL="457200" indent="-342900">
              <a:lnSpc>
                <a:spcPct val="115000"/>
              </a:lnSpc>
            </a:pPr>
            <a:endParaRPr lang="bg-BG" sz="1800">
              <a:latin typeface="Verdana" pitchFamily="34" charset="0"/>
              <a:sym typeface="Verdana" pitchFamily="34" charset="0"/>
            </a:endParaRPr>
          </a:p>
          <a:p>
            <a:pPr marL="457200" indent="-342900">
              <a:lnSpc>
                <a:spcPct val="115000"/>
              </a:lnSpc>
            </a:pPr>
            <a:endParaRPr lang="bg-BG" sz="1800" b="1">
              <a:latin typeface="Verdana" pitchFamily="34" charset="0"/>
              <a:sym typeface="Verdana" pitchFamily="34" charset="0"/>
            </a:endParaRPr>
          </a:p>
        </p:txBody>
      </p:sp>
      <p:sp>
        <p:nvSpPr>
          <p:cNvPr id="61445" name="Shape 294"/>
          <p:cNvSpPr txBox="1">
            <a:spLocks noChangeArrowheads="1"/>
          </p:cNvSpPr>
          <p:nvPr/>
        </p:nvSpPr>
        <p:spPr bwMode="auto">
          <a:xfrm>
            <a:off x="5681663" y="2813050"/>
            <a:ext cx="6638925" cy="773113"/>
          </a:xfrm>
          <a:prstGeom prst="rect">
            <a:avLst/>
          </a:prstGeom>
          <a:noFill/>
          <a:ln w="9525">
            <a:noFill/>
            <a:miter lim="800000"/>
            <a:headEnd/>
            <a:tailEnd/>
          </a:ln>
        </p:spPr>
        <p:txBody>
          <a:bodyPr lIns="91425" tIns="91425" rIns="91425" bIns="91425"/>
          <a:lstStyle/>
          <a:p>
            <a:endParaRPr lang="bg-BG"/>
          </a:p>
        </p:txBody>
      </p:sp>
      <p:sp>
        <p:nvSpPr>
          <p:cNvPr id="61446" name="Shape 295"/>
          <p:cNvSpPr txBox="1">
            <a:spLocks noChangeArrowheads="1"/>
          </p:cNvSpPr>
          <p:nvPr/>
        </p:nvSpPr>
        <p:spPr bwMode="auto">
          <a:xfrm>
            <a:off x="3986213" y="198438"/>
            <a:ext cx="5084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6. Сакар</a:t>
            </a:r>
          </a:p>
          <a:p>
            <a:endParaRPr lang="bg-BG" sz="1800" b="1">
              <a:latin typeface="Verdana" pitchFamily="34" charset="0"/>
              <a:sym typeface="Verdana" pitchFamily="34" charset="0"/>
            </a:endParaRPr>
          </a:p>
          <a:p>
            <a:pPr>
              <a:lnSpc>
                <a:spcPct val="115000"/>
              </a:lnSpc>
            </a:pPr>
            <a:r>
              <a:rPr lang="bg-BG" b="1">
                <a:sym typeface="Verdana" pitchFamily="34" charset="0"/>
              </a:rPr>
              <a:t>Харманли, Любимец, Свиленград, Тополовград </a:t>
            </a:r>
          </a:p>
        </p:txBody>
      </p:sp>
      <p:pic>
        <p:nvPicPr>
          <p:cNvPr id="61447" name="Shape 296" descr="spodeli_bg_chushka.jpg"/>
          <p:cNvPicPr preferRelativeResize="0">
            <a:picLocks noChangeAspect="1" noChangeArrowheads="1"/>
          </p:cNvPicPr>
          <p:nvPr/>
        </p:nvPicPr>
        <p:blipFill>
          <a:blip r:embed="rId4"/>
          <a:srcRect/>
          <a:stretch>
            <a:fillRect/>
          </a:stretch>
        </p:blipFill>
        <p:spPr bwMode="auto">
          <a:xfrm>
            <a:off x="241300" y="5946775"/>
            <a:ext cx="1063625" cy="722313"/>
          </a:xfrm>
          <a:prstGeom prst="rect">
            <a:avLst/>
          </a:prstGeom>
          <a:noFill/>
          <a:ln w="9525">
            <a:noFill/>
            <a:miter lim="800000"/>
            <a:headEnd/>
            <a:tailEnd/>
          </a:ln>
        </p:spPr>
      </p:pic>
      <p:pic>
        <p:nvPicPr>
          <p:cNvPr id="61448" name="Shape 297" descr="6.jpg"/>
          <p:cNvPicPr preferRelativeResize="0">
            <a:picLocks noChangeAspect="1" noChangeArrowheads="1"/>
          </p:cNvPicPr>
          <p:nvPr/>
        </p:nvPicPr>
        <p:blipFill>
          <a:blip r:embed="rId5"/>
          <a:srcRect/>
          <a:stretch>
            <a:fillRect/>
          </a:stretch>
        </p:blipFill>
        <p:spPr bwMode="auto">
          <a:xfrm>
            <a:off x="5354638" y="1611313"/>
            <a:ext cx="2854325" cy="48895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hape 302"/>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63490" name="Shape 303" descr="opitai.jpg"/>
          <p:cNvPicPr preferRelativeResize="0">
            <a:picLocks noChangeAspect="1" noChangeArrowheads="1"/>
          </p:cNvPicPr>
          <p:nvPr/>
        </p:nvPicPr>
        <p:blipFill>
          <a:blip r:embed="rId3"/>
          <a:srcRect/>
          <a:stretch>
            <a:fillRect/>
          </a:stretch>
        </p:blipFill>
        <p:spPr bwMode="auto">
          <a:xfrm>
            <a:off x="522288" y="1425575"/>
            <a:ext cx="990600" cy="971550"/>
          </a:xfrm>
          <a:prstGeom prst="rect">
            <a:avLst/>
          </a:prstGeom>
          <a:noFill/>
          <a:ln w="9525">
            <a:noFill/>
            <a:miter lim="800000"/>
            <a:headEnd/>
            <a:tailEnd/>
          </a:ln>
        </p:spPr>
      </p:pic>
      <p:sp>
        <p:nvSpPr>
          <p:cNvPr id="63491" name="Shape 304"/>
          <p:cNvSpPr txBox="1">
            <a:spLocks noChangeArrowheads="1"/>
          </p:cNvSpPr>
          <p:nvPr/>
        </p:nvSpPr>
        <p:spPr bwMode="auto">
          <a:xfrm>
            <a:off x="1806575" y="1970088"/>
            <a:ext cx="3806825" cy="3976687"/>
          </a:xfrm>
          <a:prstGeom prst="rect">
            <a:avLst/>
          </a:prstGeom>
          <a:noFill/>
          <a:ln w="9525">
            <a:noFill/>
            <a:miter lim="800000"/>
            <a:headEnd/>
            <a:tailEnd/>
          </a:ln>
        </p:spPr>
        <p:txBody>
          <a:bodyPr lIns="91425" tIns="91425" rIns="91425" bIns="91425"/>
          <a:lstStyle/>
          <a:p>
            <a:pPr marL="457200" indent="-342900">
              <a:lnSpc>
                <a:spcPct val="115000"/>
              </a:lnSpc>
              <a:buClr>
                <a:srgbClr val="000000"/>
              </a:buClr>
              <a:buSzPct val="100000"/>
              <a:buFont typeface="Verdana" pitchFamily="34" charset="0"/>
              <a:buChar char="●"/>
            </a:pPr>
            <a:r>
              <a:rPr lang="bg-BG" sz="1800" b="1">
                <a:latin typeface="Verdana" pitchFamily="34" charset="0"/>
                <a:sym typeface="Verdana" pitchFamily="34" charset="0"/>
              </a:rPr>
              <a:t>Сусамов тахан</a:t>
            </a:r>
            <a:r>
              <a:rPr lang="bg-BG" sz="1800">
                <a:latin typeface="Verdana" pitchFamily="34" charset="0"/>
                <a:sym typeface="Verdana" pitchFamily="34" charset="0"/>
              </a:rPr>
              <a:t> и тахан-халва от Харманли и Ивайловград</a:t>
            </a:r>
          </a:p>
          <a:p>
            <a:pPr marL="457200" indent="-342900">
              <a:lnSpc>
                <a:spcPct val="115000"/>
              </a:lnSpc>
              <a:buClr>
                <a:srgbClr val="000000"/>
              </a:buClr>
              <a:buSzPct val="100000"/>
              <a:buFont typeface="Verdana" pitchFamily="34" charset="0"/>
              <a:buChar char="●"/>
            </a:pPr>
            <a:r>
              <a:rPr lang="bg-BG" sz="1800" b="1">
                <a:latin typeface="Verdana" pitchFamily="34" charset="0"/>
                <a:sym typeface="Verdana" pitchFamily="34" charset="0"/>
              </a:rPr>
              <a:t>Катък</a:t>
            </a:r>
          </a:p>
          <a:p>
            <a:pPr marL="457200" indent="-342900">
              <a:lnSpc>
                <a:spcPct val="115000"/>
              </a:lnSpc>
              <a:buClr>
                <a:srgbClr val="000000"/>
              </a:buClr>
              <a:buSzPct val="100000"/>
              <a:buFontTx/>
              <a:buChar char="●"/>
            </a:pPr>
            <a:r>
              <a:rPr lang="bg-BG" sz="1800" b="1">
                <a:latin typeface="Verdana" pitchFamily="34" charset="0"/>
                <a:sym typeface="Verdana" pitchFamily="34" charset="0"/>
              </a:rPr>
              <a:t>Сач </a:t>
            </a:r>
            <a:r>
              <a:rPr lang="bg-BG" sz="1800">
                <a:latin typeface="Verdana" pitchFamily="34" charset="0"/>
                <a:sym typeface="Verdana" pitchFamily="34" charset="0"/>
              </a:rPr>
              <a:t>с различни видове месо</a:t>
            </a:r>
          </a:p>
          <a:p>
            <a:pPr marL="457200" indent="-342900">
              <a:lnSpc>
                <a:spcPct val="115000"/>
              </a:lnSpc>
              <a:buClr>
                <a:srgbClr val="000000"/>
              </a:buClr>
              <a:buSzPct val="100000"/>
              <a:buFontTx/>
              <a:buChar char="●"/>
            </a:pPr>
            <a:r>
              <a:rPr lang="bg-BG" sz="1800" b="1">
                <a:latin typeface="Verdana" pitchFamily="34" charset="0"/>
                <a:sym typeface="Verdana" pitchFamily="34" charset="0"/>
              </a:rPr>
              <a:t>Кавърма </a:t>
            </a:r>
            <a:r>
              <a:rPr lang="bg-BG" sz="1800">
                <a:latin typeface="Verdana" pitchFamily="34" charset="0"/>
                <a:sym typeface="Verdana" pitchFamily="34" charset="0"/>
              </a:rPr>
              <a:t>в глинен съд</a:t>
            </a:r>
          </a:p>
          <a:p>
            <a:pPr marL="457200" indent="-342900">
              <a:lnSpc>
                <a:spcPct val="115000"/>
              </a:lnSpc>
              <a:buClr>
                <a:srgbClr val="000000"/>
              </a:buClr>
              <a:buSzPct val="100000"/>
              <a:buFontTx/>
              <a:buChar char="●"/>
            </a:pPr>
            <a:r>
              <a:rPr lang="bg-BG" sz="1800" b="1">
                <a:latin typeface="Verdana" pitchFamily="34" charset="0"/>
                <a:sym typeface="Verdana" pitchFamily="34" charset="0"/>
              </a:rPr>
              <a:t>Домашна луканка</a:t>
            </a:r>
            <a:r>
              <a:rPr lang="bg-BG" sz="1800">
                <a:latin typeface="Verdana" pitchFamily="34" charset="0"/>
                <a:sym typeface="Verdana" pitchFamily="34" charset="0"/>
              </a:rPr>
              <a:t> от три вида месо - телешко, свинско и конско</a:t>
            </a:r>
          </a:p>
          <a:p>
            <a:pPr marL="457200" indent="-342900">
              <a:lnSpc>
                <a:spcPct val="115000"/>
              </a:lnSpc>
              <a:buClr>
                <a:srgbClr val="000000"/>
              </a:buClr>
              <a:buSzPct val="100000"/>
              <a:buFont typeface="Verdana" pitchFamily="34" charset="0"/>
              <a:buChar char="●"/>
            </a:pPr>
            <a:r>
              <a:rPr lang="bg-BG" sz="1800" b="1">
                <a:latin typeface="Verdana" pitchFamily="34" charset="0"/>
                <a:sym typeface="Verdana" pitchFamily="34" charset="0"/>
              </a:rPr>
              <a:t>Скара</a:t>
            </a:r>
          </a:p>
          <a:p>
            <a:pPr marL="457200" indent="-342900">
              <a:lnSpc>
                <a:spcPct val="115000"/>
              </a:lnSpc>
            </a:pPr>
            <a:endParaRPr lang="bg-BG" sz="1800">
              <a:latin typeface="Verdana" pitchFamily="34" charset="0"/>
              <a:sym typeface="Verdana" pitchFamily="34" charset="0"/>
            </a:endParaRPr>
          </a:p>
          <a:p>
            <a:pPr marL="457200" indent="-342900">
              <a:lnSpc>
                <a:spcPct val="115000"/>
              </a:lnSpc>
            </a:pPr>
            <a:endParaRPr lang="bg-BG" sz="1800">
              <a:latin typeface="Verdana" pitchFamily="34" charset="0"/>
              <a:sym typeface="Verdana" pitchFamily="34" charset="0"/>
            </a:endParaRPr>
          </a:p>
        </p:txBody>
      </p:sp>
      <p:sp>
        <p:nvSpPr>
          <p:cNvPr id="63492" name="Shape 305"/>
          <p:cNvSpPr txBox="1">
            <a:spLocks noChangeArrowheads="1"/>
          </p:cNvSpPr>
          <p:nvPr/>
        </p:nvSpPr>
        <p:spPr bwMode="auto">
          <a:xfrm>
            <a:off x="6103938" y="4010025"/>
            <a:ext cx="2586037" cy="1879600"/>
          </a:xfrm>
          <a:prstGeom prst="rect">
            <a:avLst/>
          </a:prstGeom>
          <a:noFill/>
          <a:ln w="9525">
            <a:noFill/>
            <a:miter lim="800000"/>
            <a:headEnd/>
            <a:tailEnd/>
          </a:ln>
        </p:spPr>
        <p:txBody>
          <a:bodyPr lIns="91425" tIns="91425" rIns="91425" bIns="91425"/>
          <a:lstStyle/>
          <a:p>
            <a:r>
              <a:rPr lang="bg-BG" sz="1100" b="1"/>
              <a:t>..</a:t>
            </a:r>
          </a:p>
        </p:txBody>
      </p:sp>
      <p:sp>
        <p:nvSpPr>
          <p:cNvPr id="63493" name="Shape 306"/>
          <p:cNvSpPr txBox="1">
            <a:spLocks noChangeArrowheads="1"/>
          </p:cNvSpPr>
          <p:nvPr/>
        </p:nvSpPr>
        <p:spPr bwMode="auto">
          <a:xfrm>
            <a:off x="425450" y="265113"/>
            <a:ext cx="5083175"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6. Сакар</a:t>
            </a:r>
          </a:p>
          <a:p>
            <a:endParaRPr lang="bg-BG" sz="1800" b="1">
              <a:latin typeface="Verdana" pitchFamily="34" charset="0"/>
              <a:sym typeface="Verdana" pitchFamily="34" charset="0"/>
            </a:endParaRPr>
          </a:p>
          <a:p>
            <a:pPr>
              <a:lnSpc>
                <a:spcPct val="115000"/>
              </a:lnSpc>
            </a:pPr>
            <a:r>
              <a:rPr lang="bg-BG" b="1">
                <a:sym typeface="Verdana" pitchFamily="34" charset="0"/>
              </a:rPr>
              <a:t>Харманли, Любимец, Свиленград, Тополовград </a:t>
            </a:r>
          </a:p>
        </p:txBody>
      </p:sp>
      <p:pic>
        <p:nvPicPr>
          <p:cNvPr id="63494" name="Shape 307" descr="shishcheta.jpg"/>
          <p:cNvPicPr preferRelativeResize="0">
            <a:picLocks noChangeAspect="1" noChangeArrowheads="1"/>
          </p:cNvPicPr>
          <p:nvPr/>
        </p:nvPicPr>
        <p:blipFill>
          <a:blip r:embed="rId4"/>
          <a:srcRect/>
          <a:stretch>
            <a:fillRect/>
          </a:stretch>
        </p:blipFill>
        <p:spPr bwMode="auto">
          <a:xfrm>
            <a:off x="5613400" y="3895725"/>
            <a:ext cx="2263775" cy="2671763"/>
          </a:xfrm>
          <a:prstGeom prst="rect">
            <a:avLst/>
          </a:prstGeom>
          <a:noFill/>
          <a:ln w="9525">
            <a:noFill/>
            <a:miter lim="800000"/>
            <a:headEnd/>
            <a:tailEnd/>
          </a:ln>
        </p:spPr>
      </p:pic>
      <p:pic>
        <p:nvPicPr>
          <p:cNvPr id="63495" name="Shape 308" descr="popping-candy-1104003_1920-001.jpg"/>
          <p:cNvPicPr preferRelativeResize="0">
            <a:picLocks noChangeAspect="1" noChangeArrowheads="1"/>
          </p:cNvPicPr>
          <p:nvPr/>
        </p:nvPicPr>
        <p:blipFill>
          <a:blip r:embed="rId5"/>
          <a:srcRect/>
          <a:stretch>
            <a:fillRect/>
          </a:stretch>
        </p:blipFill>
        <p:spPr bwMode="auto">
          <a:xfrm>
            <a:off x="5765800" y="471488"/>
            <a:ext cx="2924175" cy="3424237"/>
          </a:xfrm>
          <a:prstGeom prst="rect">
            <a:avLst/>
          </a:prstGeom>
          <a:noFill/>
          <a:ln w="9525">
            <a:noFill/>
            <a:miter lim="800000"/>
            <a:headEnd/>
            <a:tailEnd/>
          </a:ln>
        </p:spPr>
      </p:pic>
      <p:pic>
        <p:nvPicPr>
          <p:cNvPr id="63496" name="Shape 309" descr="spodeli_bg_chushka.jpg"/>
          <p:cNvPicPr preferRelativeResize="0">
            <a:picLocks noChangeAspect="1" noChangeArrowheads="1"/>
          </p:cNvPicPr>
          <p:nvPr/>
        </p:nvPicPr>
        <p:blipFill>
          <a:blip r:embed="rId6"/>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hape 314"/>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65538" name="Shape 315" descr="degustirai.jpg"/>
          <p:cNvPicPr preferRelativeResize="0">
            <a:picLocks noChangeAspect="1" noChangeArrowheads="1"/>
          </p:cNvPicPr>
          <p:nvPr/>
        </p:nvPicPr>
        <p:blipFill>
          <a:blip r:embed="rId3"/>
          <a:srcRect/>
          <a:stretch>
            <a:fillRect/>
          </a:stretch>
        </p:blipFill>
        <p:spPr bwMode="auto">
          <a:xfrm>
            <a:off x="369888" y="1565275"/>
            <a:ext cx="1143000" cy="1231900"/>
          </a:xfrm>
          <a:prstGeom prst="rect">
            <a:avLst/>
          </a:prstGeom>
          <a:noFill/>
          <a:ln w="9525">
            <a:noFill/>
            <a:miter lim="800000"/>
            <a:headEnd/>
            <a:tailEnd/>
          </a:ln>
        </p:spPr>
      </p:pic>
      <p:sp>
        <p:nvSpPr>
          <p:cNvPr id="65539" name="Shape 316"/>
          <p:cNvSpPr txBox="1">
            <a:spLocks noChangeArrowheads="1"/>
          </p:cNvSpPr>
          <p:nvPr/>
        </p:nvSpPr>
        <p:spPr bwMode="auto">
          <a:xfrm>
            <a:off x="2063750" y="1752600"/>
            <a:ext cx="2903538" cy="4265613"/>
          </a:xfrm>
          <a:prstGeom prst="rect">
            <a:avLst/>
          </a:prstGeom>
          <a:noFill/>
          <a:ln w="9525">
            <a:noFill/>
            <a:miter lim="800000"/>
            <a:headEnd/>
            <a:tailEnd/>
          </a:ln>
        </p:spPr>
        <p:txBody>
          <a:bodyPr lIns="91425" tIns="91425" rIns="91425" bIns="91425"/>
          <a:lstStyle/>
          <a:p>
            <a:pPr marL="457200" indent="-342900">
              <a:buSzPct val="100000"/>
              <a:buFont typeface="Verdana" pitchFamily="34" charset="0"/>
              <a:buChar char="●"/>
            </a:pPr>
            <a:r>
              <a:rPr lang="bg-BG" sz="1800" b="1">
                <a:latin typeface="Verdana" pitchFamily="34" charset="0"/>
                <a:sym typeface="Verdana" pitchFamily="34" charset="0"/>
              </a:rPr>
              <a:t>Мерло от Сакар </a:t>
            </a:r>
          </a:p>
          <a:p>
            <a:pPr marL="457200" indent="-342900"/>
            <a:endParaRPr lang="bg-BG" sz="1800">
              <a:latin typeface="Verdana" pitchFamily="34" charset="0"/>
              <a:sym typeface="Verdana" pitchFamily="34" charset="0"/>
            </a:endParaRPr>
          </a:p>
          <a:p>
            <a:pPr marL="457200" indent="-342900">
              <a:lnSpc>
                <a:spcPct val="115000"/>
              </a:lnSpc>
            </a:pPr>
            <a:r>
              <a:rPr lang="bg-BG">
                <a:sym typeface="Verdana" pitchFamily="34" charset="0"/>
              </a:rPr>
              <a:t>	</a:t>
            </a:r>
            <a:r>
              <a:rPr lang="bg-BG">
                <a:latin typeface="Verdana" pitchFamily="34" charset="0"/>
                <a:sym typeface="Verdana" pitchFamily="34" charset="0"/>
              </a:rPr>
              <a:t>Дълги години районът е бил гранична зона и достъпът е бил ограничен. Днес в Сакар са изградени дузина винарни, които произвеждат първокласни вина. Районът е благословен в климатично отношение и е първенец по новозасадени лозя. Местните винарни залагат на червените сортове, като първенец е Мерлото. </a:t>
            </a:r>
          </a:p>
          <a:p>
            <a:pPr marL="457200" indent="-342900">
              <a:lnSpc>
                <a:spcPct val="115000"/>
              </a:lnSpc>
            </a:pPr>
            <a:endParaRPr lang="bg-BG" sz="1800">
              <a:latin typeface="Verdana" pitchFamily="34" charset="0"/>
              <a:sym typeface="Verdana" pitchFamily="34" charset="0"/>
            </a:endParaRPr>
          </a:p>
        </p:txBody>
      </p:sp>
      <p:sp>
        <p:nvSpPr>
          <p:cNvPr id="65540" name="Shape 317"/>
          <p:cNvSpPr txBox="1">
            <a:spLocks noChangeArrowheads="1"/>
          </p:cNvSpPr>
          <p:nvPr/>
        </p:nvSpPr>
        <p:spPr bwMode="auto">
          <a:xfrm>
            <a:off x="425450" y="265113"/>
            <a:ext cx="5083175"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6. Сакар</a:t>
            </a:r>
          </a:p>
          <a:p>
            <a:endParaRPr lang="bg-BG" sz="1800" b="1">
              <a:latin typeface="Verdana" pitchFamily="34" charset="0"/>
              <a:sym typeface="Verdana" pitchFamily="34" charset="0"/>
            </a:endParaRPr>
          </a:p>
          <a:p>
            <a:pPr>
              <a:lnSpc>
                <a:spcPct val="115000"/>
              </a:lnSpc>
            </a:pPr>
            <a:r>
              <a:rPr lang="bg-BG" b="1">
                <a:sym typeface="Verdana" pitchFamily="34" charset="0"/>
              </a:rPr>
              <a:t>Харманли, Любимец, Свиленград, Тополовград </a:t>
            </a:r>
          </a:p>
        </p:txBody>
      </p:sp>
      <p:pic>
        <p:nvPicPr>
          <p:cNvPr id="65541" name="Shape 318" descr="merlot-2223283_1920-001.jpg"/>
          <p:cNvPicPr preferRelativeResize="0">
            <a:picLocks noChangeAspect="1" noChangeArrowheads="1"/>
          </p:cNvPicPr>
          <p:nvPr/>
        </p:nvPicPr>
        <p:blipFill>
          <a:blip r:embed="rId4"/>
          <a:srcRect/>
          <a:stretch>
            <a:fillRect/>
          </a:stretch>
        </p:blipFill>
        <p:spPr bwMode="auto">
          <a:xfrm>
            <a:off x="5397500" y="1565275"/>
            <a:ext cx="3594100" cy="4244975"/>
          </a:xfrm>
          <a:prstGeom prst="rect">
            <a:avLst/>
          </a:prstGeom>
          <a:noFill/>
          <a:ln w="9525">
            <a:noFill/>
            <a:miter lim="800000"/>
            <a:headEnd/>
            <a:tailEnd/>
          </a:ln>
        </p:spPr>
      </p:pic>
      <p:pic>
        <p:nvPicPr>
          <p:cNvPr id="65542" name="Shape 319" descr="spodeli_bg_chushka.jpg"/>
          <p:cNvPicPr preferRelativeResize="0">
            <a:picLocks noChangeAspect="1" noChangeArrowheads="1"/>
          </p:cNvPicPr>
          <p:nvPr/>
        </p:nvPicPr>
        <p:blipFill>
          <a:blip r:embed="rId5"/>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hape 324"/>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sp>
        <p:nvSpPr>
          <p:cNvPr id="67586" name="Shape 325"/>
          <p:cNvSpPr txBox="1">
            <a:spLocks noChangeArrowheads="1"/>
          </p:cNvSpPr>
          <p:nvPr/>
        </p:nvSpPr>
        <p:spPr bwMode="auto">
          <a:xfrm>
            <a:off x="369888" y="427038"/>
            <a:ext cx="25955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7. Златия </a:t>
            </a:r>
          </a:p>
          <a:p>
            <a:endParaRPr lang="bg-BG" sz="1200" b="1">
              <a:latin typeface="Verdana" pitchFamily="34" charset="0"/>
              <a:sym typeface="Verdana" pitchFamily="34" charset="0"/>
            </a:endParaRPr>
          </a:p>
          <a:p>
            <a:r>
              <a:rPr lang="bg-BG" b="1">
                <a:latin typeface="Verdana" pitchFamily="34" charset="0"/>
                <a:sym typeface="Verdana" pitchFamily="34" charset="0"/>
              </a:rPr>
              <a:t>Враца, Монтана, Видин</a:t>
            </a:r>
          </a:p>
        </p:txBody>
      </p:sp>
      <p:pic>
        <p:nvPicPr>
          <p:cNvPr id="67587" name="Shape 326" descr="DSC_7234HDR.jpg"/>
          <p:cNvPicPr preferRelativeResize="0">
            <a:picLocks noChangeAspect="1" noChangeArrowheads="1"/>
          </p:cNvPicPr>
          <p:nvPr/>
        </p:nvPicPr>
        <p:blipFill>
          <a:blip r:embed="rId3"/>
          <a:srcRect/>
          <a:stretch>
            <a:fillRect/>
          </a:stretch>
        </p:blipFill>
        <p:spPr bwMode="auto">
          <a:xfrm>
            <a:off x="2725738" y="1144588"/>
            <a:ext cx="3371850" cy="4019550"/>
          </a:xfrm>
          <a:prstGeom prst="rect">
            <a:avLst/>
          </a:prstGeom>
          <a:noFill/>
          <a:ln w="9525">
            <a:noFill/>
            <a:miter lim="800000"/>
            <a:headEnd/>
            <a:tailEnd/>
          </a:ln>
        </p:spPr>
      </p:pic>
      <p:pic>
        <p:nvPicPr>
          <p:cNvPr id="67588" name="Shape 327" descr="Белоградчишки скали 11.jpg"/>
          <p:cNvPicPr preferRelativeResize="0">
            <a:picLocks noChangeAspect="1" noChangeArrowheads="1"/>
          </p:cNvPicPr>
          <p:nvPr/>
        </p:nvPicPr>
        <p:blipFill>
          <a:blip r:embed="rId4"/>
          <a:srcRect/>
          <a:stretch>
            <a:fillRect/>
          </a:stretch>
        </p:blipFill>
        <p:spPr bwMode="auto">
          <a:xfrm rot="-449816">
            <a:off x="322263" y="2644775"/>
            <a:ext cx="2576512" cy="3057525"/>
          </a:xfrm>
          <a:prstGeom prst="rect">
            <a:avLst/>
          </a:prstGeom>
          <a:noFill/>
          <a:ln w="9525">
            <a:noFill/>
            <a:miter lim="800000"/>
            <a:headEnd/>
            <a:tailEnd/>
          </a:ln>
        </p:spPr>
      </p:pic>
      <p:pic>
        <p:nvPicPr>
          <p:cNvPr id="67589" name="Shape 328" descr="Пещера Магурата obr DSC_0346.jpg"/>
          <p:cNvPicPr preferRelativeResize="0">
            <a:picLocks noChangeAspect="1" noChangeArrowheads="1"/>
          </p:cNvPicPr>
          <p:nvPr/>
        </p:nvPicPr>
        <p:blipFill>
          <a:blip r:embed="rId5"/>
          <a:srcRect/>
          <a:stretch>
            <a:fillRect/>
          </a:stretch>
        </p:blipFill>
        <p:spPr bwMode="auto">
          <a:xfrm rot="192801">
            <a:off x="6256338" y="3187700"/>
            <a:ext cx="2586037" cy="3074988"/>
          </a:xfrm>
          <a:prstGeom prst="rect">
            <a:avLst/>
          </a:prstGeom>
          <a:noFill/>
          <a:ln w="9525">
            <a:noFill/>
            <a:miter lim="800000"/>
            <a:headEnd/>
            <a:tailEnd/>
          </a:ln>
        </p:spPr>
      </p:pic>
      <p:pic>
        <p:nvPicPr>
          <p:cNvPr id="67590" name="Shape 329" descr="Пещера Венеца obr DSC_3220.jpg"/>
          <p:cNvPicPr preferRelativeResize="0">
            <a:picLocks noChangeAspect="1" noChangeArrowheads="1"/>
          </p:cNvPicPr>
          <p:nvPr/>
        </p:nvPicPr>
        <p:blipFill>
          <a:blip r:embed="rId6"/>
          <a:srcRect/>
          <a:stretch>
            <a:fillRect/>
          </a:stretch>
        </p:blipFill>
        <p:spPr bwMode="auto">
          <a:xfrm rot="120182">
            <a:off x="6146800" y="409575"/>
            <a:ext cx="2366963" cy="2824163"/>
          </a:xfrm>
          <a:prstGeom prst="rect">
            <a:avLst/>
          </a:prstGeom>
          <a:noFill/>
          <a:ln w="9525">
            <a:noFill/>
            <a:miter lim="800000"/>
            <a:headEnd/>
            <a:tailEnd/>
          </a:ln>
        </p:spPr>
      </p:pic>
      <p:pic>
        <p:nvPicPr>
          <p:cNvPr id="67591" name="Shape 330" descr="spodeli_bg_chushka.jpg"/>
          <p:cNvPicPr preferRelativeResize="0">
            <a:picLocks noChangeAspect="1" noChangeArrowheads="1"/>
          </p:cNvPicPr>
          <p:nvPr/>
        </p:nvPicPr>
        <p:blipFill>
          <a:blip r:embed="rId7"/>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hape 335"/>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69634" name="Shape 336" descr="vij.jpg"/>
          <p:cNvPicPr preferRelativeResize="0">
            <a:picLocks noChangeAspect="1" noChangeArrowheads="1"/>
          </p:cNvPicPr>
          <p:nvPr/>
        </p:nvPicPr>
        <p:blipFill>
          <a:blip r:embed="rId3"/>
          <a:srcRect/>
          <a:stretch>
            <a:fillRect/>
          </a:stretch>
        </p:blipFill>
        <p:spPr bwMode="auto">
          <a:xfrm>
            <a:off x="484188" y="1619250"/>
            <a:ext cx="914400" cy="1028700"/>
          </a:xfrm>
          <a:prstGeom prst="rect">
            <a:avLst/>
          </a:prstGeom>
          <a:noFill/>
          <a:ln w="9525">
            <a:noFill/>
            <a:miter lim="800000"/>
            <a:headEnd/>
            <a:tailEnd/>
          </a:ln>
        </p:spPr>
      </p:pic>
      <p:sp>
        <p:nvSpPr>
          <p:cNvPr id="69635" name="Shape 337"/>
          <p:cNvSpPr txBox="1">
            <a:spLocks noChangeArrowheads="1"/>
          </p:cNvSpPr>
          <p:nvPr/>
        </p:nvSpPr>
        <p:spPr bwMode="auto">
          <a:xfrm>
            <a:off x="971550" y="1484313"/>
            <a:ext cx="4032250" cy="2554287"/>
          </a:xfrm>
          <a:prstGeom prst="rect">
            <a:avLst/>
          </a:prstGeom>
          <a:noFill/>
          <a:ln w="9525">
            <a:noFill/>
            <a:miter lim="800000"/>
            <a:headEnd/>
            <a:tailEnd/>
          </a:ln>
        </p:spPr>
        <p:txBody>
          <a:bodyPr lIns="91425" tIns="91425" rIns="91425" bIns="91425"/>
          <a:lstStyle/>
          <a:p>
            <a:pPr marL="1371600" indent="-69850">
              <a:lnSpc>
                <a:spcPct val="115000"/>
              </a:lnSpc>
              <a:buClr>
                <a:srgbClr val="000000"/>
              </a:buClr>
              <a:buFont typeface="Arial" charset="0"/>
              <a:buNone/>
            </a:pPr>
            <a:endParaRPr lang="bg-BG" sz="1600">
              <a:latin typeface="Verdana" pitchFamily="34" charset="0"/>
              <a:sym typeface="Verdana" pitchFamily="34" charset="0"/>
            </a:endParaRP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Пещера</a:t>
            </a:r>
            <a:r>
              <a:rPr lang="bg-BG" sz="1600">
                <a:sym typeface="Verdana" pitchFamily="34" charset="0"/>
              </a:rPr>
              <a:t> Л</a:t>
            </a:r>
            <a:r>
              <a:rPr lang="bg-BG" sz="1600">
                <a:latin typeface="Verdana" pitchFamily="34" charset="0"/>
                <a:sym typeface="Verdana" pitchFamily="34" charset="0"/>
              </a:rPr>
              <a:t>еденика</a:t>
            </a: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Божият мост</a:t>
            </a: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Черепишки манастир</a:t>
            </a: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Врачанска екопътека  </a:t>
            </a: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Белоградчишките скали</a:t>
            </a: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Пещера Магурата</a:t>
            </a: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Пещера Венеца</a:t>
            </a: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Кастра Мартис - Кула</a:t>
            </a: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Крепост Баба Вида</a:t>
            </a:r>
          </a:p>
          <a:p>
            <a:pPr marL="1371600" indent="-69850">
              <a:lnSpc>
                <a:spcPct val="115000"/>
              </a:lnSpc>
              <a:buClr>
                <a:srgbClr val="000000"/>
              </a:buClr>
              <a:buFont typeface="Arial" charset="0"/>
              <a:buNone/>
            </a:pPr>
            <a:endParaRPr lang="bg-BG" sz="1600">
              <a:latin typeface="Verdana" pitchFamily="34" charset="0"/>
              <a:sym typeface="Verdana" pitchFamily="34" charset="0"/>
            </a:endParaRPr>
          </a:p>
          <a:p>
            <a:pPr marL="1371600" indent="-69850">
              <a:lnSpc>
                <a:spcPct val="115000"/>
              </a:lnSpc>
            </a:pPr>
            <a:endParaRPr lang="bg-BG" sz="1600">
              <a:latin typeface="Verdana" pitchFamily="34" charset="0"/>
              <a:sym typeface="Verdana" pitchFamily="34" charset="0"/>
            </a:endParaRPr>
          </a:p>
        </p:txBody>
      </p:sp>
      <p:sp>
        <p:nvSpPr>
          <p:cNvPr id="69636" name="Shape 338"/>
          <p:cNvSpPr txBox="1">
            <a:spLocks noChangeArrowheads="1"/>
          </p:cNvSpPr>
          <p:nvPr/>
        </p:nvSpPr>
        <p:spPr bwMode="auto">
          <a:xfrm>
            <a:off x="369888" y="427038"/>
            <a:ext cx="25955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7. Златия </a:t>
            </a:r>
          </a:p>
          <a:p>
            <a:endParaRPr lang="bg-BG" sz="1200" b="1">
              <a:latin typeface="Verdana" pitchFamily="34" charset="0"/>
              <a:sym typeface="Verdana" pitchFamily="34" charset="0"/>
            </a:endParaRPr>
          </a:p>
          <a:p>
            <a:r>
              <a:rPr lang="bg-BG" b="1">
                <a:latin typeface="Verdana" pitchFamily="34" charset="0"/>
                <a:sym typeface="Verdana" pitchFamily="34" charset="0"/>
              </a:rPr>
              <a:t>Враца, Монтана, Видин</a:t>
            </a:r>
          </a:p>
        </p:txBody>
      </p:sp>
      <p:pic>
        <p:nvPicPr>
          <p:cNvPr id="69637" name="Shape 339" descr="spodeli_bg_chushka.jpg"/>
          <p:cNvPicPr preferRelativeResize="0">
            <a:picLocks noChangeAspect="1" noChangeArrowheads="1"/>
          </p:cNvPicPr>
          <p:nvPr/>
        </p:nvPicPr>
        <p:blipFill>
          <a:blip r:embed="rId4"/>
          <a:srcRect/>
          <a:stretch>
            <a:fillRect/>
          </a:stretch>
        </p:blipFill>
        <p:spPr bwMode="auto">
          <a:xfrm>
            <a:off x="241300" y="5946775"/>
            <a:ext cx="1063625" cy="722313"/>
          </a:xfrm>
          <a:prstGeom prst="rect">
            <a:avLst/>
          </a:prstGeom>
          <a:noFill/>
          <a:ln w="9525">
            <a:noFill/>
            <a:miter lim="800000"/>
            <a:headEnd/>
            <a:tailEnd/>
          </a:ln>
        </p:spPr>
      </p:pic>
      <p:pic>
        <p:nvPicPr>
          <p:cNvPr id="69638" name="Shape 340" descr="7.jpg"/>
          <p:cNvPicPr preferRelativeResize="0">
            <a:picLocks noChangeAspect="1" noChangeArrowheads="1"/>
          </p:cNvPicPr>
          <p:nvPr/>
        </p:nvPicPr>
        <p:blipFill>
          <a:blip r:embed="rId5"/>
          <a:srcRect/>
          <a:stretch>
            <a:fillRect/>
          </a:stretch>
        </p:blipFill>
        <p:spPr bwMode="auto">
          <a:xfrm>
            <a:off x="5189538" y="806450"/>
            <a:ext cx="3222625" cy="55181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hape 345"/>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71682" name="Shape 346" descr="opitai.jpg"/>
          <p:cNvPicPr preferRelativeResize="0">
            <a:picLocks noChangeAspect="1" noChangeArrowheads="1"/>
          </p:cNvPicPr>
          <p:nvPr/>
        </p:nvPicPr>
        <p:blipFill>
          <a:blip r:embed="rId3"/>
          <a:srcRect/>
          <a:stretch>
            <a:fillRect/>
          </a:stretch>
        </p:blipFill>
        <p:spPr bwMode="auto">
          <a:xfrm>
            <a:off x="522288" y="1425575"/>
            <a:ext cx="990600" cy="971550"/>
          </a:xfrm>
          <a:prstGeom prst="rect">
            <a:avLst/>
          </a:prstGeom>
          <a:noFill/>
          <a:ln w="9525">
            <a:noFill/>
            <a:miter lim="800000"/>
            <a:headEnd/>
            <a:tailEnd/>
          </a:ln>
        </p:spPr>
      </p:pic>
      <p:sp>
        <p:nvSpPr>
          <p:cNvPr id="71683" name="Shape 347"/>
          <p:cNvSpPr txBox="1">
            <a:spLocks noChangeArrowheads="1"/>
          </p:cNvSpPr>
          <p:nvPr/>
        </p:nvSpPr>
        <p:spPr bwMode="auto">
          <a:xfrm>
            <a:off x="1792288" y="1222375"/>
            <a:ext cx="3592512" cy="3860800"/>
          </a:xfrm>
          <a:prstGeom prst="rect">
            <a:avLst/>
          </a:prstGeom>
          <a:noFill/>
          <a:ln w="9525">
            <a:noFill/>
            <a:miter lim="800000"/>
            <a:headEnd/>
            <a:tailEnd/>
          </a:ln>
        </p:spPr>
        <p:txBody>
          <a:bodyPr lIns="91425" tIns="91425" rIns="91425" bIns="91425"/>
          <a:lstStyle/>
          <a:p>
            <a:pPr marL="176213" indent="-176213">
              <a:lnSpc>
                <a:spcPct val="115000"/>
              </a:lnSpc>
              <a:buClr>
                <a:srgbClr val="000000"/>
              </a:buClr>
              <a:buFont typeface="Arial" charset="0"/>
              <a:buNone/>
            </a:pPr>
            <a:r>
              <a:rPr lang="bg-BG" b="1">
                <a:latin typeface="Verdana" pitchFamily="34" charset="0"/>
                <a:sym typeface="Verdana" pitchFamily="34" charset="0"/>
              </a:rPr>
              <a:t> </a:t>
            </a:r>
          </a:p>
          <a:p>
            <a:pPr marL="176213" indent="-176213">
              <a:lnSpc>
                <a:spcPct val="115000"/>
              </a:lnSpc>
              <a:buClr>
                <a:srgbClr val="000000"/>
              </a:buClr>
              <a:buFont typeface="Verdana" pitchFamily="34" charset="0"/>
              <a:buChar char="●"/>
            </a:pPr>
            <a:r>
              <a:rPr lang="bg-BG" b="1">
                <a:latin typeface="Verdana" pitchFamily="34" charset="0"/>
                <a:sym typeface="Verdana" pitchFamily="34" charset="0"/>
              </a:rPr>
              <a:t>Ягоди от Берковица -</a:t>
            </a:r>
            <a:r>
              <a:rPr lang="bg-BG">
                <a:latin typeface="Verdana" pitchFamily="34" charset="0"/>
                <a:sym typeface="Verdana" pitchFamily="34" charset="0"/>
              </a:rPr>
              <a:t> под</a:t>
            </a:r>
            <a:r>
              <a:rPr lang="bg-BG" b="1">
                <a:latin typeface="Verdana" pitchFamily="34" charset="0"/>
                <a:sym typeface="Verdana" pitchFamily="34" charset="0"/>
              </a:rPr>
              <a:t> </a:t>
            </a:r>
            <a:r>
              <a:rPr lang="bg-BG">
                <a:latin typeface="Verdana" pitchFamily="34" charset="0"/>
                <a:sym typeface="Verdana" pitchFamily="34" charset="0"/>
              </a:rPr>
              <a:t>връх Ком се отглеждат над 20 сорта ягоди. Те са много търсени заради вкусовите им качества, силния аромат и екологичното производство</a:t>
            </a:r>
          </a:p>
          <a:p>
            <a:pPr marL="176213" indent="-176213">
              <a:lnSpc>
                <a:spcPct val="115000"/>
              </a:lnSpc>
            </a:pPr>
            <a:endParaRPr lang="bg-BG" b="1">
              <a:latin typeface="Verdana" pitchFamily="34" charset="0"/>
              <a:sym typeface="Verdana" pitchFamily="34" charset="0"/>
            </a:endParaRPr>
          </a:p>
          <a:p>
            <a:pPr marL="176213" indent="-176213">
              <a:lnSpc>
                <a:spcPct val="115000"/>
              </a:lnSpc>
              <a:buClr>
                <a:srgbClr val="000000"/>
              </a:buClr>
              <a:buFontTx/>
              <a:buChar char="●"/>
            </a:pPr>
            <a:r>
              <a:rPr lang="bg-BG" b="1">
                <a:latin typeface="Verdana" pitchFamily="34" charset="0"/>
                <a:sym typeface="Verdana" pitchFamily="34" charset="0"/>
              </a:rPr>
              <a:t>Бел муж (бял мъж) -</a:t>
            </a:r>
            <a:r>
              <a:rPr lang="bg-BG">
                <a:latin typeface="Verdana" pitchFamily="34" charset="0"/>
                <a:sym typeface="Verdana" pitchFamily="34" charset="0"/>
              </a:rPr>
              <a:t> традиционно ястие за района на Белоградчик и на торлаците, живеещи в Западна Стара планина</a:t>
            </a:r>
          </a:p>
          <a:p>
            <a:pPr marL="176213" indent="-176213">
              <a:lnSpc>
                <a:spcPct val="115000"/>
              </a:lnSpc>
            </a:pPr>
            <a:endParaRPr lang="bg-BG">
              <a:latin typeface="Verdana" pitchFamily="34" charset="0"/>
              <a:sym typeface="Verdana" pitchFamily="34" charset="0"/>
            </a:endParaRPr>
          </a:p>
          <a:p>
            <a:pPr marL="176213" indent="-176213">
              <a:lnSpc>
                <a:spcPct val="115000"/>
              </a:lnSpc>
              <a:buClr>
                <a:srgbClr val="000000"/>
              </a:buClr>
              <a:buFontTx/>
              <a:buChar char="●"/>
            </a:pPr>
            <a:r>
              <a:rPr lang="bg-BG" b="1">
                <a:latin typeface="Verdana" pitchFamily="34" charset="0"/>
                <a:sym typeface="Verdana" pitchFamily="34" charset="0"/>
              </a:rPr>
              <a:t>Керкелек </a:t>
            </a:r>
            <a:r>
              <a:rPr lang="bg-BG">
                <a:latin typeface="Verdana" pitchFamily="34" charset="0"/>
                <a:sym typeface="Verdana" pitchFamily="34" charset="0"/>
              </a:rPr>
              <a:t>- приготвя се във Врачанско от царевично брашно, прясно мляко, масло и сол. </a:t>
            </a:r>
          </a:p>
        </p:txBody>
      </p:sp>
      <p:sp>
        <p:nvSpPr>
          <p:cNvPr id="71684" name="Shape 348"/>
          <p:cNvSpPr txBox="1">
            <a:spLocks noChangeArrowheads="1"/>
          </p:cNvSpPr>
          <p:nvPr/>
        </p:nvSpPr>
        <p:spPr bwMode="auto">
          <a:xfrm>
            <a:off x="369888" y="427038"/>
            <a:ext cx="25955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7. Златия </a:t>
            </a:r>
          </a:p>
          <a:p>
            <a:endParaRPr lang="bg-BG" sz="1200" b="1">
              <a:latin typeface="Verdana" pitchFamily="34" charset="0"/>
              <a:sym typeface="Verdana" pitchFamily="34" charset="0"/>
            </a:endParaRPr>
          </a:p>
          <a:p>
            <a:r>
              <a:rPr lang="bg-BG" b="1">
                <a:latin typeface="Verdana" pitchFamily="34" charset="0"/>
                <a:sym typeface="Verdana" pitchFamily="34" charset="0"/>
              </a:rPr>
              <a:t>Враца, Монтана, Видин</a:t>
            </a:r>
          </a:p>
        </p:txBody>
      </p:sp>
      <p:pic>
        <p:nvPicPr>
          <p:cNvPr id="71685" name="Shape 349" descr="strawberries-99551_1920-001.jpg"/>
          <p:cNvPicPr preferRelativeResize="0">
            <a:picLocks noChangeAspect="1" noChangeArrowheads="1"/>
          </p:cNvPicPr>
          <p:nvPr/>
        </p:nvPicPr>
        <p:blipFill>
          <a:blip r:embed="rId4"/>
          <a:srcRect/>
          <a:stretch>
            <a:fillRect/>
          </a:stretch>
        </p:blipFill>
        <p:spPr bwMode="auto">
          <a:xfrm>
            <a:off x="5445125" y="1425575"/>
            <a:ext cx="3592513" cy="4244975"/>
          </a:xfrm>
          <a:prstGeom prst="rect">
            <a:avLst/>
          </a:prstGeom>
          <a:noFill/>
          <a:ln w="9525">
            <a:noFill/>
            <a:miter lim="800000"/>
            <a:headEnd/>
            <a:tailEnd/>
          </a:ln>
        </p:spPr>
      </p:pic>
      <p:pic>
        <p:nvPicPr>
          <p:cNvPr id="71686" name="Shape 350" descr="spodeli_bg_chushka.jpg"/>
          <p:cNvPicPr preferRelativeResize="0">
            <a:picLocks noChangeAspect="1" noChangeArrowheads="1"/>
          </p:cNvPicPr>
          <p:nvPr/>
        </p:nvPicPr>
        <p:blipFill>
          <a:blip r:embed="rId5"/>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hape 67"/>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18434" name="Shape 68" descr="obr DSC_7589-001.jpg"/>
          <p:cNvPicPr preferRelativeResize="0">
            <a:picLocks noChangeAspect="1" noChangeArrowheads="1"/>
          </p:cNvPicPr>
          <p:nvPr/>
        </p:nvPicPr>
        <p:blipFill>
          <a:blip r:embed="rId3"/>
          <a:srcRect/>
          <a:stretch>
            <a:fillRect/>
          </a:stretch>
        </p:blipFill>
        <p:spPr bwMode="auto">
          <a:xfrm>
            <a:off x="277813" y="452438"/>
            <a:ext cx="3241675" cy="3852862"/>
          </a:xfrm>
          <a:prstGeom prst="rect">
            <a:avLst/>
          </a:prstGeom>
          <a:noFill/>
          <a:ln w="9525">
            <a:noFill/>
            <a:miter lim="800000"/>
            <a:headEnd/>
            <a:tailEnd/>
          </a:ln>
        </p:spPr>
      </p:pic>
      <p:sp>
        <p:nvSpPr>
          <p:cNvPr id="18435" name="Shape 69"/>
          <p:cNvSpPr txBox="1">
            <a:spLocks noChangeArrowheads="1"/>
          </p:cNvSpPr>
          <p:nvPr/>
        </p:nvSpPr>
        <p:spPr bwMode="auto">
          <a:xfrm>
            <a:off x="3733800" y="277813"/>
            <a:ext cx="4830763" cy="1147762"/>
          </a:xfrm>
          <a:prstGeom prst="rect">
            <a:avLst/>
          </a:prstGeom>
          <a:noFill/>
          <a:ln w="9525">
            <a:noFill/>
            <a:miter lim="800000"/>
            <a:headEnd/>
            <a:tailEnd/>
          </a:ln>
        </p:spPr>
        <p:txBody>
          <a:bodyPr lIns="91425" tIns="91425" rIns="91425" bIns="91425"/>
          <a:lstStyle/>
          <a:p>
            <a:pPr marL="457200" indent="-342900">
              <a:buSzPct val="100000"/>
              <a:buFont typeface="Verdana" pitchFamily="34" charset="0"/>
              <a:buAutoNum type="arabicPeriod"/>
            </a:pPr>
            <a:r>
              <a:rPr lang="bg-BG" sz="1800" b="1">
                <a:latin typeface="Verdana" pitchFamily="34" charset="0"/>
                <a:sym typeface="Verdana" pitchFamily="34" charset="0"/>
              </a:rPr>
              <a:t>Долината на Струма</a:t>
            </a:r>
          </a:p>
          <a:p>
            <a:pPr marL="457200" indent="-342900"/>
            <a:endParaRPr lang="bg-BG" sz="1200" b="1">
              <a:latin typeface="Verdana" pitchFamily="34" charset="0"/>
              <a:sym typeface="Verdana" pitchFamily="34" charset="0"/>
            </a:endParaRPr>
          </a:p>
          <a:p>
            <a:pPr marL="457200" indent="-342900"/>
            <a:r>
              <a:rPr lang="bg-BG" b="1">
                <a:latin typeface="Verdana" pitchFamily="34" charset="0"/>
                <a:sym typeface="Verdana" pitchFamily="34" charset="0"/>
              </a:rPr>
              <a:t>Кюстендил, Благоевград, Петрич, Сандански</a:t>
            </a:r>
          </a:p>
        </p:txBody>
      </p:sp>
      <p:pic>
        <p:nvPicPr>
          <p:cNvPr id="18436" name="Shape 70" descr="DSC_7553-002.JPG"/>
          <p:cNvPicPr preferRelativeResize="0">
            <a:picLocks noChangeAspect="1" noChangeArrowheads="1"/>
          </p:cNvPicPr>
          <p:nvPr/>
        </p:nvPicPr>
        <p:blipFill>
          <a:blip r:embed="rId4"/>
          <a:srcRect/>
          <a:stretch>
            <a:fillRect/>
          </a:stretch>
        </p:blipFill>
        <p:spPr bwMode="auto">
          <a:xfrm rot="390846">
            <a:off x="3473450" y="1555750"/>
            <a:ext cx="3533775" cy="4202113"/>
          </a:xfrm>
          <a:prstGeom prst="rect">
            <a:avLst/>
          </a:prstGeom>
          <a:noFill/>
          <a:ln w="9525">
            <a:noFill/>
            <a:miter lim="800000"/>
            <a:headEnd/>
            <a:tailEnd/>
          </a:ln>
        </p:spPr>
      </p:pic>
      <p:pic>
        <p:nvPicPr>
          <p:cNvPr id="18437" name="Shape 71" descr="DSC_7597-001.JPG"/>
          <p:cNvPicPr preferRelativeResize="0">
            <a:picLocks noChangeAspect="1" noChangeArrowheads="1"/>
          </p:cNvPicPr>
          <p:nvPr/>
        </p:nvPicPr>
        <p:blipFill>
          <a:blip r:embed="rId5"/>
          <a:srcRect/>
          <a:stretch>
            <a:fillRect/>
          </a:stretch>
        </p:blipFill>
        <p:spPr bwMode="auto">
          <a:xfrm>
            <a:off x="1117600" y="3757613"/>
            <a:ext cx="1704975" cy="2030412"/>
          </a:xfrm>
          <a:prstGeom prst="rect">
            <a:avLst/>
          </a:prstGeom>
          <a:noFill/>
          <a:ln w="9525">
            <a:noFill/>
            <a:miter lim="800000"/>
            <a:headEnd/>
            <a:tailEnd/>
          </a:ln>
        </p:spPr>
      </p:pic>
      <p:pic>
        <p:nvPicPr>
          <p:cNvPr id="18438" name="Shape 72" descr="020_1.jpg"/>
          <p:cNvPicPr preferRelativeResize="0">
            <a:picLocks noChangeAspect="1" noChangeArrowheads="1"/>
          </p:cNvPicPr>
          <p:nvPr/>
        </p:nvPicPr>
        <p:blipFill>
          <a:blip r:embed="rId6"/>
          <a:srcRect/>
          <a:stretch>
            <a:fillRect/>
          </a:stretch>
        </p:blipFill>
        <p:spPr bwMode="auto">
          <a:xfrm>
            <a:off x="6380163" y="3459163"/>
            <a:ext cx="2593975" cy="3089275"/>
          </a:xfrm>
          <a:prstGeom prst="rect">
            <a:avLst/>
          </a:prstGeom>
          <a:noFill/>
          <a:ln w="9525">
            <a:noFill/>
            <a:miter lim="800000"/>
            <a:headEnd/>
            <a:tailEnd/>
          </a:ln>
        </p:spPr>
      </p:pic>
      <p:pic>
        <p:nvPicPr>
          <p:cNvPr id="18439" name="Shape 73" descr="spodeli_bg_chushka.jpg"/>
          <p:cNvPicPr preferRelativeResize="0">
            <a:picLocks noChangeAspect="1" noChangeArrowheads="1"/>
          </p:cNvPicPr>
          <p:nvPr/>
        </p:nvPicPr>
        <p:blipFill>
          <a:blip r:embed="rId7"/>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hape 355"/>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73730" name="Shape 356" descr="degustirai.jpg"/>
          <p:cNvPicPr preferRelativeResize="0">
            <a:picLocks noChangeAspect="1" noChangeArrowheads="1"/>
          </p:cNvPicPr>
          <p:nvPr/>
        </p:nvPicPr>
        <p:blipFill>
          <a:blip r:embed="rId3"/>
          <a:srcRect/>
          <a:stretch>
            <a:fillRect/>
          </a:stretch>
        </p:blipFill>
        <p:spPr bwMode="auto">
          <a:xfrm>
            <a:off x="369888" y="1565275"/>
            <a:ext cx="1143000" cy="1231900"/>
          </a:xfrm>
          <a:prstGeom prst="rect">
            <a:avLst/>
          </a:prstGeom>
          <a:noFill/>
          <a:ln w="9525">
            <a:noFill/>
            <a:miter lim="800000"/>
            <a:headEnd/>
            <a:tailEnd/>
          </a:ln>
        </p:spPr>
      </p:pic>
      <p:sp>
        <p:nvSpPr>
          <p:cNvPr id="73731" name="Shape 357"/>
          <p:cNvSpPr txBox="1">
            <a:spLocks noChangeArrowheads="1"/>
          </p:cNvSpPr>
          <p:nvPr/>
        </p:nvSpPr>
        <p:spPr bwMode="auto">
          <a:xfrm>
            <a:off x="2262188" y="1500188"/>
            <a:ext cx="2833687" cy="4930775"/>
          </a:xfrm>
          <a:prstGeom prst="rect">
            <a:avLst/>
          </a:prstGeom>
          <a:noFill/>
          <a:ln w="9525">
            <a:noFill/>
            <a:miter lim="800000"/>
            <a:headEnd/>
            <a:tailEnd/>
          </a:ln>
        </p:spPr>
        <p:txBody>
          <a:bodyPr lIns="91425" tIns="91425" rIns="91425" bIns="91425"/>
          <a:lstStyle/>
          <a:p>
            <a:pPr marL="457200" indent="-342900">
              <a:lnSpc>
                <a:spcPct val="115000"/>
              </a:lnSpc>
              <a:buClr>
                <a:srgbClr val="000000"/>
              </a:buClr>
              <a:buSzPct val="100000"/>
              <a:buFont typeface="Verdana" pitchFamily="34" charset="0"/>
              <a:buChar char="●"/>
            </a:pPr>
            <a:r>
              <a:rPr lang="bg-BG" sz="1800" b="1">
                <a:latin typeface="Verdana" pitchFamily="34" charset="0"/>
                <a:sym typeface="Verdana" pitchFamily="34" charset="0"/>
              </a:rPr>
              <a:t>Гъмза</a:t>
            </a:r>
          </a:p>
          <a:p>
            <a:pPr marL="457200" indent="-342900">
              <a:lnSpc>
                <a:spcPct val="115000"/>
              </a:lnSpc>
            </a:pPr>
            <a:endParaRPr lang="bg-BG">
              <a:latin typeface="Verdana" pitchFamily="34" charset="0"/>
              <a:sym typeface="Verdana" pitchFamily="34" charset="0"/>
            </a:endParaRPr>
          </a:p>
          <a:p>
            <a:pPr marL="457200" indent="-342900">
              <a:lnSpc>
                <a:spcPct val="115000"/>
              </a:lnSpc>
              <a:buClr>
                <a:srgbClr val="000000"/>
              </a:buClr>
              <a:buFont typeface="Arial" charset="0"/>
              <a:buNone/>
            </a:pPr>
            <a:r>
              <a:rPr lang="bg-BG">
                <a:sym typeface="Verdana" pitchFamily="34" charset="0"/>
              </a:rPr>
              <a:t>	</a:t>
            </a:r>
            <a:r>
              <a:rPr lang="bg-BG">
                <a:latin typeface="Verdana" pitchFamily="34" charset="0"/>
                <a:sym typeface="Verdana" pitchFamily="34" charset="0"/>
              </a:rPr>
              <a:t>В района се отглеждат повече червени сортове - Каберне совиньон, Мерло, Пино ноар, Памид. Най-разпространеният сорт е Гъмза, известен още като Кадарка. Това е къснозреещ винен сорт, който се бере през втората половина на септември. Вирее на проветриви хълмове, каквито има много около Дунава. </a:t>
            </a:r>
          </a:p>
          <a:p>
            <a:pPr marL="457200" indent="-342900"/>
            <a:endParaRPr lang="bg-BG"/>
          </a:p>
        </p:txBody>
      </p:sp>
      <p:sp>
        <p:nvSpPr>
          <p:cNvPr id="73732" name="Shape 358"/>
          <p:cNvSpPr txBox="1">
            <a:spLocks noChangeArrowheads="1"/>
          </p:cNvSpPr>
          <p:nvPr/>
        </p:nvSpPr>
        <p:spPr bwMode="auto">
          <a:xfrm>
            <a:off x="369888" y="427038"/>
            <a:ext cx="25955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7. Златия </a:t>
            </a:r>
          </a:p>
          <a:p>
            <a:endParaRPr lang="bg-BG" sz="1200" b="1">
              <a:latin typeface="Verdana" pitchFamily="34" charset="0"/>
              <a:sym typeface="Verdana" pitchFamily="34" charset="0"/>
            </a:endParaRPr>
          </a:p>
          <a:p>
            <a:r>
              <a:rPr lang="bg-BG" b="1">
                <a:latin typeface="Verdana" pitchFamily="34" charset="0"/>
                <a:sym typeface="Verdana" pitchFamily="34" charset="0"/>
              </a:rPr>
              <a:t>Враца, Монтана, Видин</a:t>
            </a:r>
          </a:p>
        </p:txBody>
      </p:sp>
      <p:pic>
        <p:nvPicPr>
          <p:cNvPr id="73733" name="Shape 359" descr="KRADENA_kadarka_gamza.jpg"/>
          <p:cNvPicPr preferRelativeResize="0">
            <a:picLocks noChangeAspect="1" noChangeArrowheads="1"/>
          </p:cNvPicPr>
          <p:nvPr/>
        </p:nvPicPr>
        <p:blipFill>
          <a:blip r:embed="rId4"/>
          <a:srcRect/>
          <a:stretch>
            <a:fillRect/>
          </a:stretch>
        </p:blipFill>
        <p:spPr bwMode="auto">
          <a:xfrm>
            <a:off x="5513388" y="1398588"/>
            <a:ext cx="3421062" cy="4060825"/>
          </a:xfrm>
          <a:prstGeom prst="rect">
            <a:avLst/>
          </a:prstGeom>
          <a:noFill/>
          <a:ln w="9525">
            <a:noFill/>
            <a:miter lim="800000"/>
            <a:headEnd/>
            <a:tailEnd/>
          </a:ln>
        </p:spPr>
      </p:pic>
      <p:pic>
        <p:nvPicPr>
          <p:cNvPr id="73734" name="Shape 360" descr="spodeli_bg_chushka.jpg"/>
          <p:cNvPicPr preferRelativeResize="0">
            <a:picLocks noChangeAspect="1" noChangeArrowheads="1"/>
          </p:cNvPicPr>
          <p:nvPr/>
        </p:nvPicPr>
        <p:blipFill>
          <a:blip r:embed="rId5"/>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hape 365"/>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sp>
        <p:nvSpPr>
          <p:cNvPr id="75778" name="Shape 366"/>
          <p:cNvSpPr txBox="1">
            <a:spLocks noChangeArrowheads="1"/>
          </p:cNvSpPr>
          <p:nvPr/>
        </p:nvSpPr>
        <p:spPr bwMode="auto">
          <a:xfrm>
            <a:off x="369888" y="427038"/>
            <a:ext cx="3416300"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8. Мизия</a:t>
            </a:r>
          </a:p>
          <a:p>
            <a:endParaRPr lang="bg-BG" sz="1200" b="1">
              <a:latin typeface="Verdana" pitchFamily="34" charset="0"/>
              <a:sym typeface="Verdana" pitchFamily="34" charset="0"/>
            </a:endParaRPr>
          </a:p>
          <a:p>
            <a:r>
              <a:rPr lang="bg-BG" b="1">
                <a:latin typeface="Verdana" pitchFamily="34" charset="0"/>
                <a:sym typeface="Verdana" pitchFamily="34" charset="0"/>
              </a:rPr>
              <a:t>Оряхово, Плевен, Свищов, Русе</a:t>
            </a:r>
          </a:p>
        </p:txBody>
      </p:sp>
      <p:pic>
        <p:nvPicPr>
          <p:cNvPr id="75779" name="Shape 367" descr="DSC_0362'.jpg"/>
          <p:cNvPicPr preferRelativeResize="0">
            <a:picLocks noChangeAspect="1" noChangeArrowheads="1"/>
          </p:cNvPicPr>
          <p:nvPr/>
        </p:nvPicPr>
        <p:blipFill>
          <a:blip r:embed="rId3"/>
          <a:srcRect/>
          <a:stretch>
            <a:fillRect/>
          </a:stretch>
        </p:blipFill>
        <p:spPr bwMode="auto">
          <a:xfrm rot="-163702">
            <a:off x="5965825" y="265113"/>
            <a:ext cx="2990850" cy="3557587"/>
          </a:xfrm>
          <a:prstGeom prst="rect">
            <a:avLst/>
          </a:prstGeom>
          <a:noFill/>
          <a:ln w="9525">
            <a:noFill/>
            <a:miter lim="800000"/>
            <a:headEnd/>
            <a:tailEnd/>
          </a:ln>
        </p:spPr>
      </p:pic>
      <p:pic>
        <p:nvPicPr>
          <p:cNvPr id="75780" name="Shape 368" descr="DSC_0397.JPG"/>
          <p:cNvPicPr preferRelativeResize="0">
            <a:picLocks noChangeAspect="1" noChangeArrowheads="1"/>
          </p:cNvPicPr>
          <p:nvPr/>
        </p:nvPicPr>
        <p:blipFill>
          <a:blip r:embed="rId4"/>
          <a:srcRect/>
          <a:stretch>
            <a:fillRect/>
          </a:stretch>
        </p:blipFill>
        <p:spPr bwMode="auto">
          <a:xfrm>
            <a:off x="4503738" y="2909888"/>
            <a:ext cx="3046412" cy="3621087"/>
          </a:xfrm>
          <a:prstGeom prst="rect">
            <a:avLst/>
          </a:prstGeom>
          <a:noFill/>
          <a:ln w="9525">
            <a:noFill/>
            <a:miter lim="800000"/>
            <a:headEnd/>
            <a:tailEnd/>
          </a:ln>
        </p:spPr>
      </p:pic>
      <p:pic>
        <p:nvPicPr>
          <p:cNvPr id="75781" name="Shape 369" descr="CSC_0325.jpg"/>
          <p:cNvPicPr preferRelativeResize="0">
            <a:picLocks noChangeAspect="1" noChangeArrowheads="1"/>
          </p:cNvPicPr>
          <p:nvPr/>
        </p:nvPicPr>
        <p:blipFill>
          <a:blip r:embed="rId5"/>
          <a:srcRect/>
          <a:stretch>
            <a:fillRect/>
          </a:stretch>
        </p:blipFill>
        <p:spPr bwMode="auto">
          <a:xfrm rot="128551">
            <a:off x="1916113" y="1520825"/>
            <a:ext cx="2919412" cy="3471863"/>
          </a:xfrm>
          <a:prstGeom prst="rect">
            <a:avLst/>
          </a:prstGeom>
          <a:noFill/>
          <a:ln w="9525">
            <a:noFill/>
            <a:miter lim="800000"/>
            <a:headEnd/>
            <a:tailEnd/>
          </a:ln>
        </p:spPr>
      </p:pic>
      <p:pic>
        <p:nvPicPr>
          <p:cNvPr id="75782" name="Shape 370" descr="obr CSC_0573.jpg"/>
          <p:cNvPicPr preferRelativeResize="0">
            <a:picLocks noChangeAspect="1" noChangeArrowheads="1"/>
          </p:cNvPicPr>
          <p:nvPr/>
        </p:nvPicPr>
        <p:blipFill>
          <a:blip r:embed="rId6"/>
          <a:srcRect/>
          <a:stretch>
            <a:fillRect/>
          </a:stretch>
        </p:blipFill>
        <p:spPr bwMode="auto">
          <a:xfrm>
            <a:off x="273050" y="3665538"/>
            <a:ext cx="1774825" cy="2109787"/>
          </a:xfrm>
          <a:prstGeom prst="rect">
            <a:avLst/>
          </a:prstGeom>
          <a:noFill/>
          <a:ln w="9525">
            <a:noFill/>
            <a:miter lim="800000"/>
            <a:headEnd/>
            <a:tailEnd/>
          </a:ln>
        </p:spPr>
      </p:pic>
      <p:pic>
        <p:nvPicPr>
          <p:cNvPr id="75783" name="Shape 371" descr="spodeli_bg_chushka.jpg"/>
          <p:cNvPicPr preferRelativeResize="0">
            <a:picLocks noChangeAspect="1" noChangeArrowheads="1"/>
          </p:cNvPicPr>
          <p:nvPr/>
        </p:nvPicPr>
        <p:blipFill>
          <a:blip r:embed="rId7"/>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hape 376"/>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77826" name="Shape 377" descr="vij.jpg"/>
          <p:cNvPicPr preferRelativeResize="0">
            <a:picLocks noChangeAspect="1" noChangeArrowheads="1"/>
          </p:cNvPicPr>
          <p:nvPr/>
        </p:nvPicPr>
        <p:blipFill>
          <a:blip r:embed="rId3"/>
          <a:srcRect/>
          <a:stretch>
            <a:fillRect/>
          </a:stretch>
        </p:blipFill>
        <p:spPr bwMode="auto">
          <a:xfrm>
            <a:off x="7180263" y="625475"/>
            <a:ext cx="914400" cy="1028700"/>
          </a:xfrm>
          <a:prstGeom prst="rect">
            <a:avLst/>
          </a:prstGeom>
          <a:noFill/>
          <a:ln w="9525">
            <a:noFill/>
            <a:miter lim="800000"/>
            <a:headEnd/>
            <a:tailEnd/>
          </a:ln>
        </p:spPr>
      </p:pic>
      <p:sp>
        <p:nvSpPr>
          <p:cNvPr id="77827" name="Shape 378"/>
          <p:cNvSpPr txBox="1">
            <a:spLocks noChangeArrowheads="1"/>
          </p:cNvSpPr>
          <p:nvPr/>
        </p:nvSpPr>
        <p:spPr bwMode="auto">
          <a:xfrm>
            <a:off x="4787900" y="1773238"/>
            <a:ext cx="4356100" cy="3455987"/>
          </a:xfrm>
          <a:prstGeom prst="rect">
            <a:avLst/>
          </a:prstGeom>
          <a:noFill/>
          <a:ln w="9525">
            <a:noFill/>
            <a:miter lim="800000"/>
            <a:headEnd/>
            <a:tailEnd/>
          </a:ln>
        </p:spPr>
        <p:txBody>
          <a:bodyPr lIns="91425" tIns="91425" rIns="91425" bIns="91425"/>
          <a:lstStyle/>
          <a:p>
            <a:pPr marL="1524000" indent="-222250">
              <a:lnSpc>
                <a:spcPct val="115000"/>
              </a:lnSpc>
              <a:buClr>
                <a:srgbClr val="000000"/>
              </a:buClr>
              <a:buFont typeface="Arial" charset="0"/>
              <a:buNone/>
            </a:pPr>
            <a:endParaRPr lang="bg-BG">
              <a:latin typeface="Verdana" pitchFamily="34" charset="0"/>
              <a:sym typeface="Verdana" pitchFamily="34" charset="0"/>
            </a:endParaRPr>
          </a:p>
          <a:p>
            <a:pPr marL="1524000" indent="-222250">
              <a:lnSpc>
                <a:spcPct val="115000"/>
              </a:lnSpc>
              <a:buClr>
                <a:srgbClr val="000000"/>
              </a:buClr>
              <a:buFont typeface="Verdana" pitchFamily="34" charset="0"/>
              <a:buChar char="●"/>
            </a:pPr>
            <a:r>
              <a:rPr lang="bg-BG" sz="1600">
                <a:latin typeface="Verdana" pitchFamily="34" charset="0"/>
                <a:sym typeface="Verdana" pitchFamily="34" charset="0"/>
              </a:rPr>
              <a:t>Парк Кайлъка</a:t>
            </a:r>
          </a:p>
          <a:p>
            <a:pPr marL="1524000" indent="-222250">
              <a:lnSpc>
                <a:spcPct val="115000"/>
              </a:lnSpc>
              <a:buClr>
                <a:srgbClr val="000000"/>
              </a:buClr>
              <a:buFont typeface="Verdana" pitchFamily="34" charset="0"/>
              <a:buChar char="●"/>
            </a:pPr>
            <a:r>
              <a:rPr lang="bg-BG" sz="1600">
                <a:latin typeface="Verdana" pitchFamily="34" charset="0"/>
                <a:sym typeface="Verdana" pitchFamily="34" charset="0"/>
              </a:rPr>
              <a:t>Античен град Улпия Ескус</a:t>
            </a:r>
          </a:p>
          <a:p>
            <a:pPr marL="1524000" indent="-222250">
              <a:lnSpc>
                <a:spcPct val="115000"/>
              </a:lnSpc>
              <a:buClr>
                <a:srgbClr val="000000"/>
              </a:buClr>
              <a:buFont typeface="Verdana" pitchFamily="34" charset="0"/>
              <a:buChar char="●"/>
            </a:pPr>
            <a:r>
              <a:rPr lang="bg-BG" sz="1600">
                <a:latin typeface="Verdana" pitchFamily="34" charset="0"/>
                <a:sym typeface="Verdana" pitchFamily="34" charset="0"/>
              </a:rPr>
              <a:t>Античен град Нове - </a:t>
            </a:r>
            <a:r>
              <a:rPr lang="bg-BG" sz="1600">
                <a:sym typeface="Verdana" pitchFamily="34" charset="0"/>
              </a:rPr>
              <a:t> </a:t>
            </a:r>
            <a:r>
              <a:rPr lang="bg-BG" sz="1600">
                <a:latin typeface="Verdana" pitchFamily="34" charset="0"/>
                <a:sym typeface="Verdana" pitchFamily="34" charset="0"/>
              </a:rPr>
              <a:t>Свищов</a:t>
            </a:r>
          </a:p>
          <a:p>
            <a:pPr marL="1524000" indent="-222250">
              <a:lnSpc>
                <a:spcPct val="115000"/>
              </a:lnSpc>
              <a:buClr>
                <a:srgbClr val="000000"/>
              </a:buClr>
              <a:buFont typeface="Verdana" pitchFamily="34" charset="0"/>
              <a:buChar char="●"/>
            </a:pPr>
            <a:r>
              <a:rPr lang="bg-BG" sz="1600">
                <a:latin typeface="Verdana" pitchFamily="34" charset="0"/>
                <a:sym typeface="Verdana" pitchFamily="34" charset="0"/>
              </a:rPr>
              <a:t>Пещера Орлова чука</a:t>
            </a:r>
          </a:p>
          <a:p>
            <a:pPr marL="1524000" indent="-222250">
              <a:lnSpc>
                <a:spcPct val="115000"/>
              </a:lnSpc>
              <a:buClr>
                <a:srgbClr val="000000"/>
              </a:buClr>
              <a:buFont typeface="Verdana" pitchFamily="34" charset="0"/>
              <a:buChar char="●"/>
            </a:pPr>
            <a:r>
              <a:rPr lang="bg-BG" sz="1600">
                <a:latin typeface="Verdana" pitchFamily="34" charset="0"/>
                <a:sym typeface="Verdana" pitchFamily="34" charset="0"/>
              </a:rPr>
              <a:t>Ивановски скални църкви</a:t>
            </a:r>
          </a:p>
          <a:p>
            <a:pPr marL="1524000" indent="-222250">
              <a:lnSpc>
                <a:spcPct val="115000"/>
              </a:lnSpc>
              <a:buClr>
                <a:srgbClr val="000000"/>
              </a:buClr>
              <a:buFont typeface="Verdana" pitchFamily="34" charset="0"/>
              <a:buChar char="●"/>
            </a:pPr>
            <a:r>
              <a:rPr lang="bg-BG" sz="1600">
                <a:latin typeface="Verdana" pitchFamily="34" charset="0"/>
                <a:sym typeface="Verdana" pitchFamily="34" charset="0"/>
              </a:rPr>
              <a:t>Басарбовски скален манастир</a:t>
            </a:r>
          </a:p>
          <a:p>
            <a:pPr marL="1524000" indent="-222250">
              <a:lnSpc>
                <a:spcPct val="115000"/>
              </a:lnSpc>
              <a:buClr>
                <a:srgbClr val="000000"/>
              </a:buClr>
              <a:buFont typeface="Verdana" pitchFamily="34" charset="0"/>
              <a:buChar char="●"/>
            </a:pPr>
            <a:r>
              <a:rPr lang="bg-BG" sz="1600">
                <a:latin typeface="Verdana" pitchFamily="34" charset="0"/>
                <a:sym typeface="Verdana" pitchFamily="34" charset="0"/>
              </a:rPr>
              <a:t>Лепопарк Липник</a:t>
            </a:r>
          </a:p>
          <a:p>
            <a:pPr marL="1524000" indent="-222250">
              <a:lnSpc>
                <a:spcPct val="115000"/>
              </a:lnSpc>
              <a:buClr>
                <a:srgbClr val="000000"/>
              </a:buClr>
              <a:buFont typeface="Verdana" pitchFamily="34" charset="0"/>
              <a:buChar char="●"/>
            </a:pPr>
            <a:r>
              <a:rPr lang="bg-BG" sz="1600">
                <a:latin typeface="Verdana" pitchFamily="34" charset="0"/>
                <a:sym typeface="Verdana" pitchFamily="34" charset="0"/>
              </a:rPr>
              <a:t>Сексагинта Приста</a:t>
            </a:r>
          </a:p>
          <a:p>
            <a:pPr marL="1524000" indent="-222250">
              <a:lnSpc>
                <a:spcPct val="115000"/>
              </a:lnSpc>
            </a:pPr>
            <a:endParaRPr lang="bg-BG">
              <a:latin typeface="Verdana" pitchFamily="34" charset="0"/>
              <a:sym typeface="Verdana" pitchFamily="34" charset="0"/>
            </a:endParaRPr>
          </a:p>
        </p:txBody>
      </p:sp>
      <p:sp>
        <p:nvSpPr>
          <p:cNvPr id="77828" name="Shape 379"/>
          <p:cNvSpPr txBox="1">
            <a:spLocks noChangeArrowheads="1"/>
          </p:cNvSpPr>
          <p:nvPr/>
        </p:nvSpPr>
        <p:spPr bwMode="auto">
          <a:xfrm>
            <a:off x="369888" y="427038"/>
            <a:ext cx="3416300"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8. Мизия</a:t>
            </a:r>
          </a:p>
          <a:p>
            <a:endParaRPr lang="bg-BG" sz="1200" b="1">
              <a:latin typeface="Verdana" pitchFamily="34" charset="0"/>
              <a:sym typeface="Verdana" pitchFamily="34" charset="0"/>
            </a:endParaRPr>
          </a:p>
          <a:p>
            <a:r>
              <a:rPr lang="bg-BG" b="1">
                <a:latin typeface="Verdana" pitchFamily="34" charset="0"/>
                <a:sym typeface="Verdana" pitchFamily="34" charset="0"/>
              </a:rPr>
              <a:t>Оряхово, Плевен, Свищов, Русе</a:t>
            </a:r>
          </a:p>
        </p:txBody>
      </p:sp>
      <p:pic>
        <p:nvPicPr>
          <p:cNvPr id="77829" name="Shape 380" descr="spodeli_bg_chushka.jpg"/>
          <p:cNvPicPr preferRelativeResize="0">
            <a:picLocks noChangeAspect="1" noChangeArrowheads="1"/>
          </p:cNvPicPr>
          <p:nvPr/>
        </p:nvPicPr>
        <p:blipFill>
          <a:blip r:embed="rId4"/>
          <a:srcRect/>
          <a:stretch>
            <a:fillRect/>
          </a:stretch>
        </p:blipFill>
        <p:spPr bwMode="auto">
          <a:xfrm>
            <a:off x="241300" y="5946775"/>
            <a:ext cx="1063625" cy="722313"/>
          </a:xfrm>
          <a:prstGeom prst="rect">
            <a:avLst/>
          </a:prstGeom>
          <a:noFill/>
          <a:ln w="9525">
            <a:noFill/>
            <a:miter lim="800000"/>
            <a:headEnd/>
            <a:tailEnd/>
          </a:ln>
        </p:spPr>
      </p:pic>
      <p:pic>
        <p:nvPicPr>
          <p:cNvPr id="77830" name="Shape 381" descr="8.jpg"/>
          <p:cNvPicPr preferRelativeResize="0">
            <a:picLocks noChangeAspect="1" noChangeArrowheads="1"/>
          </p:cNvPicPr>
          <p:nvPr/>
        </p:nvPicPr>
        <p:blipFill>
          <a:blip r:embed="rId5"/>
          <a:srcRect/>
          <a:stretch>
            <a:fillRect/>
          </a:stretch>
        </p:blipFill>
        <p:spPr bwMode="auto">
          <a:xfrm>
            <a:off x="369888" y="1727200"/>
            <a:ext cx="5567362" cy="355123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hape 386"/>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79874" name="Shape 387" descr="opitai.jpg"/>
          <p:cNvPicPr preferRelativeResize="0">
            <a:picLocks noChangeAspect="1" noChangeArrowheads="1"/>
          </p:cNvPicPr>
          <p:nvPr/>
        </p:nvPicPr>
        <p:blipFill>
          <a:blip r:embed="rId3"/>
          <a:srcRect/>
          <a:stretch>
            <a:fillRect/>
          </a:stretch>
        </p:blipFill>
        <p:spPr bwMode="auto">
          <a:xfrm>
            <a:off x="522288" y="1425575"/>
            <a:ext cx="990600" cy="971550"/>
          </a:xfrm>
          <a:prstGeom prst="rect">
            <a:avLst/>
          </a:prstGeom>
          <a:noFill/>
          <a:ln w="9525">
            <a:noFill/>
            <a:miter lim="800000"/>
            <a:headEnd/>
            <a:tailEnd/>
          </a:ln>
        </p:spPr>
      </p:pic>
      <p:sp>
        <p:nvSpPr>
          <p:cNvPr id="79875" name="Shape 388"/>
          <p:cNvSpPr txBox="1">
            <a:spLocks noChangeArrowheads="1"/>
          </p:cNvSpPr>
          <p:nvPr/>
        </p:nvSpPr>
        <p:spPr bwMode="auto">
          <a:xfrm>
            <a:off x="1917700" y="1350963"/>
            <a:ext cx="3592513" cy="3860800"/>
          </a:xfrm>
          <a:prstGeom prst="rect">
            <a:avLst/>
          </a:prstGeom>
          <a:noFill/>
          <a:ln w="9525">
            <a:noFill/>
            <a:miter lim="800000"/>
            <a:headEnd/>
            <a:tailEnd/>
          </a:ln>
        </p:spPr>
        <p:txBody>
          <a:bodyPr lIns="91425" tIns="91425" rIns="91425" bIns="91425"/>
          <a:lstStyle/>
          <a:p>
            <a:pPr marL="176213" indent="-176213">
              <a:lnSpc>
                <a:spcPct val="115000"/>
              </a:lnSpc>
              <a:buClr>
                <a:srgbClr val="000000"/>
              </a:buClr>
              <a:buFont typeface="Arial" charset="0"/>
              <a:buNone/>
            </a:pPr>
            <a:r>
              <a:rPr lang="bg-BG" b="1">
                <a:latin typeface="Verdana" pitchFamily="34" charset="0"/>
                <a:sym typeface="Verdana" pitchFamily="34" charset="0"/>
              </a:rPr>
              <a:t> </a:t>
            </a:r>
          </a:p>
          <a:p>
            <a:pPr marL="176213" indent="-176213">
              <a:lnSpc>
                <a:spcPct val="115000"/>
              </a:lnSpc>
              <a:buClr>
                <a:srgbClr val="000000"/>
              </a:buClr>
              <a:buFont typeface="Verdana" pitchFamily="34" charset="0"/>
              <a:buChar char="●"/>
            </a:pPr>
            <a:r>
              <a:rPr lang="bg-BG" b="1">
                <a:latin typeface="Verdana" pitchFamily="34" charset="0"/>
                <a:sym typeface="Verdana" pitchFamily="34" charset="0"/>
              </a:rPr>
              <a:t>Пържен сом </a:t>
            </a:r>
            <a:r>
              <a:rPr lang="bg-BG">
                <a:latin typeface="Verdana" pitchFamily="34" charset="0"/>
                <a:sym typeface="Verdana" pitchFamily="34" charset="0"/>
              </a:rPr>
              <a:t>или друг вид речна риба от Дунава </a:t>
            </a:r>
          </a:p>
          <a:p>
            <a:pPr marL="176213" indent="-176213">
              <a:lnSpc>
                <a:spcPct val="115000"/>
              </a:lnSpc>
            </a:pPr>
            <a:endParaRPr lang="bg-BG" b="1">
              <a:latin typeface="Verdana" pitchFamily="34" charset="0"/>
              <a:sym typeface="Verdana" pitchFamily="34" charset="0"/>
            </a:endParaRPr>
          </a:p>
          <a:p>
            <a:pPr marL="176213" indent="-176213">
              <a:lnSpc>
                <a:spcPct val="115000"/>
              </a:lnSpc>
              <a:buClr>
                <a:srgbClr val="000000"/>
              </a:buClr>
              <a:buFont typeface="Verdana" pitchFamily="34" charset="0"/>
              <a:buChar char="●"/>
            </a:pPr>
            <a:r>
              <a:rPr lang="bg-BG" b="1">
                <a:latin typeface="Verdana" pitchFamily="34" charset="0"/>
                <a:sym typeface="Verdana" pitchFamily="34" charset="0"/>
              </a:rPr>
              <a:t>Рибена чорба </a:t>
            </a:r>
            <a:r>
              <a:rPr lang="bg-BG">
                <a:latin typeface="Verdana" pitchFamily="34" charset="0"/>
                <a:sym typeface="Verdana" pitchFamily="34" charset="0"/>
              </a:rPr>
              <a:t>- с прясно уловена риба от Дунава</a:t>
            </a:r>
          </a:p>
          <a:p>
            <a:pPr marL="176213" indent="-176213">
              <a:lnSpc>
                <a:spcPct val="115000"/>
              </a:lnSpc>
            </a:pPr>
            <a:endParaRPr lang="bg-BG" b="1">
              <a:latin typeface="Verdana" pitchFamily="34" charset="0"/>
              <a:sym typeface="Verdana" pitchFamily="34" charset="0"/>
            </a:endParaRPr>
          </a:p>
          <a:p>
            <a:pPr marL="176213" indent="-176213">
              <a:lnSpc>
                <a:spcPct val="115000"/>
              </a:lnSpc>
              <a:buClr>
                <a:srgbClr val="000000"/>
              </a:buClr>
              <a:buFontTx/>
              <a:buChar char="●"/>
            </a:pPr>
            <a:r>
              <a:rPr lang="bg-BG" b="1">
                <a:latin typeface="Verdana" pitchFamily="34" charset="0"/>
                <a:sym typeface="Verdana" pitchFamily="34" charset="0"/>
              </a:rPr>
              <a:t>Качамак </a:t>
            </a:r>
            <a:r>
              <a:rPr lang="bg-BG">
                <a:latin typeface="Verdana" pitchFamily="34" charset="0"/>
                <a:sym typeface="Verdana" pitchFamily="34" charset="0"/>
              </a:rPr>
              <a:t>- традиционно ястие от царевичен грис или брашно</a:t>
            </a:r>
          </a:p>
          <a:p>
            <a:pPr marL="176213" indent="-176213">
              <a:lnSpc>
                <a:spcPct val="115000"/>
              </a:lnSpc>
            </a:pPr>
            <a:endParaRPr lang="bg-BG">
              <a:latin typeface="Verdana" pitchFamily="34" charset="0"/>
              <a:sym typeface="Verdana" pitchFamily="34" charset="0"/>
            </a:endParaRPr>
          </a:p>
          <a:p>
            <a:pPr marL="176213" indent="-176213">
              <a:lnSpc>
                <a:spcPct val="115000"/>
              </a:lnSpc>
              <a:buClr>
                <a:srgbClr val="000000"/>
              </a:buClr>
              <a:buFont typeface="Verdana" pitchFamily="34" charset="0"/>
              <a:buChar char="●"/>
            </a:pPr>
            <a:r>
              <a:rPr lang="bg-BG" b="1">
                <a:latin typeface="Verdana" pitchFamily="34" charset="0"/>
                <a:sym typeface="Verdana" pitchFamily="34" charset="0"/>
              </a:rPr>
              <a:t>Просеник </a:t>
            </a:r>
          </a:p>
          <a:p>
            <a:pPr marL="176213" indent="-176213">
              <a:lnSpc>
                <a:spcPct val="115000"/>
              </a:lnSpc>
            </a:pPr>
            <a:endParaRPr lang="bg-BG" b="1">
              <a:latin typeface="Verdana" pitchFamily="34" charset="0"/>
              <a:sym typeface="Verdana" pitchFamily="34" charset="0"/>
            </a:endParaRPr>
          </a:p>
          <a:p>
            <a:pPr marL="176213" indent="-176213">
              <a:lnSpc>
                <a:spcPct val="115000"/>
              </a:lnSpc>
            </a:pPr>
            <a:endParaRPr lang="bg-BG" b="1">
              <a:latin typeface="Verdana" pitchFamily="34" charset="0"/>
              <a:sym typeface="Verdana" pitchFamily="34" charset="0"/>
            </a:endParaRPr>
          </a:p>
          <a:p>
            <a:pPr marL="176213" indent="-176213">
              <a:lnSpc>
                <a:spcPct val="115000"/>
              </a:lnSpc>
            </a:pPr>
            <a:endParaRPr lang="bg-BG" sz="1100"/>
          </a:p>
          <a:p>
            <a:pPr marL="176213" indent="-176213">
              <a:lnSpc>
                <a:spcPct val="115000"/>
              </a:lnSpc>
            </a:pPr>
            <a:endParaRPr lang="bg-BG" sz="1100"/>
          </a:p>
        </p:txBody>
      </p:sp>
      <p:sp>
        <p:nvSpPr>
          <p:cNvPr id="79876" name="Shape 389"/>
          <p:cNvSpPr txBox="1">
            <a:spLocks noChangeArrowheads="1"/>
          </p:cNvSpPr>
          <p:nvPr/>
        </p:nvSpPr>
        <p:spPr bwMode="auto">
          <a:xfrm>
            <a:off x="369888" y="427038"/>
            <a:ext cx="3416300"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8. Мизия</a:t>
            </a:r>
          </a:p>
          <a:p>
            <a:endParaRPr lang="bg-BG" sz="1200" b="1">
              <a:latin typeface="Verdana" pitchFamily="34" charset="0"/>
              <a:sym typeface="Verdana" pitchFamily="34" charset="0"/>
            </a:endParaRPr>
          </a:p>
          <a:p>
            <a:r>
              <a:rPr lang="bg-BG" b="1">
                <a:latin typeface="Verdana" pitchFamily="34" charset="0"/>
                <a:sym typeface="Verdana" pitchFamily="34" charset="0"/>
              </a:rPr>
              <a:t>Оряхово, Плевен, Свищов, Русе</a:t>
            </a:r>
          </a:p>
        </p:txBody>
      </p:sp>
      <p:pic>
        <p:nvPicPr>
          <p:cNvPr id="79877" name="Shape 390" descr="food-993457_1920.jpg"/>
          <p:cNvPicPr preferRelativeResize="0">
            <a:picLocks noChangeAspect="1" noChangeArrowheads="1"/>
          </p:cNvPicPr>
          <p:nvPr/>
        </p:nvPicPr>
        <p:blipFill>
          <a:blip r:embed="rId4"/>
          <a:srcRect/>
          <a:stretch>
            <a:fillRect/>
          </a:stretch>
        </p:blipFill>
        <p:spPr bwMode="auto">
          <a:xfrm>
            <a:off x="5662613" y="1187450"/>
            <a:ext cx="3328987" cy="3929063"/>
          </a:xfrm>
          <a:prstGeom prst="rect">
            <a:avLst/>
          </a:prstGeom>
          <a:noFill/>
          <a:ln w="9525">
            <a:noFill/>
            <a:miter lim="800000"/>
            <a:headEnd/>
            <a:tailEnd/>
          </a:ln>
        </p:spPr>
      </p:pic>
      <p:pic>
        <p:nvPicPr>
          <p:cNvPr id="79878" name="Shape 391" descr="ear-1637260_1920-001.jpg"/>
          <p:cNvPicPr preferRelativeResize="0">
            <a:picLocks noChangeAspect="1" noChangeArrowheads="1"/>
          </p:cNvPicPr>
          <p:nvPr/>
        </p:nvPicPr>
        <p:blipFill>
          <a:blip r:embed="rId5"/>
          <a:srcRect/>
          <a:stretch>
            <a:fillRect/>
          </a:stretch>
        </p:blipFill>
        <p:spPr bwMode="auto">
          <a:xfrm>
            <a:off x="3527425" y="4232275"/>
            <a:ext cx="2089150" cy="2468563"/>
          </a:xfrm>
          <a:prstGeom prst="rect">
            <a:avLst/>
          </a:prstGeom>
          <a:noFill/>
          <a:ln w="9525">
            <a:noFill/>
            <a:miter lim="800000"/>
            <a:headEnd/>
            <a:tailEnd/>
          </a:ln>
        </p:spPr>
      </p:pic>
      <p:pic>
        <p:nvPicPr>
          <p:cNvPr id="79879" name="Shape 392" descr="spodeli_bg_chushka.jpg"/>
          <p:cNvPicPr preferRelativeResize="0">
            <a:picLocks noChangeAspect="1" noChangeArrowheads="1"/>
          </p:cNvPicPr>
          <p:nvPr/>
        </p:nvPicPr>
        <p:blipFill>
          <a:blip r:embed="rId6"/>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hape 397"/>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81922" name="Shape 398" descr="degustirai.jpg"/>
          <p:cNvPicPr preferRelativeResize="0">
            <a:picLocks noChangeAspect="1" noChangeArrowheads="1"/>
          </p:cNvPicPr>
          <p:nvPr/>
        </p:nvPicPr>
        <p:blipFill>
          <a:blip r:embed="rId3"/>
          <a:srcRect/>
          <a:stretch>
            <a:fillRect/>
          </a:stretch>
        </p:blipFill>
        <p:spPr bwMode="auto">
          <a:xfrm>
            <a:off x="369888" y="1565275"/>
            <a:ext cx="1143000" cy="1231900"/>
          </a:xfrm>
          <a:prstGeom prst="rect">
            <a:avLst/>
          </a:prstGeom>
          <a:noFill/>
          <a:ln w="9525">
            <a:noFill/>
            <a:miter lim="800000"/>
            <a:headEnd/>
            <a:tailEnd/>
          </a:ln>
        </p:spPr>
      </p:pic>
      <p:sp>
        <p:nvSpPr>
          <p:cNvPr id="81923" name="Shape 399"/>
          <p:cNvSpPr txBox="1">
            <a:spLocks noChangeArrowheads="1"/>
          </p:cNvSpPr>
          <p:nvPr/>
        </p:nvSpPr>
        <p:spPr bwMode="auto">
          <a:xfrm>
            <a:off x="1924050" y="1565275"/>
            <a:ext cx="3171825" cy="4930775"/>
          </a:xfrm>
          <a:prstGeom prst="rect">
            <a:avLst/>
          </a:prstGeom>
          <a:noFill/>
          <a:ln w="9525">
            <a:noFill/>
            <a:miter lim="800000"/>
            <a:headEnd/>
            <a:tailEnd/>
          </a:ln>
        </p:spPr>
        <p:txBody>
          <a:bodyPr lIns="91425" tIns="91425" rIns="91425" bIns="91425"/>
          <a:lstStyle/>
          <a:p>
            <a:pPr marL="457200" indent="-342900">
              <a:lnSpc>
                <a:spcPct val="115000"/>
              </a:lnSpc>
              <a:buClr>
                <a:srgbClr val="000000"/>
              </a:buClr>
              <a:buSzPct val="100000"/>
              <a:buFont typeface="Verdana" pitchFamily="34" charset="0"/>
              <a:buChar char="●"/>
            </a:pPr>
            <a:r>
              <a:rPr lang="bg-BG" sz="1800" b="1">
                <a:latin typeface="Verdana" pitchFamily="34" charset="0"/>
                <a:sym typeface="Verdana" pitchFamily="34" charset="0"/>
              </a:rPr>
              <a:t>Каберне от Дунавската равнина</a:t>
            </a:r>
          </a:p>
          <a:p>
            <a:pPr marL="457200" indent="-342900">
              <a:lnSpc>
                <a:spcPct val="115000"/>
              </a:lnSpc>
              <a:buClr>
                <a:srgbClr val="000000"/>
              </a:buClr>
              <a:buFont typeface="Arial" charset="0"/>
              <a:buNone/>
            </a:pPr>
            <a:endParaRPr lang="bg-BG" sz="1100">
              <a:latin typeface="Verdana" pitchFamily="34" charset="0"/>
              <a:sym typeface="Verdana" pitchFamily="34" charset="0"/>
            </a:endParaRPr>
          </a:p>
          <a:p>
            <a:pPr marL="457200" indent="-342900">
              <a:lnSpc>
                <a:spcPct val="115000"/>
              </a:lnSpc>
              <a:buClr>
                <a:srgbClr val="000000"/>
              </a:buClr>
              <a:buFont typeface="Arial" charset="0"/>
              <a:buNone/>
            </a:pPr>
            <a:r>
              <a:rPr lang="bg-BG">
                <a:sym typeface="Verdana" pitchFamily="34" charset="0"/>
              </a:rPr>
              <a:t>	</a:t>
            </a:r>
            <a:r>
              <a:rPr lang="bg-BG">
                <a:latin typeface="Verdana" pitchFamily="34" charset="0"/>
                <a:sym typeface="Verdana" pitchFamily="34" charset="0"/>
              </a:rPr>
              <a:t>Тук на почит са червените сортове, начело с Каберне Совиньон. Отглеждат се също Сира, Гъмза, Мерло. Районът предлага и много възможности за винен туризъм. Тук е единственият Музей на виното на Балканския полуостров. Около Русе и Свещов има и много винарни, които предлагат дегустационни турове, а някои - и нощувки край лозята.</a:t>
            </a:r>
          </a:p>
          <a:p>
            <a:pPr marL="457200" indent="-342900"/>
            <a:endParaRPr lang="bg-BG"/>
          </a:p>
        </p:txBody>
      </p:sp>
      <p:sp>
        <p:nvSpPr>
          <p:cNvPr id="81924" name="Shape 400"/>
          <p:cNvSpPr txBox="1">
            <a:spLocks noChangeArrowheads="1"/>
          </p:cNvSpPr>
          <p:nvPr/>
        </p:nvSpPr>
        <p:spPr bwMode="auto">
          <a:xfrm>
            <a:off x="369888" y="427038"/>
            <a:ext cx="3416300"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8. Мизия</a:t>
            </a:r>
          </a:p>
          <a:p>
            <a:endParaRPr lang="bg-BG" sz="1200" b="1">
              <a:latin typeface="Verdana" pitchFamily="34" charset="0"/>
              <a:sym typeface="Verdana" pitchFamily="34" charset="0"/>
            </a:endParaRPr>
          </a:p>
          <a:p>
            <a:r>
              <a:rPr lang="bg-BG" b="1">
                <a:latin typeface="Verdana" pitchFamily="34" charset="0"/>
                <a:sym typeface="Verdana" pitchFamily="34" charset="0"/>
              </a:rPr>
              <a:t>Оряхово, Плевен, Свищов, Русе</a:t>
            </a:r>
          </a:p>
        </p:txBody>
      </p:sp>
      <p:pic>
        <p:nvPicPr>
          <p:cNvPr id="81925" name="Shape 401" descr="DSC_7900.JPG"/>
          <p:cNvPicPr preferRelativeResize="0">
            <a:picLocks noChangeAspect="1" noChangeArrowheads="1"/>
          </p:cNvPicPr>
          <p:nvPr/>
        </p:nvPicPr>
        <p:blipFill>
          <a:blip r:embed="rId4"/>
          <a:srcRect/>
          <a:stretch>
            <a:fillRect/>
          </a:stretch>
        </p:blipFill>
        <p:spPr bwMode="auto">
          <a:xfrm>
            <a:off x="5294313" y="2873375"/>
            <a:ext cx="3170237" cy="3783013"/>
          </a:xfrm>
          <a:prstGeom prst="rect">
            <a:avLst/>
          </a:prstGeom>
          <a:noFill/>
          <a:ln w="9525">
            <a:noFill/>
            <a:miter lim="800000"/>
            <a:headEnd/>
            <a:tailEnd/>
          </a:ln>
        </p:spPr>
      </p:pic>
      <p:pic>
        <p:nvPicPr>
          <p:cNvPr id="81926" name="Shape 402" descr="obr Untitled_Panorama23.jpg"/>
          <p:cNvPicPr preferRelativeResize="0">
            <a:picLocks noChangeAspect="1" noChangeArrowheads="1"/>
          </p:cNvPicPr>
          <p:nvPr/>
        </p:nvPicPr>
        <p:blipFill>
          <a:blip r:embed="rId5"/>
          <a:srcRect/>
          <a:stretch>
            <a:fillRect/>
          </a:stretch>
        </p:blipFill>
        <p:spPr bwMode="auto">
          <a:xfrm rot="137150">
            <a:off x="6099175" y="153988"/>
            <a:ext cx="2311400" cy="2755900"/>
          </a:xfrm>
          <a:prstGeom prst="rect">
            <a:avLst/>
          </a:prstGeom>
          <a:noFill/>
          <a:ln w="9525">
            <a:noFill/>
            <a:miter lim="800000"/>
            <a:headEnd/>
            <a:tailEnd/>
          </a:ln>
        </p:spPr>
      </p:pic>
      <p:pic>
        <p:nvPicPr>
          <p:cNvPr id="81927" name="Shape 403" descr="spodeli_bg_chushka.jpg"/>
          <p:cNvPicPr preferRelativeResize="0">
            <a:picLocks noChangeAspect="1" noChangeArrowheads="1"/>
          </p:cNvPicPr>
          <p:nvPr/>
        </p:nvPicPr>
        <p:blipFill>
          <a:blip r:embed="rId6"/>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hape 408"/>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sp>
        <p:nvSpPr>
          <p:cNvPr id="83970" name="Shape 409"/>
          <p:cNvSpPr txBox="1">
            <a:spLocks noChangeArrowheads="1"/>
          </p:cNvSpPr>
          <p:nvPr/>
        </p:nvSpPr>
        <p:spPr bwMode="auto">
          <a:xfrm>
            <a:off x="369888" y="427038"/>
            <a:ext cx="5211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9. Добруджа и Северно Черноморие</a:t>
            </a:r>
          </a:p>
          <a:p>
            <a:endParaRPr lang="bg-BG" sz="1200" b="1">
              <a:latin typeface="Verdana" pitchFamily="34" charset="0"/>
              <a:sym typeface="Verdana" pitchFamily="34" charset="0"/>
            </a:endParaRPr>
          </a:p>
          <a:p>
            <a:r>
              <a:rPr lang="bg-BG" b="1">
                <a:latin typeface="Verdana" pitchFamily="34" charset="0"/>
                <a:sym typeface="Verdana" pitchFamily="34" charset="0"/>
              </a:rPr>
              <a:t>Силистра, Добрич, Варна, Балчик</a:t>
            </a:r>
          </a:p>
        </p:txBody>
      </p:sp>
      <p:pic>
        <p:nvPicPr>
          <p:cNvPr id="83971" name="Shape 410" descr="obrrobr DSC_0524.jpg"/>
          <p:cNvPicPr preferRelativeResize="0">
            <a:picLocks noChangeAspect="1" noChangeArrowheads="1"/>
          </p:cNvPicPr>
          <p:nvPr/>
        </p:nvPicPr>
        <p:blipFill>
          <a:blip r:embed="rId3"/>
          <a:srcRect/>
          <a:stretch>
            <a:fillRect/>
          </a:stretch>
        </p:blipFill>
        <p:spPr bwMode="auto">
          <a:xfrm>
            <a:off x="6637338" y="3959225"/>
            <a:ext cx="2263775" cy="2692400"/>
          </a:xfrm>
          <a:prstGeom prst="rect">
            <a:avLst/>
          </a:prstGeom>
          <a:noFill/>
          <a:ln w="9525">
            <a:noFill/>
            <a:miter lim="800000"/>
            <a:headEnd/>
            <a:tailEnd/>
          </a:ln>
        </p:spPr>
      </p:pic>
      <p:pic>
        <p:nvPicPr>
          <p:cNvPr id="83972" name="Shape 411" descr="DSC_0637.jpg"/>
          <p:cNvPicPr preferRelativeResize="0">
            <a:picLocks noChangeAspect="1" noChangeArrowheads="1"/>
          </p:cNvPicPr>
          <p:nvPr/>
        </p:nvPicPr>
        <p:blipFill>
          <a:blip r:embed="rId4"/>
          <a:srcRect/>
          <a:stretch>
            <a:fillRect/>
          </a:stretch>
        </p:blipFill>
        <p:spPr bwMode="auto">
          <a:xfrm rot="146704">
            <a:off x="4003675" y="1282700"/>
            <a:ext cx="3028950" cy="3600450"/>
          </a:xfrm>
          <a:prstGeom prst="rect">
            <a:avLst/>
          </a:prstGeom>
          <a:noFill/>
          <a:ln w="9525">
            <a:noFill/>
            <a:miter lim="800000"/>
            <a:headEnd/>
            <a:tailEnd/>
          </a:ln>
        </p:spPr>
      </p:pic>
      <p:pic>
        <p:nvPicPr>
          <p:cNvPr id="83973" name="Shape 412" descr="9.jpg"/>
          <p:cNvPicPr preferRelativeResize="0">
            <a:picLocks noChangeAspect="1" noChangeArrowheads="1"/>
          </p:cNvPicPr>
          <p:nvPr/>
        </p:nvPicPr>
        <p:blipFill>
          <a:blip r:embed="rId5"/>
          <a:srcRect/>
          <a:stretch>
            <a:fillRect/>
          </a:stretch>
        </p:blipFill>
        <p:spPr bwMode="auto">
          <a:xfrm>
            <a:off x="369888" y="1352550"/>
            <a:ext cx="3181350" cy="3787775"/>
          </a:xfrm>
          <a:prstGeom prst="rect">
            <a:avLst/>
          </a:prstGeom>
          <a:noFill/>
          <a:ln w="9525">
            <a:noFill/>
            <a:miter lim="800000"/>
            <a:headEnd/>
            <a:tailEnd/>
          </a:ln>
        </p:spPr>
      </p:pic>
      <p:pic>
        <p:nvPicPr>
          <p:cNvPr id="83974" name="Shape 413" descr="Крепост Меджиди табия obr DSC_2848k.jpg"/>
          <p:cNvPicPr preferRelativeResize="0">
            <a:picLocks noChangeAspect="1" noChangeArrowheads="1"/>
          </p:cNvPicPr>
          <p:nvPr/>
        </p:nvPicPr>
        <p:blipFill>
          <a:blip r:embed="rId6"/>
          <a:srcRect/>
          <a:stretch>
            <a:fillRect/>
          </a:stretch>
        </p:blipFill>
        <p:spPr bwMode="auto">
          <a:xfrm>
            <a:off x="2967038" y="4475163"/>
            <a:ext cx="1730375" cy="2063750"/>
          </a:xfrm>
          <a:prstGeom prst="rect">
            <a:avLst/>
          </a:prstGeom>
          <a:noFill/>
          <a:ln w="9525">
            <a:noFill/>
            <a:miter lim="800000"/>
            <a:headEnd/>
            <a:tailEnd/>
          </a:ln>
        </p:spPr>
      </p:pic>
      <p:pic>
        <p:nvPicPr>
          <p:cNvPr id="83975" name="Shape 414" descr="1 (2).jpg"/>
          <p:cNvPicPr preferRelativeResize="0">
            <a:picLocks noChangeAspect="1" noChangeArrowheads="1"/>
          </p:cNvPicPr>
          <p:nvPr/>
        </p:nvPicPr>
        <p:blipFill>
          <a:blip r:embed="rId7"/>
          <a:srcRect/>
          <a:stretch>
            <a:fillRect/>
          </a:stretch>
        </p:blipFill>
        <p:spPr bwMode="auto">
          <a:xfrm>
            <a:off x="6970713" y="841375"/>
            <a:ext cx="2020887" cy="2409825"/>
          </a:xfrm>
          <a:prstGeom prst="rect">
            <a:avLst/>
          </a:prstGeom>
          <a:noFill/>
          <a:ln w="9525">
            <a:noFill/>
            <a:miter lim="800000"/>
            <a:headEnd/>
            <a:tailEnd/>
          </a:ln>
        </p:spPr>
      </p:pic>
      <p:pic>
        <p:nvPicPr>
          <p:cNvPr id="83976" name="Shape 415" descr="spodeli_bg_chushka.jpg"/>
          <p:cNvPicPr preferRelativeResize="0">
            <a:picLocks noChangeAspect="1" noChangeArrowheads="1"/>
          </p:cNvPicPr>
          <p:nvPr/>
        </p:nvPicPr>
        <p:blipFill>
          <a:blip r:embed="rId8"/>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hape 420"/>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86018" name="Shape 421" descr="vij.jpg"/>
          <p:cNvPicPr preferRelativeResize="0">
            <a:picLocks noChangeAspect="1" noChangeArrowheads="1"/>
          </p:cNvPicPr>
          <p:nvPr/>
        </p:nvPicPr>
        <p:blipFill>
          <a:blip r:embed="rId3"/>
          <a:srcRect/>
          <a:stretch>
            <a:fillRect/>
          </a:stretch>
        </p:blipFill>
        <p:spPr bwMode="auto">
          <a:xfrm>
            <a:off x="430213" y="1754188"/>
            <a:ext cx="914400" cy="1028700"/>
          </a:xfrm>
          <a:prstGeom prst="rect">
            <a:avLst/>
          </a:prstGeom>
          <a:noFill/>
          <a:ln w="9525">
            <a:noFill/>
            <a:miter lim="800000"/>
            <a:headEnd/>
            <a:tailEnd/>
          </a:ln>
        </p:spPr>
      </p:pic>
      <p:sp>
        <p:nvSpPr>
          <p:cNvPr id="86019" name="Shape 422"/>
          <p:cNvSpPr txBox="1">
            <a:spLocks noChangeArrowheads="1"/>
          </p:cNvSpPr>
          <p:nvPr/>
        </p:nvSpPr>
        <p:spPr bwMode="auto">
          <a:xfrm>
            <a:off x="1787525" y="1754188"/>
            <a:ext cx="3652838" cy="4211637"/>
          </a:xfrm>
          <a:prstGeom prst="rect">
            <a:avLst/>
          </a:prstGeom>
          <a:noFill/>
          <a:ln w="9525">
            <a:noFill/>
            <a:miter lim="800000"/>
            <a:headEnd/>
            <a:tailEnd/>
          </a:ln>
        </p:spPr>
        <p:txBody>
          <a:bodyPr lIns="91425" tIns="91425" rIns="91425" bIns="91425"/>
          <a:lstStyle/>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Крепост Меджиди табия</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Резерват Сребърна</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Старият Добрич</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Нос Калиакра</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Дворецът в Балчик</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Делфинариумът - Варна </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Морската градина - Варна</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Аладжа манастир </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Крепост Овеч </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Чудните скали</a:t>
            </a:r>
          </a:p>
          <a:p>
            <a:pPr marL="457200" indent="-342900">
              <a:lnSpc>
                <a:spcPct val="115000"/>
              </a:lnSpc>
              <a:buClr>
                <a:srgbClr val="000000"/>
              </a:buClr>
              <a:buSzPct val="100000"/>
              <a:buFont typeface="Verdana" pitchFamily="34" charset="0"/>
              <a:buChar char="●"/>
            </a:pPr>
            <a:r>
              <a:rPr lang="bg-BG" sz="1800">
                <a:latin typeface="Verdana" pitchFamily="34" charset="0"/>
                <a:sym typeface="Verdana" pitchFamily="34" charset="0"/>
              </a:rPr>
              <a:t>Побитите камъни</a:t>
            </a:r>
          </a:p>
          <a:p>
            <a:pPr marL="457200" indent="-342900">
              <a:lnSpc>
                <a:spcPct val="115000"/>
              </a:lnSpc>
            </a:pPr>
            <a:endParaRPr lang="bg-BG" sz="1800">
              <a:latin typeface="Verdana" pitchFamily="34" charset="0"/>
              <a:sym typeface="Verdana" pitchFamily="34" charset="0"/>
            </a:endParaRPr>
          </a:p>
          <a:p>
            <a:pPr marL="457200" indent="-342900">
              <a:lnSpc>
                <a:spcPct val="115000"/>
              </a:lnSpc>
            </a:pPr>
            <a:endParaRPr lang="bg-BG" sz="1800">
              <a:latin typeface="Verdana" pitchFamily="34" charset="0"/>
              <a:sym typeface="Verdana" pitchFamily="34" charset="0"/>
            </a:endParaRPr>
          </a:p>
          <a:p>
            <a:pPr marL="457200" indent="-342900">
              <a:lnSpc>
                <a:spcPct val="115000"/>
              </a:lnSpc>
              <a:buClr>
                <a:srgbClr val="000000"/>
              </a:buClr>
              <a:buFont typeface="Arial" charset="0"/>
              <a:buNone/>
            </a:pPr>
            <a:endParaRPr lang="bg-BG" sz="1800">
              <a:latin typeface="Verdana" pitchFamily="34" charset="0"/>
              <a:sym typeface="Verdana" pitchFamily="34" charset="0"/>
            </a:endParaRPr>
          </a:p>
          <a:p>
            <a:pPr marL="457200" indent="-342900">
              <a:lnSpc>
                <a:spcPct val="115000"/>
              </a:lnSpc>
            </a:pPr>
            <a:endParaRPr lang="bg-BG" sz="1800">
              <a:latin typeface="Verdana" pitchFamily="34" charset="0"/>
              <a:sym typeface="Verdana" pitchFamily="34" charset="0"/>
            </a:endParaRPr>
          </a:p>
        </p:txBody>
      </p:sp>
      <p:sp>
        <p:nvSpPr>
          <p:cNvPr id="86020" name="Shape 423"/>
          <p:cNvSpPr txBox="1">
            <a:spLocks noChangeArrowheads="1"/>
          </p:cNvSpPr>
          <p:nvPr/>
        </p:nvSpPr>
        <p:spPr bwMode="auto">
          <a:xfrm>
            <a:off x="369888" y="427038"/>
            <a:ext cx="5211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9. Добруджа и Северно Черноморие</a:t>
            </a:r>
          </a:p>
          <a:p>
            <a:endParaRPr lang="bg-BG" sz="1200" b="1">
              <a:latin typeface="Verdana" pitchFamily="34" charset="0"/>
              <a:sym typeface="Verdana" pitchFamily="34" charset="0"/>
            </a:endParaRPr>
          </a:p>
          <a:p>
            <a:r>
              <a:rPr lang="bg-BG" b="1">
                <a:latin typeface="Verdana" pitchFamily="34" charset="0"/>
                <a:sym typeface="Verdana" pitchFamily="34" charset="0"/>
              </a:rPr>
              <a:t>Силистра, Добрич, Варна, Балчик</a:t>
            </a:r>
          </a:p>
        </p:txBody>
      </p:sp>
      <p:pic>
        <p:nvPicPr>
          <p:cNvPr id="86021" name="Shape 424" descr="spodeli_bg_chushka.jpg"/>
          <p:cNvPicPr preferRelativeResize="0">
            <a:picLocks noChangeAspect="1" noChangeArrowheads="1"/>
          </p:cNvPicPr>
          <p:nvPr/>
        </p:nvPicPr>
        <p:blipFill>
          <a:blip r:embed="rId4"/>
          <a:srcRect/>
          <a:stretch>
            <a:fillRect/>
          </a:stretch>
        </p:blipFill>
        <p:spPr bwMode="auto">
          <a:xfrm>
            <a:off x="241300" y="5946775"/>
            <a:ext cx="1063625" cy="722313"/>
          </a:xfrm>
          <a:prstGeom prst="rect">
            <a:avLst/>
          </a:prstGeom>
          <a:noFill/>
          <a:ln w="9525">
            <a:noFill/>
            <a:miter lim="800000"/>
            <a:headEnd/>
            <a:tailEnd/>
          </a:ln>
        </p:spPr>
      </p:pic>
      <p:pic>
        <p:nvPicPr>
          <p:cNvPr id="86022" name="Shape 425" descr="9.jpg"/>
          <p:cNvPicPr preferRelativeResize="0">
            <a:picLocks noChangeAspect="1" noChangeArrowheads="1"/>
          </p:cNvPicPr>
          <p:nvPr/>
        </p:nvPicPr>
        <p:blipFill>
          <a:blip r:embed="rId5"/>
          <a:srcRect/>
          <a:stretch>
            <a:fillRect/>
          </a:stretch>
        </p:blipFill>
        <p:spPr bwMode="auto">
          <a:xfrm>
            <a:off x="5734050" y="1187450"/>
            <a:ext cx="3219450" cy="551815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hape 430"/>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88066" name="Shape 431" descr="opitai.jpg"/>
          <p:cNvPicPr preferRelativeResize="0">
            <a:picLocks noChangeAspect="1" noChangeArrowheads="1"/>
          </p:cNvPicPr>
          <p:nvPr/>
        </p:nvPicPr>
        <p:blipFill>
          <a:blip r:embed="rId3"/>
          <a:srcRect/>
          <a:stretch>
            <a:fillRect/>
          </a:stretch>
        </p:blipFill>
        <p:spPr bwMode="auto">
          <a:xfrm>
            <a:off x="522288" y="1425575"/>
            <a:ext cx="990600" cy="971550"/>
          </a:xfrm>
          <a:prstGeom prst="rect">
            <a:avLst/>
          </a:prstGeom>
          <a:noFill/>
          <a:ln w="9525">
            <a:noFill/>
            <a:miter lim="800000"/>
            <a:headEnd/>
            <a:tailEnd/>
          </a:ln>
        </p:spPr>
      </p:pic>
      <p:sp>
        <p:nvSpPr>
          <p:cNvPr id="88067" name="Shape 432"/>
          <p:cNvSpPr txBox="1">
            <a:spLocks noChangeArrowheads="1"/>
          </p:cNvSpPr>
          <p:nvPr/>
        </p:nvSpPr>
        <p:spPr bwMode="auto">
          <a:xfrm>
            <a:off x="1692275" y="1268413"/>
            <a:ext cx="3536950" cy="3968750"/>
          </a:xfrm>
          <a:prstGeom prst="rect">
            <a:avLst/>
          </a:prstGeom>
          <a:noFill/>
          <a:ln w="9525">
            <a:noFill/>
            <a:miter lim="800000"/>
            <a:headEnd/>
            <a:tailEnd/>
          </a:ln>
        </p:spPr>
        <p:txBody>
          <a:bodyPr lIns="91425" tIns="91425" rIns="91425" bIns="91425"/>
          <a:lstStyle/>
          <a:p>
            <a:pPr marL="268288" indent="-268288">
              <a:lnSpc>
                <a:spcPct val="115000"/>
              </a:lnSpc>
              <a:buClr>
                <a:srgbClr val="000000"/>
              </a:buClr>
              <a:buFont typeface="Arial" charset="0"/>
              <a:buNone/>
            </a:pPr>
            <a:r>
              <a:rPr lang="bg-BG">
                <a:latin typeface="Verdana" pitchFamily="34" charset="0"/>
                <a:sym typeface="Verdana" pitchFamily="34" charset="0"/>
              </a:rPr>
              <a:t> </a:t>
            </a:r>
          </a:p>
          <a:p>
            <a:pPr marL="268288" indent="-268288">
              <a:lnSpc>
                <a:spcPct val="115000"/>
              </a:lnSpc>
              <a:buClr>
                <a:srgbClr val="000000"/>
              </a:buClr>
              <a:buFontTx/>
              <a:buChar char="●"/>
            </a:pPr>
            <a:r>
              <a:rPr lang="bg-BG" sz="1600" b="1">
                <a:latin typeface="Verdana" pitchFamily="34" charset="0"/>
                <a:sym typeface="Verdana" pitchFamily="34" charset="0"/>
              </a:rPr>
              <a:t>Добруджански хляб</a:t>
            </a:r>
            <a:r>
              <a:rPr lang="bg-BG" sz="1600">
                <a:latin typeface="Verdana" pitchFamily="34" charset="0"/>
                <a:sym typeface="Verdana" pitchFamily="34" charset="0"/>
              </a:rPr>
              <a:t> </a:t>
            </a:r>
          </a:p>
          <a:p>
            <a:pPr marL="268288" indent="-268288">
              <a:lnSpc>
                <a:spcPct val="115000"/>
              </a:lnSpc>
              <a:buClr>
                <a:srgbClr val="000000"/>
              </a:buClr>
              <a:buFontTx/>
              <a:buChar char="●"/>
            </a:pPr>
            <a:r>
              <a:rPr lang="bg-BG" sz="1600" b="1">
                <a:latin typeface="Verdana" pitchFamily="34" charset="0"/>
                <a:sym typeface="Verdana" pitchFamily="34" charset="0"/>
              </a:rPr>
              <a:t>Черноморски сафрид</a:t>
            </a:r>
          </a:p>
          <a:p>
            <a:pPr marL="268288" indent="-268288">
              <a:lnSpc>
                <a:spcPct val="115000"/>
              </a:lnSpc>
              <a:buClr>
                <a:srgbClr val="000000"/>
              </a:buClr>
              <a:buFontTx/>
              <a:buChar char="●"/>
            </a:pPr>
            <a:r>
              <a:rPr lang="bg-BG" sz="1600" b="1">
                <a:latin typeface="Verdana" pitchFamily="34" charset="0"/>
                <a:sym typeface="Verdana" pitchFamily="34" charset="0"/>
              </a:rPr>
              <a:t>Рибена чорба със </a:t>
            </a:r>
            <a:r>
              <a:rPr lang="bg-BG" sz="1600" b="1">
                <a:sym typeface="Verdana" pitchFamily="34" charset="0"/>
              </a:rPr>
              <a:t>        </a:t>
            </a:r>
            <a:r>
              <a:rPr lang="bg-BG" sz="1600" b="1">
                <a:latin typeface="Verdana" pitchFamily="34" charset="0"/>
                <a:sym typeface="Verdana" pitchFamily="34" charset="0"/>
              </a:rPr>
              <a:t>саламурийка </a:t>
            </a:r>
          </a:p>
          <a:p>
            <a:pPr marL="268288" indent="-268288">
              <a:lnSpc>
                <a:spcPct val="115000"/>
              </a:lnSpc>
              <a:buClr>
                <a:srgbClr val="000000"/>
              </a:buClr>
              <a:buFontTx/>
              <a:buChar char="●"/>
            </a:pPr>
            <a:r>
              <a:rPr lang="bg-BG" sz="1600" b="1">
                <a:latin typeface="Verdana" pitchFamily="34" charset="0"/>
                <a:sym typeface="Verdana" pitchFamily="34" charset="0"/>
              </a:rPr>
              <a:t>Триеница (трахана) </a:t>
            </a:r>
            <a:r>
              <a:rPr lang="bg-BG" sz="1600">
                <a:latin typeface="Verdana" pitchFamily="34" charset="0"/>
                <a:sym typeface="Verdana" pitchFamily="34" charset="0"/>
              </a:rPr>
              <a:t>- традиционно ястие, подобно на италианската “паста”</a:t>
            </a:r>
          </a:p>
          <a:p>
            <a:pPr marL="268288" indent="-268288">
              <a:lnSpc>
                <a:spcPct val="115000"/>
              </a:lnSpc>
              <a:buClr>
                <a:srgbClr val="000000"/>
              </a:buClr>
              <a:buFontTx/>
              <a:buChar char="●"/>
            </a:pPr>
            <a:r>
              <a:rPr lang="bg-BG" sz="1600" b="1">
                <a:latin typeface="Verdana" pitchFamily="34" charset="0"/>
                <a:sym typeface="Verdana" pitchFamily="34" charset="0"/>
              </a:rPr>
              <a:t>Риба плакия </a:t>
            </a:r>
          </a:p>
          <a:p>
            <a:pPr marL="268288" indent="-268288">
              <a:lnSpc>
                <a:spcPct val="115000"/>
              </a:lnSpc>
              <a:buClr>
                <a:srgbClr val="000000"/>
              </a:buClr>
              <a:buFontTx/>
              <a:buChar char="●"/>
            </a:pPr>
            <a:r>
              <a:rPr lang="bg-BG" sz="1600" b="1">
                <a:latin typeface="Verdana" pitchFamily="34" charset="0"/>
                <a:sym typeface="Verdana" pitchFamily="34" charset="0"/>
              </a:rPr>
              <a:t>Пълнен шаран в тесто </a:t>
            </a:r>
          </a:p>
          <a:p>
            <a:pPr marL="268288" indent="-268288">
              <a:lnSpc>
                <a:spcPct val="115000"/>
              </a:lnSpc>
              <a:buClr>
                <a:srgbClr val="000000"/>
              </a:buClr>
              <a:buFontTx/>
              <a:buChar char="●"/>
            </a:pPr>
            <a:r>
              <a:rPr lang="bg-BG" sz="1600" b="1">
                <a:latin typeface="Verdana" pitchFamily="34" charset="0"/>
                <a:sym typeface="Verdana" pitchFamily="34" charset="0"/>
              </a:rPr>
              <a:t>Миди </a:t>
            </a:r>
            <a:r>
              <a:rPr lang="bg-BG" sz="1600">
                <a:latin typeface="Verdana" pitchFamily="34" charset="0"/>
                <a:sym typeface="Verdana" pitchFamily="34" charset="0"/>
              </a:rPr>
              <a:t>от черноморските ферми</a:t>
            </a:r>
          </a:p>
          <a:p>
            <a:pPr marL="268288" indent="-268288">
              <a:lnSpc>
                <a:spcPct val="115000"/>
              </a:lnSpc>
              <a:buClr>
                <a:srgbClr val="000000"/>
              </a:buClr>
              <a:buFont typeface="Verdana" pitchFamily="34" charset="0"/>
              <a:buChar char="●"/>
            </a:pPr>
            <a:r>
              <a:rPr lang="bg-BG" sz="1600" b="1">
                <a:latin typeface="Verdana" pitchFamily="34" charset="0"/>
                <a:sym typeface="Verdana" pitchFamily="34" charset="0"/>
              </a:rPr>
              <a:t>Кайсии </a:t>
            </a:r>
            <a:r>
              <a:rPr lang="bg-BG" sz="1600">
                <a:latin typeface="Verdana" pitchFamily="34" charset="0"/>
                <a:sym typeface="Verdana" pitchFamily="34" charset="0"/>
              </a:rPr>
              <a:t>от Силистра и Тутракан</a:t>
            </a:r>
          </a:p>
          <a:p>
            <a:pPr marL="268288" indent="-268288">
              <a:lnSpc>
                <a:spcPct val="115000"/>
              </a:lnSpc>
            </a:pPr>
            <a:endParaRPr lang="bg-BG">
              <a:latin typeface="Verdana" pitchFamily="34" charset="0"/>
              <a:sym typeface="Verdana" pitchFamily="34" charset="0"/>
            </a:endParaRPr>
          </a:p>
          <a:p>
            <a:pPr marL="268288" indent="-268288">
              <a:lnSpc>
                <a:spcPct val="115000"/>
              </a:lnSpc>
            </a:pPr>
            <a:endParaRPr lang="bg-BG">
              <a:latin typeface="Verdana" pitchFamily="34" charset="0"/>
              <a:sym typeface="Verdana" pitchFamily="34" charset="0"/>
            </a:endParaRPr>
          </a:p>
          <a:p>
            <a:pPr marL="268288" indent="-268288">
              <a:lnSpc>
                <a:spcPct val="115000"/>
              </a:lnSpc>
            </a:pPr>
            <a:endParaRPr lang="bg-BG">
              <a:latin typeface="Verdana" pitchFamily="34" charset="0"/>
              <a:sym typeface="Verdana" pitchFamily="34" charset="0"/>
            </a:endParaRPr>
          </a:p>
          <a:p>
            <a:pPr marL="268288" indent="-268288">
              <a:lnSpc>
                <a:spcPct val="115000"/>
              </a:lnSpc>
            </a:pPr>
            <a:endParaRPr lang="bg-BG">
              <a:latin typeface="Verdana" pitchFamily="34" charset="0"/>
              <a:sym typeface="Verdana" pitchFamily="34" charset="0"/>
            </a:endParaRPr>
          </a:p>
        </p:txBody>
      </p:sp>
      <p:sp>
        <p:nvSpPr>
          <p:cNvPr id="88068" name="Shape 433"/>
          <p:cNvSpPr txBox="1">
            <a:spLocks noChangeArrowheads="1"/>
          </p:cNvSpPr>
          <p:nvPr/>
        </p:nvSpPr>
        <p:spPr bwMode="auto">
          <a:xfrm>
            <a:off x="369888" y="427038"/>
            <a:ext cx="5211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9. Добруджа и Северно Черноморие</a:t>
            </a:r>
          </a:p>
          <a:p>
            <a:endParaRPr lang="bg-BG" sz="1200" b="1">
              <a:latin typeface="Verdana" pitchFamily="34" charset="0"/>
              <a:sym typeface="Verdana" pitchFamily="34" charset="0"/>
            </a:endParaRPr>
          </a:p>
          <a:p>
            <a:r>
              <a:rPr lang="bg-BG" b="1">
                <a:latin typeface="Verdana" pitchFamily="34" charset="0"/>
                <a:sym typeface="Verdana" pitchFamily="34" charset="0"/>
              </a:rPr>
              <a:t>Силистра, Добрич, Варна, Балчик</a:t>
            </a:r>
          </a:p>
        </p:txBody>
      </p:sp>
      <p:pic>
        <p:nvPicPr>
          <p:cNvPr id="88069" name="Shape 434" descr="P1040440.JPG"/>
          <p:cNvPicPr preferRelativeResize="0">
            <a:picLocks noChangeAspect="1" noChangeArrowheads="1"/>
          </p:cNvPicPr>
          <p:nvPr/>
        </p:nvPicPr>
        <p:blipFill>
          <a:blip r:embed="rId4"/>
          <a:srcRect/>
          <a:stretch>
            <a:fillRect/>
          </a:stretch>
        </p:blipFill>
        <p:spPr bwMode="auto">
          <a:xfrm rot="211237">
            <a:off x="6076950" y="407988"/>
            <a:ext cx="2406650" cy="2860675"/>
          </a:xfrm>
          <a:prstGeom prst="rect">
            <a:avLst/>
          </a:prstGeom>
          <a:noFill/>
          <a:ln w="9525">
            <a:noFill/>
            <a:miter lim="800000"/>
            <a:headEnd/>
            <a:tailEnd/>
          </a:ln>
        </p:spPr>
      </p:pic>
      <p:pic>
        <p:nvPicPr>
          <p:cNvPr id="88070" name="Shape 435" descr="P1010101_small.jpg"/>
          <p:cNvPicPr preferRelativeResize="0">
            <a:picLocks noChangeAspect="1" noChangeArrowheads="1"/>
          </p:cNvPicPr>
          <p:nvPr/>
        </p:nvPicPr>
        <p:blipFill>
          <a:blip r:embed="rId5"/>
          <a:srcRect/>
          <a:stretch>
            <a:fillRect/>
          </a:stretch>
        </p:blipFill>
        <p:spPr bwMode="auto">
          <a:xfrm>
            <a:off x="6100763" y="3063875"/>
            <a:ext cx="2578100" cy="3060700"/>
          </a:xfrm>
          <a:prstGeom prst="rect">
            <a:avLst/>
          </a:prstGeom>
          <a:noFill/>
          <a:ln w="9525">
            <a:noFill/>
            <a:miter lim="800000"/>
            <a:headEnd/>
            <a:tailEnd/>
          </a:ln>
        </p:spPr>
      </p:pic>
      <p:pic>
        <p:nvPicPr>
          <p:cNvPr id="88071" name="Shape 436" descr="shutterstock_64605004_small-001.jpg"/>
          <p:cNvPicPr preferRelativeResize="0">
            <a:picLocks noChangeAspect="1" noChangeArrowheads="1"/>
          </p:cNvPicPr>
          <p:nvPr/>
        </p:nvPicPr>
        <p:blipFill>
          <a:blip r:embed="rId6"/>
          <a:srcRect/>
          <a:stretch>
            <a:fillRect/>
          </a:stretch>
        </p:blipFill>
        <p:spPr bwMode="auto">
          <a:xfrm rot="257042">
            <a:off x="4779963" y="4857750"/>
            <a:ext cx="1477962" cy="1758950"/>
          </a:xfrm>
          <a:prstGeom prst="rect">
            <a:avLst/>
          </a:prstGeom>
          <a:noFill/>
          <a:ln w="9525">
            <a:noFill/>
            <a:miter lim="800000"/>
            <a:headEnd/>
            <a:tailEnd/>
          </a:ln>
        </p:spPr>
      </p:pic>
      <p:pic>
        <p:nvPicPr>
          <p:cNvPr id="88072" name="Shape 437" descr="spodeli_bg_chushka.jpg"/>
          <p:cNvPicPr preferRelativeResize="0">
            <a:picLocks noChangeAspect="1" noChangeArrowheads="1"/>
          </p:cNvPicPr>
          <p:nvPr/>
        </p:nvPicPr>
        <p:blipFill>
          <a:blip r:embed="rId7"/>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hape 442"/>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90114" name="Shape 443" descr="degustirai.jpg"/>
          <p:cNvPicPr preferRelativeResize="0">
            <a:picLocks noChangeAspect="1" noChangeArrowheads="1"/>
          </p:cNvPicPr>
          <p:nvPr/>
        </p:nvPicPr>
        <p:blipFill>
          <a:blip r:embed="rId3"/>
          <a:srcRect/>
          <a:stretch>
            <a:fillRect/>
          </a:stretch>
        </p:blipFill>
        <p:spPr bwMode="auto">
          <a:xfrm>
            <a:off x="369888" y="1565275"/>
            <a:ext cx="1143000" cy="1231900"/>
          </a:xfrm>
          <a:prstGeom prst="rect">
            <a:avLst/>
          </a:prstGeom>
          <a:noFill/>
          <a:ln w="9525">
            <a:noFill/>
            <a:miter lim="800000"/>
            <a:headEnd/>
            <a:tailEnd/>
          </a:ln>
        </p:spPr>
      </p:pic>
      <p:sp>
        <p:nvSpPr>
          <p:cNvPr id="444" name="Shape 444"/>
          <p:cNvSpPr txBox="1"/>
          <p:nvPr/>
        </p:nvSpPr>
        <p:spPr>
          <a:xfrm>
            <a:off x="2239400" y="1500875"/>
            <a:ext cx="3082500" cy="4930500"/>
          </a:xfrm>
          <a:prstGeom prst="rect">
            <a:avLst/>
          </a:prstGeom>
          <a:noFill/>
          <a:ln>
            <a:noFill/>
          </a:ln>
        </p:spPr>
        <p:txBody>
          <a:bodyPr lIns="91425" tIns="91425" rIns="91425" bIns="91425"/>
          <a:lstStyle/>
          <a:p>
            <a:pPr marL="457200" indent="-342900" fontAlgn="auto">
              <a:lnSpc>
                <a:spcPct val="115000"/>
              </a:lnSpc>
              <a:spcBef>
                <a:spcPts val="0"/>
              </a:spcBef>
              <a:spcAft>
                <a:spcPts val="0"/>
              </a:spcAft>
              <a:buClr>
                <a:schemeClr val="dk1"/>
              </a:buClr>
              <a:buSzPct val="100000"/>
              <a:buFont typeface="Verdana"/>
              <a:buChar char="●"/>
              <a:defRPr/>
            </a:pPr>
            <a:r>
              <a:rPr lang="bg" sz="1800" b="1" kern="0">
                <a:solidFill>
                  <a:schemeClr val="dk1"/>
                </a:solidFill>
                <a:latin typeface="Verdana"/>
                <a:ea typeface="Verdana"/>
                <a:cs typeface="Verdana"/>
                <a:sym typeface="Verdana"/>
              </a:rPr>
              <a:t>Димят </a:t>
            </a:r>
          </a:p>
          <a:p>
            <a:pPr fontAlgn="auto">
              <a:lnSpc>
                <a:spcPct val="115000"/>
              </a:lnSpc>
              <a:spcBef>
                <a:spcPts val="0"/>
              </a:spcBef>
              <a:spcAft>
                <a:spcPts val="0"/>
              </a:spcAft>
              <a:buClr>
                <a:schemeClr val="dk1"/>
              </a:buClr>
              <a:buFont typeface="Arial"/>
              <a:buNone/>
              <a:defRPr/>
            </a:pPr>
            <a:endParaRPr sz="1800" b="1" kern="0">
              <a:solidFill>
                <a:schemeClr val="dk1"/>
              </a:solidFill>
              <a:latin typeface="Verdana"/>
              <a:ea typeface="Verdana"/>
              <a:cs typeface="Verdana"/>
              <a:sym typeface="Verdana"/>
            </a:endParaRPr>
          </a:p>
          <a:p>
            <a:pPr fontAlgn="auto">
              <a:lnSpc>
                <a:spcPct val="115000"/>
              </a:lnSpc>
              <a:spcBef>
                <a:spcPts val="0"/>
              </a:spcBef>
              <a:spcAft>
                <a:spcPts val="0"/>
              </a:spcAft>
              <a:buClr>
                <a:schemeClr val="dk1"/>
              </a:buClr>
              <a:buFont typeface="Arial"/>
              <a:buNone/>
              <a:defRPr/>
            </a:pPr>
            <a:r>
              <a:rPr lang="bg" kern="0">
                <a:solidFill>
                  <a:schemeClr val="dk1"/>
                </a:solidFill>
                <a:highlight>
                  <a:srgbClr val="FFFFFF"/>
                </a:highlight>
                <a:latin typeface="Verdana"/>
                <a:ea typeface="Verdana"/>
                <a:cs typeface="Verdana"/>
                <a:sym typeface="Verdana"/>
              </a:rPr>
              <a:t>Районът е благоприятен за отглеждане на грозде и производство на вино. Местните винарни залагат главно на бели винени сортове. Най-характерен е  Димят - стар български сорт, който е разпространен по Черноморското крайбрежие. Това е късен сорт грозде, което узрява през втората половина на септември. Има силен растеж и висок добив. От него се получават бели вина и висококачествен материал за конячен дестилат. </a:t>
            </a:r>
          </a:p>
          <a:p>
            <a:pPr fontAlgn="auto">
              <a:lnSpc>
                <a:spcPct val="115000"/>
              </a:lnSpc>
              <a:spcBef>
                <a:spcPts val="0"/>
              </a:spcBef>
              <a:spcAft>
                <a:spcPts val="0"/>
              </a:spcAft>
              <a:buClr>
                <a:schemeClr val="dk1"/>
              </a:buClr>
              <a:buFont typeface="Arial"/>
              <a:buNone/>
              <a:defRPr/>
            </a:pPr>
            <a:endParaRPr sz="1800" b="1" kern="0">
              <a:solidFill>
                <a:schemeClr val="dk1"/>
              </a:solidFill>
              <a:latin typeface="Verdana"/>
              <a:ea typeface="Verdana"/>
              <a:cs typeface="Verdana"/>
              <a:sym typeface="Verdana"/>
            </a:endParaRPr>
          </a:p>
          <a:p>
            <a:pPr fontAlgn="auto">
              <a:spcBef>
                <a:spcPts val="0"/>
              </a:spcBef>
              <a:spcAft>
                <a:spcPts val="0"/>
              </a:spcAft>
              <a:defRPr/>
            </a:pPr>
            <a:endParaRPr kern="0">
              <a:latin typeface="Arial"/>
              <a:ea typeface="Arial"/>
              <a:cs typeface="Arial"/>
              <a:sym typeface="Arial"/>
            </a:endParaRPr>
          </a:p>
        </p:txBody>
      </p:sp>
      <p:sp>
        <p:nvSpPr>
          <p:cNvPr id="90116" name="Shape 445"/>
          <p:cNvSpPr txBox="1">
            <a:spLocks noChangeArrowheads="1"/>
          </p:cNvSpPr>
          <p:nvPr/>
        </p:nvSpPr>
        <p:spPr bwMode="auto">
          <a:xfrm>
            <a:off x="369888" y="427038"/>
            <a:ext cx="5211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9. Добруджа и Северно Черноморие</a:t>
            </a:r>
          </a:p>
          <a:p>
            <a:endParaRPr lang="bg-BG" sz="1200" b="1">
              <a:latin typeface="Verdana" pitchFamily="34" charset="0"/>
              <a:sym typeface="Verdana" pitchFamily="34" charset="0"/>
            </a:endParaRPr>
          </a:p>
          <a:p>
            <a:r>
              <a:rPr lang="bg-BG" b="1">
                <a:latin typeface="Verdana" pitchFamily="34" charset="0"/>
                <a:sym typeface="Verdana" pitchFamily="34" charset="0"/>
              </a:rPr>
              <a:t>Силистра, Добрич, Варна, Балчик</a:t>
            </a:r>
          </a:p>
        </p:txBody>
      </p:sp>
      <p:pic>
        <p:nvPicPr>
          <p:cNvPr id="90117" name="Shape 446" descr="riesling-1567409_1920.jpg"/>
          <p:cNvPicPr preferRelativeResize="0">
            <a:picLocks noChangeAspect="1" noChangeArrowheads="1"/>
          </p:cNvPicPr>
          <p:nvPr/>
        </p:nvPicPr>
        <p:blipFill>
          <a:blip r:embed="rId4"/>
          <a:srcRect/>
          <a:stretch>
            <a:fillRect/>
          </a:stretch>
        </p:blipFill>
        <p:spPr bwMode="auto">
          <a:xfrm>
            <a:off x="5473700" y="1727200"/>
            <a:ext cx="3517900" cy="4144963"/>
          </a:xfrm>
          <a:prstGeom prst="rect">
            <a:avLst/>
          </a:prstGeom>
          <a:noFill/>
          <a:ln w="9525">
            <a:noFill/>
            <a:miter lim="800000"/>
            <a:headEnd/>
            <a:tailEnd/>
          </a:ln>
        </p:spPr>
      </p:pic>
      <p:pic>
        <p:nvPicPr>
          <p:cNvPr id="90118" name="Shape 447" descr="spodeli_bg_chushka.jpg"/>
          <p:cNvPicPr preferRelativeResize="0">
            <a:picLocks noChangeAspect="1" noChangeArrowheads="1"/>
          </p:cNvPicPr>
          <p:nvPr/>
        </p:nvPicPr>
        <p:blipFill>
          <a:blip r:embed="rId5"/>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hape 452"/>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sp>
        <p:nvSpPr>
          <p:cNvPr id="92162" name="Shape 453"/>
          <p:cNvSpPr txBox="1">
            <a:spLocks noChangeArrowheads="1"/>
          </p:cNvSpPr>
          <p:nvPr/>
        </p:nvSpPr>
        <p:spPr bwMode="auto">
          <a:xfrm>
            <a:off x="369888" y="427038"/>
            <a:ext cx="5211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10. Южно Черноморие</a:t>
            </a:r>
          </a:p>
          <a:p>
            <a:endParaRPr lang="bg-BG" sz="1200" b="1">
              <a:latin typeface="Verdana" pitchFamily="34" charset="0"/>
              <a:sym typeface="Verdana" pitchFamily="34" charset="0"/>
            </a:endParaRPr>
          </a:p>
          <a:p>
            <a:r>
              <a:rPr lang="bg-BG" b="1">
                <a:latin typeface="Verdana" pitchFamily="34" charset="0"/>
                <a:sym typeface="Verdana" pitchFamily="34" charset="0"/>
              </a:rPr>
              <a:t>Бургас, Несебър, Поморие, Созопол, Царево</a:t>
            </a:r>
          </a:p>
        </p:txBody>
      </p:sp>
      <p:pic>
        <p:nvPicPr>
          <p:cNvPr id="92163" name="Shape 454" descr="obr DSC_0076k.jpg"/>
          <p:cNvPicPr preferRelativeResize="0">
            <a:picLocks noChangeAspect="1" noChangeArrowheads="1"/>
          </p:cNvPicPr>
          <p:nvPr/>
        </p:nvPicPr>
        <p:blipFill>
          <a:blip r:embed="rId3"/>
          <a:srcRect/>
          <a:stretch>
            <a:fillRect/>
          </a:stretch>
        </p:blipFill>
        <p:spPr bwMode="auto">
          <a:xfrm rot="154843">
            <a:off x="6122988" y="255588"/>
            <a:ext cx="2668587" cy="3181350"/>
          </a:xfrm>
          <a:prstGeom prst="rect">
            <a:avLst/>
          </a:prstGeom>
          <a:noFill/>
          <a:ln w="9525">
            <a:noFill/>
            <a:miter lim="800000"/>
            <a:headEnd/>
            <a:tailEnd/>
          </a:ln>
        </p:spPr>
      </p:pic>
      <p:pic>
        <p:nvPicPr>
          <p:cNvPr id="92164" name="Shape 455" descr="3 (2).jpg"/>
          <p:cNvPicPr preferRelativeResize="0">
            <a:picLocks noChangeAspect="1" noChangeArrowheads="1"/>
          </p:cNvPicPr>
          <p:nvPr/>
        </p:nvPicPr>
        <p:blipFill>
          <a:blip r:embed="rId4"/>
          <a:srcRect/>
          <a:stretch>
            <a:fillRect/>
          </a:stretch>
        </p:blipFill>
        <p:spPr bwMode="auto">
          <a:xfrm>
            <a:off x="3441700" y="2344738"/>
            <a:ext cx="3732213" cy="4443412"/>
          </a:xfrm>
          <a:prstGeom prst="rect">
            <a:avLst/>
          </a:prstGeom>
          <a:noFill/>
          <a:ln w="9525">
            <a:noFill/>
            <a:miter lim="800000"/>
            <a:headEnd/>
            <a:tailEnd/>
          </a:ln>
        </p:spPr>
      </p:pic>
      <p:pic>
        <p:nvPicPr>
          <p:cNvPr id="92165" name="Shape 456" descr="obr 7849484688_3e3e5f4518_ohdr.jpg"/>
          <p:cNvPicPr preferRelativeResize="0">
            <a:picLocks noChangeAspect="1" noChangeArrowheads="1"/>
          </p:cNvPicPr>
          <p:nvPr/>
        </p:nvPicPr>
        <p:blipFill>
          <a:blip r:embed="rId5"/>
          <a:srcRect/>
          <a:stretch>
            <a:fillRect/>
          </a:stretch>
        </p:blipFill>
        <p:spPr bwMode="auto">
          <a:xfrm rot="-160110">
            <a:off x="463550" y="1471613"/>
            <a:ext cx="2698750" cy="3178175"/>
          </a:xfrm>
          <a:prstGeom prst="rect">
            <a:avLst/>
          </a:prstGeom>
          <a:noFill/>
          <a:ln w="9525">
            <a:noFill/>
            <a:miter lim="800000"/>
            <a:headEnd/>
            <a:tailEnd/>
          </a:ln>
        </p:spPr>
      </p:pic>
      <p:pic>
        <p:nvPicPr>
          <p:cNvPr id="92166" name="Shape 457" descr="DSC_0230.jpg"/>
          <p:cNvPicPr preferRelativeResize="0">
            <a:picLocks noChangeAspect="1" noChangeArrowheads="1"/>
          </p:cNvPicPr>
          <p:nvPr/>
        </p:nvPicPr>
        <p:blipFill>
          <a:blip r:embed="rId6"/>
          <a:srcRect/>
          <a:stretch>
            <a:fillRect/>
          </a:stretch>
        </p:blipFill>
        <p:spPr bwMode="auto">
          <a:xfrm>
            <a:off x="1751013" y="4040188"/>
            <a:ext cx="1863725" cy="2219325"/>
          </a:xfrm>
          <a:prstGeom prst="rect">
            <a:avLst/>
          </a:prstGeom>
          <a:noFill/>
          <a:ln w="9525">
            <a:noFill/>
            <a:miter lim="800000"/>
            <a:headEnd/>
            <a:tailEnd/>
          </a:ln>
        </p:spPr>
      </p:pic>
      <p:pic>
        <p:nvPicPr>
          <p:cNvPr id="92167" name="Shape 458" descr="spodeli_bg_chushka.jpg"/>
          <p:cNvPicPr preferRelativeResize="0">
            <a:picLocks noChangeAspect="1" noChangeArrowheads="1"/>
          </p:cNvPicPr>
          <p:nvPr/>
        </p:nvPicPr>
        <p:blipFill>
          <a:blip r:embed="rId7"/>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hape 78"/>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sp>
        <p:nvSpPr>
          <p:cNvPr id="20482" name="Shape 79"/>
          <p:cNvSpPr txBox="1">
            <a:spLocks noChangeArrowheads="1"/>
          </p:cNvSpPr>
          <p:nvPr/>
        </p:nvSpPr>
        <p:spPr bwMode="auto">
          <a:xfrm>
            <a:off x="3733800" y="277813"/>
            <a:ext cx="4830763" cy="1147762"/>
          </a:xfrm>
          <a:prstGeom prst="rect">
            <a:avLst/>
          </a:prstGeom>
          <a:noFill/>
          <a:ln w="9525">
            <a:noFill/>
            <a:miter lim="800000"/>
            <a:headEnd/>
            <a:tailEnd/>
          </a:ln>
        </p:spPr>
        <p:txBody>
          <a:bodyPr lIns="91425" tIns="91425" rIns="91425" bIns="91425"/>
          <a:lstStyle/>
          <a:p>
            <a:pPr marL="457200" indent="-342900">
              <a:buSzPct val="100000"/>
              <a:buFont typeface="Verdana" pitchFamily="34" charset="0"/>
              <a:buAutoNum type="arabicPeriod"/>
            </a:pPr>
            <a:r>
              <a:rPr lang="bg-BG" sz="1800" b="1">
                <a:latin typeface="Verdana" pitchFamily="34" charset="0"/>
                <a:sym typeface="Verdana" pitchFamily="34" charset="0"/>
              </a:rPr>
              <a:t>Долината на Струма</a:t>
            </a:r>
          </a:p>
          <a:p>
            <a:pPr marL="457200" indent="-342900"/>
            <a:endParaRPr lang="bg-BG" sz="1200" b="1">
              <a:latin typeface="Verdana" pitchFamily="34" charset="0"/>
              <a:sym typeface="Verdana" pitchFamily="34" charset="0"/>
            </a:endParaRPr>
          </a:p>
          <a:p>
            <a:pPr marL="457200" indent="-342900"/>
            <a:r>
              <a:rPr lang="bg-BG" b="1">
                <a:latin typeface="Verdana" pitchFamily="34" charset="0"/>
                <a:sym typeface="Verdana" pitchFamily="34" charset="0"/>
              </a:rPr>
              <a:t>Кюстендил, Благоевград, Петрич, Сандански</a:t>
            </a:r>
          </a:p>
        </p:txBody>
      </p:sp>
      <p:pic>
        <p:nvPicPr>
          <p:cNvPr id="20483" name="Shape 80" descr="vij.jpg"/>
          <p:cNvPicPr preferRelativeResize="0">
            <a:picLocks noChangeAspect="1" noChangeArrowheads="1"/>
          </p:cNvPicPr>
          <p:nvPr/>
        </p:nvPicPr>
        <p:blipFill>
          <a:blip r:embed="rId3"/>
          <a:srcRect/>
          <a:stretch>
            <a:fillRect/>
          </a:stretch>
        </p:blipFill>
        <p:spPr bwMode="auto">
          <a:xfrm>
            <a:off x="484188" y="1298575"/>
            <a:ext cx="914400" cy="1028700"/>
          </a:xfrm>
          <a:prstGeom prst="rect">
            <a:avLst/>
          </a:prstGeom>
          <a:noFill/>
          <a:ln w="9525">
            <a:noFill/>
            <a:miter lim="800000"/>
            <a:headEnd/>
            <a:tailEnd/>
          </a:ln>
        </p:spPr>
      </p:pic>
      <p:sp>
        <p:nvSpPr>
          <p:cNvPr id="20484" name="Shape 81"/>
          <p:cNvSpPr txBox="1">
            <a:spLocks noChangeArrowheads="1"/>
          </p:cNvSpPr>
          <p:nvPr/>
        </p:nvSpPr>
        <p:spPr bwMode="auto">
          <a:xfrm>
            <a:off x="554038" y="2647950"/>
            <a:ext cx="4522787" cy="2941638"/>
          </a:xfrm>
          <a:prstGeom prst="rect">
            <a:avLst/>
          </a:prstGeom>
          <a:noFill/>
          <a:ln w="9525">
            <a:noFill/>
            <a:miter lim="800000"/>
            <a:headEnd/>
            <a:tailEnd/>
          </a:ln>
        </p:spPr>
        <p:txBody>
          <a:bodyPr lIns="91425" tIns="91425" rIns="91425" bIns="91425"/>
          <a:lstStyle/>
          <a:p>
            <a:pPr marL="1371600" indent="-69850">
              <a:lnSpc>
                <a:spcPct val="115000"/>
              </a:lnSpc>
              <a:buClr>
                <a:srgbClr val="000000"/>
              </a:buClr>
              <a:buFont typeface="Arial" charset="0"/>
              <a:buNone/>
            </a:pPr>
            <a:endParaRPr lang="bg-BG" sz="1800" b="1">
              <a:latin typeface="Verdana" pitchFamily="34" charset="0"/>
              <a:sym typeface="Verdana" pitchFamily="34" charset="0"/>
            </a:endParaRPr>
          </a:p>
          <a:p>
            <a:pPr marL="1371600" indent="-69850">
              <a:lnSpc>
                <a:spcPct val="115000"/>
              </a:lnSpc>
              <a:buClr>
                <a:srgbClr val="000000"/>
              </a:buClr>
              <a:buSzPct val="100000"/>
              <a:buFont typeface="Verdana" pitchFamily="34" charset="0"/>
              <a:buChar char="●"/>
            </a:pPr>
            <a:r>
              <a:rPr lang="bg-BG" sz="1800">
                <a:sym typeface="Verdana" pitchFamily="34" charset="0"/>
              </a:rPr>
              <a:t> </a:t>
            </a:r>
            <a:r>
              <a:rPr lang="bg-BG" sz="1800">
                <a:latin typeface="Verdana" pitchFamily="34" charset="0"/>
                <a:sym typeface="Verdana" pitchFamily="34" charset="0"/>
              </a:rPr>
              <a:t>Рилският манастир </a:t>
            </a:r>
          </a:p>
          <a:p>
            <a:pPr marL="1371600" indent="-69850">
              <a:lnSpc>
                <a:spcPct val="115000"/>
              </a:lnSpc>
              <a:buClr>
                <a:srgbClr val="000000"/>
              </a:buClr>
              <a:buSzPct val="100000"/>
              <a:buFont typeface="Verdana" pitchFamily="34" charset="0"/>
              <a:buChar char="●"/>
            </a:pPr>
            <a:r>
              <a:rPr lang="bg-BG" sz="1800">
                <a:sym typeface="Verdana" pitchFamily="34" charset="0"/>
              </a:rPr>
              <a:t> </a:t>
            </a:r>
            <a:r>
              <a:rPr lang="bg-BG" sz="1800">
                <a:latin typeface="Verdana" pitchFamily="34" charset="0"/>
                <a:sym typeface="Verdana" pitchFamily="34" charset="0"/>
              </a:rPr>
              <a:t>Стобските пирамиди</a:t>
            </a:r>
          </a:p>
          <a:p>
            <a:pPr marL="1371600" indent="-69850">
              <a:lnSpc>
                <a:spcPct val="115000"/>
              </a:lnSpc>
              <a:buClr>
                <a:srgbClr val="000000"/>
              </a:buClr>
              <a:buSzPct val="100000"/>
              <a:buFont typeface="Verdana" pitchFamily="34" charset="0"/>
              <a:buChar char="●"/>
            </a:pPr>
            <a:r>
              <a:rPr lang="bg-BG" sz="1800">
                <a:sym typeface="Verdana" pitchFamily="34" charset="0"/>
              </a:rPr>
              <a:t> </a:t>
            </a:r>
            <a:r>
              <a:rPr lang="bg-BG" sz="1800">
                <a:latin typeface="Verdana" pitchFamily="34" charset="0"/>
                <a:sym typeface="Verdana" pitchFamily="34" charset="0"/>
              </a:rPr>
              <a:t>Попинолъшки водопад</a:t>
            </a:r>
          </a:p>
          <a:p>
            <a:pPr marL="1371600" indent="-69850">
              <a:lnSpc>
                <a:spcPct val="115000"/>
              </a:lnSpc>
              <a:buClr>
                <a:srgbClr val="000000"/>
              </a:buClr>
              <a:buSzPct val="100000"/>
              <a:buFont typeface="Verdana" pitchFamily="34" charset="0"/>
              <a:buChar char="●"/>
            </a:pPr>
            <a:r>
              <a:rPr lang="bg-BG" sz="1800">
                <a:sym typeface="Verdana" pitchFamily="34" charset="0"/>
              </a:rPr>
              <a:t> </a:t>
            </a:r>
            <a:r>
              <a:rPr lang="bg-BG" sz="1800">
                <a:latin typeface="Verdana" pitchFamily="34" charset="0"/>
                <a:sym typeface="Verdana" pitchFamily="34" charset="0"/>
              </a:rPr>
              <a:t>Мелнишки пирамиди</a:t>
            </a:r>
          </a:p>
          <a:p>
            <a:pPr marL="1371600" indent="-69850">
              <a:lnSpc>
                <a:spcPct val="115000"/>
              </a:lnSpc>
              <a:buClr>
                <a:srgbClr val="000000"/>
              </a:buClr>
              <a:buSzPct val="100000"/>
              <a:buFont typeface="Verdana" pitchFamily="34" charset="0"/>
              <a:buChar char="●"/>
            </a:pPr>
            <a:r>
              <a:rPr lang="bg-BG" sz="1800">
                <a:sym typeface="Verdana" pitchFamily="34" charset="0"/>
              </a:rPr>
              <a:t> </a:t>
            </a:r>
            <a:r>
              <a:rPr lang="bg-BG" sz="1800">
                <a:latin typeface="Verdana" pitchFamily="34" charset="0"/>
                <a:sym typeface="Verdana" pitchFamily="34" charset="0"/>
              </a:rPr>
              <a:t>Храмът на Ванга в м. Рупите</a:t>
            </a:r>
          </a:p>
          <a:p>
            <a:pPr marL="1371600" indent="-69850">
              <a:lnSpc>
                <a:spcPct val="115000"/>
              </a:lnSpc>
              <a:buClr>
                <a:srgbClr val="000000"/>
              </a:buClr>
              <a:buSzPct val="100000"/>
              <a:buFont typeface="Verdana" pitchFamily="34" charset="0"/>
              <a:buChar char="●"/>
            </a:pPr>
            <a:r>
              <a:rPr lang="bg-BG" sz="1800">
                <a:sym typeface="Verdana" pitchFamily="34" charset="0"/>
              </a:rPr>
              <a:t> </a:t>
            </a:r>
            <a:r>
              <a:rPr lang="bg-BG" sz="1800">
                <a:latin typeface="Verdana" pitchFamily="34" charset="0"/>
                <a:sym typeface="Verdana" pitchFamily="34" charset="0"/>
              </a:rPr>
              <a:t>Водопадите в Беласица</a:t>
            </a:r>
          </a:p>
          <a:p>
            <a:pPr marL="1371600" indent="-69850">
              <a:lnSpc>
                <a:spcPct val="115000"/>
              </a:lnSpc>
              <a:buClr>
                <a:srgbClr val="000000"/>
              </a:buClr>
              <a:buSzPct val="100000"/>
              <a:buFont typeface="Verdana" pitchFamily="34" charset="0"/>
              <a:buChar char="●"/>
            </a:pPr>
            <a:r>
              <a:rPr lang="bg-BG" sz="1800">
                <a:sym typeface="Verdana" pitchFamily="34" charset="0"/>
              </a:rPr>
              <a:t> </a:t>
            </a:r>
            <a:r>
              <a:rPr lang="bg-BG" sz="1800">
                <a:latin typeface="Verdana" pitchFamily="34" charset="0"/>
                <a:sym typeface="Verdana" pitchFamily="34" charset="0"/>
              </a:rPr>
              <a:t>Роженският манастир</a:t>
            </a:r>
          </a:p>
        </p:txBody>
      </p:sp>
      <p:pic>
        <p:nvPicPr>
          <p:cNvPr id="20485" name="Shape 82" descr="spodeli_bg_chushka.jpg"/>
          <p:cNvPicPr preferRelativeResize="0">
            <a:picLocks noChangeAspect="1" noChangeArrowheads="1"/>
          </p:cNvPicPr>
          <p:nvPr/>
        </p:nvPicPr>
        <p:blipFill>
          <a:blip r:embed="rId4"/>
          <a:srcRect/>
          <a:stretch>
            <a:fillRect/>
          </a:stretch>
        </p:blipFill>
        <p:spPr bwMode="auto">
          <a:xfrm>
            <a:off x="241300" y="5946775"/>
            <a:ext cx="1063625" cy="722313"/>
          </a:xfrm>
          <a:prstGeom prst="rect">
            <a:avLst/>
          </a:prstGeom>
          <a:noFill/>
          <a:ln w="9525">
            <a:noFill/>
            <a:miter lim="800000"/>
            <a:headEnd/>
            <a:tailEnd/>
          </a:ln>
        </p:spPr>
      </p:pic>
      <p:pic>
        <p:nvPicPr>
          <p:cNvPr id="20486" name="Shape 83" descr="1.jpg"/>
          <p:cNvPicPr preferRelativeResize="0">
            <a:picLocks noChangeAspect="1" noChangeArrowheads="1"/>
          </p:cNvPicPr>
          <p:nvPr/>
        </p:nvPicPr>
        <p:blipFill>
          <a:blip r:embed="rId5"/>
          <a:srcRect/>
          <a:stretch>
            <a:fillRect/>
          </a:stretch>
        </p:blipFill>
        <p:spPr bwMode="auto">
          <a:xfrm>
            <a:off x="5235575" y="1577975"/>
            <a:ext cx="2990850" cy="512762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hape 463"/>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94210" name="Shape 464" descr="vij.jpg"/>
          <p:cNvPicPr preferRelativeResize="0">
            <a:picLocks noChangeAspect="1" noChangeArrowheads="1"/>
          </p:cNvPicPr>
          <p:nvPr/>
        </p:nvPicPr>
        <p:blipFill>
          <a:blip r:embed="rId3"/>
          <a:srcRect/>
          <a:stretch>
            <a:fillRect/>
          </a:stretch>
        </p:blipFill>
        <p:spPr bwMode="auto">
          <a:xfrm>
            <a:off x="430213" y="1754188"/>
            <a:ext cx="914400" cy="1028700"/>
          </a:xfrm>
          <a:prstGeom prst="rect">
            <a:avLst/>
          </a:prstGeom>
          <a:noFill/>
          <a:ln w="9525">
            <a:noFill/>
            <a:miter lim="800000"/>
            <a:headEnd/>
            <a:tailEnd/>
          </a:ln>
        </p:spPr>
      </p:pic>
      <p:sp>
        <p:nvSpPr>
          <p:cNvPr id="94211" name="Shape 465"/>
          <p:cNvSpPr txBox="1">
            <a:spLocks noChangeArrowheads="1"/>
          </p:cNvSpPr>
          <p:nvPr/>
        </p:nvSpPr>
        <p:spPr bwMode="auto">
          <a:xfrm>
            <a:off x="611188" y="1557338"/>
            <a:ext cx="4968875" cy="4211637"/>
          </a:xfrm>
          <a:prstGeom prst="rect">
            <a:avLst/>
          </a:prstGeom>
          <a:noFill/>
          <a:ln w="9525">
            <a:noFill/>
            <a:miter lim="800000"/>
            <a:headEnd/>
            <a:tailEnd/>
          </a:ln>
        </p:spPr>
        <p:txBody>
          <a:bodyPr lIns="91425" tIns="91425" rIns="91425" bIns="91425"/>
          <a:lstStyle/>
          <a:p>
            <a:pPr marL="1371600" indent="-69850">
              <a:lnSpc>
                <a:spcPct val="115000"/>
              </a:lnSpc>
              <a:buClr>
                <a:srgbClr val="000000"/>
              </a:buClr>
              <a:buFont typeface="Arial" charset="0"/>
              <a:buNone/>
            </a:pPr>
            <a:endParaRPr lang="bg-BG" sz="1600">
              <a:latin typeface="Verdana" pitchFamily="34" charset="0"/>
              <a:sym typeface="Verdana" pitchFamily="34" charset="0"/>
            </a:endParaRP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Морската градина в Бургас</a:t>
            </a: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Остров Св. Анастасия</a:t>
            </a: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Римски град Деултум</a:t>
            </a: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Старият Несебър </a:t>
            </a: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Антична гробница - Поморие</a:t>
            </a: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Старият Созопол</a:t>
            </a: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Бегликташ</a:t>
            </a: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Резерват Ропотамо</a:t>
            </a: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Аркутино </a:t>
            </a:r>
          </a:p>
          <a:p>
            <a:pPr marL="1371600" indent="-69850">
              <a:lnSpc>
                <a:spcPct val="115000"/>
              </a:lnSpc>
              <a:buClr>
                <a:srgbClr val="000000"/>
              </a:buClr>
              <a:buSzPct val="100000"/>
              <a:buFont typeface="Verdana" pitchFamily="34" charset="0"/>
              <a:buChar char="●"/>
            </a:pPr>
            <a:r>
              <a:rPr lang="bg-BG" sz="1600">
                <a:sym typeface="Verdana" pitchFamily="34" charset="0"/>
              </a:rPr>
              <a:t> </a:t>
            </a:r>
            <a:r>
              <a:rPr lang="bg-BG" sz="1600">
                <a:latin typeface="Verdana" pitchFamily="34" charset="0"/>
                <a:sym typeface="Verdana" pitchFamily="34" charset="0"/>
              </a:rPr>
              <a:t>Странджански села</a:t>
            </a:r>
          </a:p>
          <a:p>
            <a:pPr marL="1371600" indent="-69850">
              <a:lnSpc>
                <a:spcPct val="115000"/>
              </a:lnSpc>
            </a:pPr>
            <a:endParaRPr lang="bg-BG" sz="1600">
              <a:latin typeface="Verdana" pitchFamily="34" charset="0"/>
              <a:sym typeface="Verdana" pitchFamily="34" charset="0"/>
            </a:endParaRPr>
          </a:p>
          <a:p>
            <a:pPr marL="1371600" indent="-69850">
              <a:lnSpc>
                <a:spcPct val="115000"/>
              </a:lnSpc>
            </a:pPr>
            <a:endParaRPr lang="bg-BG" sz="1600">
              <a:latin typeface="Verdana" pitchFamily="34" charset="0"/>
              <a:sym typeface="Verdana" pitchFamily="34" charset="0"/>
            </a:endParaRPr>
          </a:p>
          <a:p>
            <a:pPr marL="1371600" indent="-69850">
              <a:lnSpc>
                <a:spcPct val="115000"/>
              </a:lnSpc>
            </a:pPr>
            <a:endParaRPr lang="bg-BG" sz="1600">
              <a:latin typeface="Verdana" pitchFamily="34" charset="0"/>
              <a:sym typeface="Verdana" pitchFamily="34" charset="0"/>
            </a:endParaRPr>
          </a:p>
          <a:p>
            <a:pPr marL="1371600" indent="-69850">
              <a:lnSpc>
                <a:spcPct val="115000"/>
              </a:lnSpc>
              <a:buClr>
                <a:srgbClr val="000000"/>
              </a:buClr>
              <a:buFont typeface="Arial" charset="0"/>
              <a:buNone/>
            </a:pPr>
            <a:endParaRPr lang="bg-BG" sz="1600">
              <a:latin typeface="Verdana" pitchFamily="34" charset="0"/>
              <a:sym typeface="Verdana" pitchFamily="34" charset="0"/>
            </a:endParaRPr>
          </a:p>
          <a:p>
            <a:pPr marL="1371600" indent="-69850">
              <a:lnSpc>
                <a:spcPct val="115000"/>
              </a:lnSpc>
            </a:pPr>
            <a:endParaRPr lang="bg-BG" sz="1600">
              <a:latin typeface="Verdana" pitchFamily="34" charset="0"/>
              <a:sym typeface="Verdana" pitchFamily="34" charset="0"/>
            </a:endParaRPr>
          </a:p>
        </p:txBody>
      </p:sp>
      <p:sp>
        <p:nvSpPr>
          <p:cNvPr id="94212" name="Shape 466"/>
          <p:cNvSpPr txBox="1">
            <a:spLocks noChangeArrowheads="1"/>
          </p:cNvSpPr>
          <p:nvPr/>
        </p:nvSpPr>
        <p:spPr bwMode="auto">
          <a:xfrm>
            <a:off x="369888" y="427038"/>
            <a:ext cx="5211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10. Южно Черноморие</a:t>
            </a:r>
          </a:p>
          <a:p>
            <a:endParaRPr lang="bg-BG" sz="1200" b="1">
              <a:latin typeface="Verdana" pitchFamily="34" charset="0"/>
              <a:sym typeface="Verdana" pitchFamily="34" charset="0"/>
            </a:endParaRPr>
          </a:p>
          <a:p>
            <a:r>
              <a:rPr lang="bg-BG" b="1">
                <a:latin typeface="Verdana" pitchFamily="34" charset="0"/>
                <a:sym typeface="Verdana" pitchFamily="34" charset="0"/>
              </a:rPr>
              <a:t>Бургас, Несебър, Поморие, Созопол, Царево</a:t>
            </a:r>
          </a:p>
        </p:txBody>
      </p:sp>
      <p:pic>
        <p:nvPicPr>
          <p:cNvPr id="94213" name="Shape 467" descr="spodeli_bg_chushka.jpg"/>
          <p:cNvPicPr preferRelativeResize="0">
            <a:picLocks noChangeAspect="1" noChangeArrowheads="1"/>
          </p:cNvPicPr>
          <p:nvPr/>
        </p:nvPicPr>
        <p:blipFill>
          <a:blip r:embed="rId4"/>
          <a:srcRect/>
          <a:stretch>
            <a:fillRect/>
          </a:stretch>
        </p:blipFill>
        <p:spPr bwMode="auto">
          <a:xfrm>
            <a:off x="241300" y="5946775"/>
            <a:ext cx="1063625" cy="722313"/>
          </a:xfrm>
          <a:prstGeom prst="rect">
            <a:avLst/>
          </a:prstGeom>
          <a:noFill/>
          <a:ln w="9525">
            <a:noFill/>
            <a:miter lim="800000"/>
            <a:headEnd/>
            <a:tailEnd/>
          </a:ln>
        </p:spPr>
      </p:pic>
      <p:pic>
        <p:nvPicPr>
          <p:cNvPr id="94214" name="Shape 468" descr="10.jpg"/>
          <p:cNvPicPr preferRelativeResize="0">
            <a:picLocks noChangeAspect="1" noChangeArrowheads="1"/>
          </p:cNvPicPr>
          <p:nvPr/>
        </p:nvPicPr>
        <p:blipFill>
          <a:blip r:embed="rId5"/>
          <a:srcRect/>
          <a:stretch>
            <a:fillRect/>
          </a:stretch>
        </p:blipFill>
        <p:spPr bwMode="auto">
          <a:xfrm>
            <a:off x="5699125" y="863600"/>
            <a:ext cx="3213100" cy="5519738"/>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hape 473"/>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96258" name="Shape 474" descr="opitai.jpg"/>
          <p:cNvPicPr preferRelativeResize="0">
            <a:picLocks noChangeAspect="1" noChangeArrowheads="1"/>
          </p:cNvPicPr>
          <p:nvPr/>
        </p:nvPicPr>
        <p:blipFill>
          <a:blip r:embed="rId3"/>
          <a:srcRect/>
          <a:stretch>
            <a:fillRect/>
          </a:stretch>
        </p:blipFill>
        <p:spPr bwMode="auto">
          <a:xfrm>
            <a:off x="522288" y="1425575"/>
            <a:ext cx="990600" cy="971550"/>
          </a:xfrm>
          <a:prstGeom prst="rect">
            <a:avLst/>
          </a:prstGeom>
          <a:noFill/>
          <a:ln w="9525">
            <a:noFill/>
            <a:miter lim="800000"/>
            <a:headEnd/>
            <a:tailEnd/>
          </a:ln>
        </p:spPr>
      </p:pic>
      <p:sp>
        <p:nvSpPr>
          <p:cNvPr id="96259" name="Shape 475"/>
          <p:cNvSpPr txBox="1">
            <a:spLocks noChangeArrowheads="1"/>
          </p:cNvSpPr>
          <p:nvPr/>
        </p:nvSpPr>
        <p:spPr bwMode="auto">
          <a:xfrm>
            <a:off x="2217738" y="1665288"/>
            <a:ext cx="3292475" cy="3546475"/>
          </a:xfrm>
          <a:prstGeom prst="rect">
            <a:avLst/>
          </a:prstGeom>
          <a:noFill/>
          <a:ln w="9525">
            <a:noFill/>
            <a:miter lim="800000"/>
            <a:headEnd/>
            <a:tailEnd/>
          </a:ln>
        </p:spPr>
        <p:txBody>
          <a:bodyPr lIns="91425" tIns="91425" rIns="91425" bIns="91425"/>
          <a:lstStyle/>
          <a:p>
            <a:pPr marL="457200" indent="-228600">
              <a:lnSpc>
                <a:spcPct val="115000"/>
              </a:lnSpc>
              <a:buClr>
                <a:srgbClr val="000000"/>
              </a:buClr>
              <a:buFontTx/>
              <a:buChar char="●"/>
            </a:pPr>
            <a:r>
              <a:rPr lang="bg-BG" b="1">
                <a:latin typeface="Verdana" pitchFamily="34" charset="0"/>
                <a:sym typeface="Verdana" pitchFamily="34" charset="0"/>
              </a:rPr>
              <a:t>Миди по бургаски - </a:t>
            </a:r>
            <a:r>
              <a:rPr lang="bg-BG">
                <a:latin typeface="Verdana" pitchFamily="34" charset="0"/>
                <a:sym typeface="Verdana" pitchFamily="34" charset="0"/>
              </a:rPr>
              <a:t>от миди, ориз и подправки</a:t>
            </a:r>
          </a:p>
          <a:p>
            <a:pPr marL="457200" indent="-228600">
              <a:lnSpc>
                <a:spcPct val="115000"/>
              </a:lnSpc>
              <a:buClr>
                <a:srgbClr val="000000"/>
              </a:buClr>
              <a:buFontTx/>
              <a:buChar char="●"/>
            </a:pPr>
            <a:r>
              <a:rPr lang="bg-BG" b="1">
                <a:latin typeface="Verdana" pitchFamily="34" charset="0"/>
                <a:sym typeface="Verdana" pitchFamily="34" charset="0"/>
              </a:rPr>
              <a:t>Риба плакия </a:t>
            </a:r>
            <a:r>
              <a:rPr lang="bg-BG">
                <a:latin typeface="Verdana" pitchFamily="34" charset="0"/>
                <a:sym typeface="Verdana" pitchFamily="34" charset="0"/>
              </a:rPr>
              <a:t>- прави се печено на фурна от дребна риба и зеленчуци, които предварително се задушават </a:t>
            </a:r>
          </a:p>
          <a:p>
            <a:pPr marL="457200" indent="-228600">
              <a:lnSpc>
                <a:spcPct val="115000"/>
              </a:lnSpc>
              <a:buClr>
                <a:srgbClr val="000000"/>
              </a:buClr>
              <a:buFontTx/>
              <a:buChar char="●"/>
            </a:pPr>
            <a:r>
              <a:rPr lang="bg-BG" b="1">
                <a:latin typeface="Verdana" pitchFamily="34" charset="0"/>
                <a:sym typeface="Verdana" pitchFamily="34" charset="0"/>
              </a:rPr>
              <a:t>Сладко от зелени смокини</a:t>
            </a:r>
            <a:r>
              <a:rPr lang="bg-BG">
                <a:latin typeface="Verdana" pitchFamily="34" charset="0"/>
                <a:sym typeface="Verdana" pitchFamily="34" charset="0"/>
              </a:rPr>
              <a:t> - прави се по традиционна рецепта от векове в Созопол</a:t>
            </a:r>
          </a:p>
          <a:p>
            <a:pPr marL="457200" indent="-228600">
              <a:lnSpc>
                <a:spcPct val="115000"/>
              </a:lnSpc>
              <a:buClr>
                <a:srgbClr val="000000"/>
              </a:buClr>
              <a:buFont typeface="Verdana" pitchFamily="34" charset="0"/>
              <a:buChar char="●"/>
            </a:pPr>
            <a:r>
              <a:rPr lang="bg-BG" b="1">
                <a:latin typeface="Verdana" pitchFamily="34" charset="0"/>
                <a:sym typeface="Verdana" pitchFamily="34" charset="0"/>
              </a:rPr>
              <a:t>Пържена цаца </a:t>
            </a:r>
          </a:p>
          <a:p>
            <a:pPr marL="457200" indent="-228600">
              <a:lnSpc>
                <a:spcPct val="115000"/>
              </a:lnSpc>
              <a:buClr>
                <a:srgbClr val="000000"/>
              </a:buClr>
              <a:buFont typeface="Verdana" pitchFamily="34" charset="0"/>
              <a:buChar char="●"/>
            </a:pPr>
            <a:r>
              <a:rPr lang="bg-BG" b="1">
                <a:latin typeface="Verdana" pitchFamily="34" charset="0"/>
                <a:sym typeface="Verdana" pitchFamily="34" charset="0"/>
              </a:rPr>
              <a:t>Черноморски калкан </a:t>
            </a:r>
          </a:p>
          <a:p>
            <a:pPr marL="457200" indent="-228600">
              <a:lnSpc>
                <a:spcPct val="115000"/>
              </a:lnSpc>
              <a:buClr>
                <a:srgbClr val="000000"/>
              </a:buClr>
              <a:buFontTx/>
              <a:buChar char="●"/>
            </a:pPr>
            <a:r>
              <a:rPr lang="bg-BG" b="1">
                <a:latin typeface="Verdana" pitchFamily="34" charset="0"/>
                <a:sym typeface="Verdana" pitchFamily="34" charset="0"/>
              </a:rPr>
              <a:t>Скумрия на керемида </a:t>
            </a:r>
            <a:r>
              <a:rPr lang="bg-BG">
                <a:latin typeface="Verdana" pitchFamily="34" charset="0"/>
                <a:sym typeface="Verdana" pitchFamily="34" charset="0"/>
              </a:rPr>
              <a:t>- специалитет в Несебър </a:t>
            </a:r>
          </a:p>
          <a:p>
            <a:pPr marL="457200" indent="-228600">
              <a:lnSpc>
                <a:spcPct val="115000"/>
              </a:lnSpc>
              <a:buClr>
                <a:srgbClr val="000000"/>
              </a:buClr>
              <a:buFont typeface="Verdana" pitchFamily="34" charset="0"/>
              <a:buChar char="●"/>
            </a:pPr>
            <a:r>
              <a:rPr lang="bg-BG" b="1">
                <a:latin typeface="Verdana" pitchFamily="34" charset="0"/>
                <a:sym typeface="Verdana" pitchFamily="34" charset="0"/>
              </a:rPr>
              <a:t>Кавърма “Странджанска мозайка”</a:t>
            </a:r>
          </a:p>
          <a:p>
            <a:pPr marL="457200" indent="-228600">
              <a:lnSpc>
                <a:spcPct val="115000"/>
              </a:lnSpc>
            </a:pPr>
            <a:endParaRPr lang="bg-BG">
              <a:latin typeface="Verdana" pitchFamily="34" charset="0"/>
              <a:sym typeface="Verdana" pitchFamily="34" charset="0"/>
            </a:endParaRPr>
          </a:p>
          <a:p>
            <a:pPr marL="457200" indent="-228600">
              <a:lnSpc>
                <a:spcPct val="115000"/>
              </a:lnSpc>
            </a:pPr>
            <a:endParaRPr lang="bg-BG">
              <a:latin typeface="Verdana" pitchFamily="34" charset="0"/>
              <a:sym typeface="Verdana" pitchFamily="34" charset="0"/>
            </a:endParaRPr>
          </a:p>
        </p:txBody>
      </p:sp>
      <p:sp>
        <p:nvSpPr>
          <p:cNvPr id="96260" name="Shape 476"/>
          <p:cNvSpPr txBox="1">
            <a:spLocks noChangeArrowheads="1"/>
          </p:cNvSpPr>
          <p:nvPr/>
        </p:nvSpPr>
        <p:spPr bwMode="auto">
          <a:xfrm>
            <a:off x="369888" y="427038"/>
            <a:ext cx="5211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10. Южно Черноморие</a:t>
            </a:r>
          </a:p>
          <a:p>
            <a:endParaRPr lang="bg-BG" sz="1200" b="1">
              <a:latin typeface="Verdana" pitchFamily="34" charset="0"/>
              <a:sym typeface="Verdana" pitchFamily="34" charset="0"/>
            </a:endParaRPr>
          </a:p>
          <a:p>
            <a:r>
              <a:rPr lang="bg-BG" b="1">
                <a:latin typeface="Verdana" pitchFamily="34" charset="0"/>
                <a:sym typeface="Verdana" pitchFamily="34" charset="0"/>
              </a:rPr>
              <a:t>Бургас, Несебър, Поморие, Созопол, Царево</a:t>
            </a:r>
          </a:p>
        </p:txBody>
      </p:sp>
      <p:pic>
        <p:nvPicPr>
          <p:cNvPr id="96261" name="Shape 477" descr="DSC_0342.JPG"/>
          <p:cNvPicPr preferRelativeResize="0">
            <a:picLocks noChangeAspect="1" noChangeArrowheads="1"/>
          </p:cNvPicPr>
          <p:nvPr/>
        </p:nvPicPr>
        <p:blipFill>
          <a:blip r:embed="rId4"/>
          <a:srcRect/>
          <a:stretch>
            <a:fillRect/>
          </a:stretch>
        </p:blipFill>
        <p:spPr bwMode="auto">
          <a:xfrm rot="-335601">
            <a:off x="6115050" y="3935413"/>
            <a:ext cx="2138363" cy="2543175"/>
          </a:xfrm>
          <a:prstGeom prst="rect">
            <a:avLst/>
          </a:prstGeom>
          <a:noFill/>
          <a:ln w="9525">
            <a:noFill/>
            <a:miter lim="800000"/>
            <a:headEnd/>
            <a:tailEnd/>
          </a:ln>
        </p:spPr>
      </p:pic>
      <p:pic>
        <p:nvPicPr>
          <p:cNvPr id="96262" name="Shape 478" descr="DSC_0054.JPG"/>
          <p:cNvPicPr preferRelativeResize="0">
            <a:picLocks noChangeAspect="1" noChangeArrowheads="1"/>
          </p:cNvPicPr>
          <p:nvPr/>
        </p:nvPicPr>
        <p:blipFill>
          <a:blip r:embed="rId5"/>
          <a:srcRect/>
          <a:stretch>
            <a:fillRect/>
          </a:stretch>
        </p:blipFill>
        <p:spPr bwMode="auto">
          <a:xfrm>
            <a:off x="5365750" y="265113"/>
            <a:ext cx="3148013" cy="3740150"/>
          </a:xfrm>
          <a:prstGeom prst="rect">
            <a:avLst/>
          </a:prstGeom>
          <a:noFill/>
          <a:ln w="9525">
            <a:noFill/>
            <a:miter lim="800000"/>
            <a:headEnd/>
            <a:tailEnd/>
          </a:ln>
        </p:spPr>
      </p:pic>
      <p:pic>
        <p:nvPicPr>
          <p:cNvPr id="96263" name="Shape 479" descr="shutterstock_60873130_small.jpg"/>
          <p:cNvPicPr preferRelativeResize="0">
            <a:picLocks noChangeAspect="1" noChangeArrowheads="1"/>
          </p:cNvPicPr>
          <p:nvPr/>
        </p:nvPicPr>
        <p:blipFill>
          <a:blip r:embed="rId6"/>
          <a:srcRect/>
          <a:stretch>
            <a:fillRect/>
          </a:stretch>
        </p:blipFill>
        <p:spPr bwMode="auto">
          <a:xfrm>
            <a:off x="211138" y="2936875"/>
            <a:ext cx="1912937" cy="2274888"/>
          </a:xfrm>
          <a:prstGeom prst="rect">
            <a:avLst/>
          </a:prstGeom>
          <a:noFill/>
          <a:ln w="9525">
            <a:noFill/>
            <a:miter lim="800000"/>
            <a:headEnd/>
            <a:tailEnd/>
          </a:ln>
        </p:spPr>
      </p:pic>
      <p:pic>
        <p:nvPicPr>
          <p:cNvPr id="96264" name="Shape 480" descr="spodeli_bg_chushka.jpg"/>
          <p:cNvPicPr preferRelativeResize="0">
            <a:picLocks noChangeAspect="1" noChangeArrowheads="1"/>
          </p:cNvPicPr>
          <p:nvPr/>
        </p:nvPicPr>
        <p:blipFill>
          <a:blip r:embed="rId7"/>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hape 485"/>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98306" name="Shape 486" descr="degustirai.jpg"/>
          <p:cNvPicPr preferRelativeResize="0">
            <a:picLocks noChangeAspect="1" noChangeArrowheads="1"/>
          </p:cNvPicPr>
          <p:nvPr/>
        </p:nvPicPr>
        <p:blipFill>
          <a:blip r:embed="rId3"/>
          <a:srcRect/>
          <a:stretch>
            <a:fillRect/>
          </a:stretch>
        </p:blipFill>
        <p:spPr bwMode="auto">
          <a:xfrm>
            <a:off x="369888" y="1565275"/>
            <a:ext cx="1143000" cy="1231900"/>
          </a:xfrm>
          <a:prstGeom prst="rect">
            <a:avLst/>
          </a:prstGeom>
          <a:noFill/>
          <a:ln w="9525">
            <a:noFill/>
            <a:miter lim="800000"/>
            <a:headEnd/>
            <a:tailEnd/>
          </a:ln>
        </p:spPr>
      </p:pic>
      <p:sp>
        <p:nvSpPr>
          <p:cNvPr id="487" name="Shape 487"/>
          <p:cNvSpPr txBox="1"/>
          <p:nvPr/>
        </p:nvSpPr>
        <p:spPr>
          <a:xfrm>
            <a:off x="2038165" y="1491350"/>
            <a:ext cx="3189531" cy="4930500"/>
          </a:xfrm>
          <a:prstGeom prst="rect">
            <a:avLst/>
          </a:prstGeom>
          <a:noFill/>
          <a:ln>
            <a:noFill/>
          </a:ln>
        </p:spPr>
        <p:txBody>
          <a:bodyPr lIns="91425" tIns="91425" rIns="91425" bIns="91425"/>
          <a:lstStyle/>
          <a:p>
            <a:pPr fontAlgn="auto">
              <a:lnSpc>
                <a:spcPct val="115000"/>
              </a:lnSpc>
              <a:spcBef>
                <a:spcPts val="0"/>
              </a:spcBef>
              <a:spcAft>
                <a:spcPts val="0"/>
              </a:spcAft>
              <a:buClr>
                <a:schemeClr val="dk1"/>
              </a:buClr>
              <a:buSzPct val="61111"/>
              <a:buFont typeface="Arial"/>
              <a:buNone/>
              <a:defRPr/>
            </a:pPr>
            <a:r>
              <a:rPr lang="bg" sz="1800" b="1" kern="0">
                <a:solidFill>
                  <a:schemeClr val="dk1"/>
                </a:solidFill>
                <a:latin typeface="Verdana"/>
                <a:ea typeface="Verdana"/>
                <a:cs typeface="Verdana"/>
                <a:sym typeface="Verdana"/>
              </a:rPr>
              <a:t>Шардоне от Поморие</a:t>
            </a:r>
          </a:p>
          <a:p>
            <a:pPr fontAlgn="auto">
              <a:lnSpc>
                <a:spcPct val="115000"/>
              </a:lnSpc>
              <a:spcBef>
                <a:spcPts val="0"/>
              </a:spcBef>
              <a:spcAft>
                <a:spcPts val="0"/>
              </a:spcAft>
              <a:buClr>
                <a:schemeClr val="dk1"/>
              </a:buClr>
              <a:buFont typeface="Arial"/>
              <a:buNone/>
              <a:defRPr/>
            </a:pPr>
            <a:endParaRPr kern="0">
              <a:solidFill>
                <a:schemeClr val="dk1"/>
              </a:solidFill>
              <a:highlight>
                <a:srgbClr val="FFFFFF"/>
              </a:highlight>
              <a:latin typeface="Verdana"/>
              <a:ea typeface="Verdana"/>
              <a:cs typeface="Verdana"/>
              <a:sym typeface="Verdana"/>
            </a:endParaRPr>
          </a:p>
          <a:p>
            <a:pPr fontAlgn="auto">
              <a:lnSpc>
                <a:spcPct val="115000"/>
              </a:lnSpc>
              <a:spcBef>
                <a:spcPts val="0"/>
              </a:spcBef>
              <a:spcAft>
                <a:spcPts val="0"/>
              </a:spcAft>
              <a:buClr>
                <a:schemeClr val="dk1"/>
              </a:buClr>
              <a:buFont typeface="Arial"/>
              <a:buNone/>
              <a:defRPr/>
            </a:pPr>
            <a:r>
              <a:rPr lang="bg" kern="0">
                <a:solidFill>
                  <a:schemeClr val="dk1"/>
                </a:solidFill>
                <a:highlight>
                  <a:srgbClr val="FFFFFF"/>
                </a:highlight>
                <a:latin typeface="Verdana"/>
                <a:ea typeface="Verdana"/>
                <a:cs typeface="Verdana"/>
                <a:sym typeface="Verdana"/>
              </a:rPr>
              <a:t>Черноморско крайбрежие предлага най-добрите условия за отглеждане на бели винени сортове. Много от добрите български бели вина да се раждат тук от сортовете Шардоне, Алиготе, Димят, Ризлинг, Траминер, Мускат Отонел, Тамянка, Юни Блан, Совиньон Блан. Тук произвеждат и фини отлежали брендита създадени по класическа конячна технология. </a:t>
            </a:r>
          </a:p>
          <a:p>
            <a:pPr fontAlgn="auto">
              <a:lnSpc>
                <a:spcPct val="115000"/>
              </a:lnSpc>
              <a:spcBef>
                <a:spcPts val="0"/>
              </a:spcBef>
              <a:spcAft>
                <a:spcPts val="0"/>
              </a:spcAft>
              <a:buClr>
                <a:schemeClr val="dk1"/>
              </a:buClr>
              <a:buFont typeface="Arial"/>
              <a:buNone/>
              <a:defRPr/>
            </a:pPr>
            <a:endParaRPr sz="1800" b="1" kern="0">
              <a:solidFill>
                <a:schemeClr val="dk1"/>
              </a:solidFill>
              <a:latin typeface="Verdana"/>
              <a:ea typeface="Verdana"/>
              <a:cs typeface="Verdana"/>
              <a:sym typeface="Verdana"/>
            </a:endParaRPr>
          </a:p>
          <a:p>
            <a:pPr fontAlgn="auto">
              <a:spcBef>
                <a:spcPts val="0"/>
              </a:spcBef>
              <a:spcAft>
                <a:spcPts val="0"/>
              </a:spcAft>
              <a:defRPr/>
            </a:pPr>
            <a:endParaRPr kern="0">
              <a:latin typeface="Arial"/>
              <a:ea typeface="Arial"/>
              <a:cs typeface="Arial"/>
              <a:sym typeface="Arial"/>
            </a:endParaRPr>
          </a:p>
        </p:txBody>
      </p:sp>
      <p:sp>
        <p:nvSpPr>
          <p:cNvPr id="98308" name="Shape 488"/>
          <p:cNvSpPr txBox="1">
            <a:spLocks noChangeArrowheads="1"/>
          </p:cNvSpPr>
          <p:nvPr/>
        </p:nvSpPr>
        <p:spPr bwMode="auto">
          <a:xfrm>
            <a:off x="369888" y="427038"/>
            <a:ext cx="5211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10. Южно Черноморие</a:t>
            </a:r>
          </a:p>
          <a:p>
            <a:endParaRPr lang="bg-BG" sz="1200" b="1">
              <a:latin typeface="Verdana" pitchFamily="34" charset="0"/>
              <a:sym typeface="Verdana" pitchFamily="34" charset="0"/>
            </a:endParaRPr>
          </a:p>
          <a:p>
            <a:r>
              <a:rPr lang="bg-BG" b="1">
                <a:latin typeface="Verdana" pitchFamily="34" charset="0"/>
                <a:sym typeface="Verdana" pitchFamily="34" charset="0"/>
              </a:rPr>
              <a:t>Бургас, Несебър, Поморие, Созопол, Царево</a:t>
            </a:r>
          </a:p>
        </p:txBody>
      </p:sp>
      <p:pic>
        <p:nvPicPr>
          <p:cNvPr id="98309" name="Shape 489" descr="DSC_0326.JPG"/>
          <p:cNvPicPr preferRelativeResize="0">
            <a:picLocks noChangeAspect="1" noChangeArrowheads="1"/>
          </p:cNvPicPr>
          <p:nvPr/>
        </p:nvPicPr>
        <p:blipFill>
          <a:blip r:embed="rId4"/>
          <a:srcRect/>
          <a:stretch>
            <a:fillRect/>
          </a:stretch>
        </p:blipFill>
        <p:spPr bwMode="auto">
          <a:xfrm>
            <a:off x="5453063" y="1423988"/>
            <a:ext cx="3516312" cy="4181475"/>
          </a:xfrm>
          <a:prstGeom prst="rect">
            <a:avLst/>
          </a:prstGeom>
          <a:noFill/>
          <a:ln w="9525">
            <a:noFill/>
            <a:miter lim="800000"/>
            <a:headEnd/>
            <a:tailEnd/>
          </a:ln>
        </p:spPr>
      </p:pic>
      <p:pic>
        <p:nvPicPr>
          <p:cNvPr id="98310" name="Shape 490" descr="spodeli_bg_chushka.jpg"/>
          <p:cNvPicPr preferRelativeResize="0">
            <a:picLocks noChangeAspect="1" noChangeArrowheads="1"/>
          </p:cNvPicPr>
          <p:nvPr/>
        </p:nvPicPr>
        <p:blipFill>
          <a:blip r:embed="rId5"/>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hape 495"/>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sp>
        <p:nvSpPr>
          <p:cNvPr id="100354" name="Shape 496"/>
          <p:cNvSpPr txBox="1">
            <a:spLocks noChangeArrowheads="1"/>
          </p:cNvSpPr>
          <p:nvPr/>
        </p:nvSpPr>
        <p:spPr bwMode="auto">
          <a:xfrm>
            <a:off x="369888" y="427038"/>
            <a:ext cx="5211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11. Стари столици</a:t>
            </a:r>
          </a:p>
          <a:p>
            <a:endParaRPr lang="bg-BG" sz="1200" b="1">
              <a:latin typeface="Verdana" pitchFamily="34" charset="0"/>
              <a:sym typeface="Verdana" pitchFamily="34" charset="0"/>
            </a:endParaRPr>
          </a:p>
          <a:p>
            <a:pPr>
              <a:lnSpc>
                <a:spcPct val="115000"/>
              </a:lnSpc>
              <a:buClr>
                <a:srgbClr val="000000"/>
              </a:buClr>
              <a:buFont typeface="Arial" charset="0"/>
              <a:buNone/>
            </a:pPr>
            <a:r>
              <a:rPr lang="bg-BG" b="1">
                <a:latin typeface="Verdana" pitchFamily="34" charset="0"/>
                <a:sym typeface="Verdana" pitchFamily="34" charset="0"/>
              </a:rPr>
              <a:t>Велико Търново, Горна Оряховица, Шумен, Търговище, Плиска, Велики Преслав</a:t>
            </a:r>
          </a:p>
        </p:txBody>
      </p:sp>
      <p:pic>
        <p:nvPicPr>
          <p:cNvPr id="100355" name="Shape 497" descr="obr DSC_2778k.jpg"/>
          <p:cNvPicPr preferRelativeResize="0">
            <a:picLocks noChangeAspect="1" noChangeArrowheads="1"/>
          </p:cNvPicPr>
          <p:nvPr/>
        </p:nvPicPr>
        <p:blipFill>
          <a:blip r:embed="rId3"/>
          <a:srcRect/>
          <a:stretch>
            <a:fillRect/>
          </a:stretch>
        </p:blipFill>
        <p:spPr bwMode="auto">
          <a:xfrm rot="145930">
            <a:off x="5494338" y="333375"/>
            <a:ext cx="3297237" cy="3930650"/>
          </a:xfrm>
          <a:prstGeom prst="rect">
            <a:avLst/>
          </a:prstGeom>
          <a:noFill/>
          <a:ln w="9525">
            <a:noFill/>
            <a:miter lim="800000"/>
            <a:headEnd/>
            <a:tailEnd/>
          </a:ln>
        </p:spPr>
      </p:pic>
      <p:pic>
        <p:nvPicPr>
          <p:cNvPr id="100356" name="Shape 498" descr="obr DSC_2956.jpg"/>
          <p:cNvPicPr preferRelativeResize="0">
            <a:picLocks noChangeAspect="1" noChangeArrowheads="1"/>
          </p:cNvPicPr>
          <p:nvPr/>
        </p:nvPicPr>
        <p:blipFill>
          <a:blip r:embed="rId4"/>
          <a:srcRect/>
          <a:stretch>
            <a:fillRect/>
          </a:stretch>
        </p:blipFill>
        <p:spPr bwMode="auto">
          <a:xfrm rot="-127459">
            <a:off x="3206750" y="3055938"/>
            <a:ext cx="2382838" cy="2841625"/>
          </a:xfrm>
          <a:prstGeom prst="rect">
            <a:avLst/>
          </a:prstGeom>
          <a:noFill/>
          <a:ln w="9525">
            <a:noFill/>
            <a:miter lim="800000"/>
            <a:headEnd/>
            <a:tailEnd/>
          </a:ln>
        </p:spPr>
      </p:pic>
      <p:pic>
        <p:nvPicPr>
          <p:cNvPr id="100357" name="Shape 499" descr="DSC_0123p.jpg"/>
          <p:cNvPicPr preferRelativeResize="0">
            <a:picLocks noChangeAspect="1" noChangeArrowheads="1"/>
          </p:cNvPicPr>
          <p:nvPr/>
        </p:nvPicPr>
        <p:blipFill>
          <a:blip r:embed="rId5"/>
          <a:srcRect/>
          <a:stretch>
            <a:fillRect/>
          </a:stretch>
        </p:blipFill>
        <p:spPr bwMode="auto">
          <a:xfrm>
            <a:off x="319088" y="1730375"/>
            <a:ext cx="2986087" cy="3559175"/>
          </a:xfrm>
          <a:prstGeom prst="rect">
            <a:avLst/>
          </a:prstGeom>
          <a:noFill/>
          <a:ln w="9525">
            <a:noFill/>
            <a:miter lim="800000"/>
            <a:headEnd/>
            <a:tailEnd/>
          </a:ln>
        </p:spPr>
      </p:pic>
      <p:pic>
        <p:nvPicPr>
          <p:cNvPr id="100358" name="Shape 500" descr="obr DSC_4823.jpg"/>
          <p:cNvPicPr preferRelativeResize="0">
            <a:picLocks noChangeAspect="1" noChangeArrowheads="1"/>
          </p:cNvPicPr>
          <p:nvPr/>
        </p:nvPicPr>
        <p:blipFill>
          <a:blip r:embed="rId6"/>
          <a:srcRect/>
          <a:stretch>
            <a:fillRect/>
          </a:stretch>
        </p:blipFill>
        <p:spPr bwMode="auto">
          <a:xfrm>
            <a:off x="5956300" y="3851275"/>
            <a:ext cx="2157413" cy="2573338"/>
          </a:xfrm>
          <a:prstGeom prst="rect">
            <a:avLst/>
          </a:prstGeom>
          <a:noFill/>
          <a:ln w="9525">
            <a:noFill/>
            <a:miter lim="800000"/>
            <a:headEnd/>
            <a:tailEnd/>
          </a:ln>
        </p:spPr>
      </p:pic>
      <p:pic>
        <p:nvPicPr>
          <p:cNvPr id="100359" name="Shape 501" descr="spodeli_bg_chushka.jpg"/>
          <p:cNvPicPr preferRelativeResize="0">
            <a:picLocks noChangeAspect="1" noChangeArrowheads="1"/>
          </p:cNvPicPr>
          <p:nvPr/>
        </p:nvPicPr>
        <p:blipFill>
          <a:blip r:embed="rId7"/>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hape 506"/>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102402" name="Shape 507" descr="vij.jpg"/>
          <p:cNvPicPr preferRelativeResize="0">
            <a:picLocks noChangeAspect="1" noChangeArrowheads="1"/>
          </p:cNvPicPr>
          <p:nvPr/>
        </p:nvPicPr>
        <p:blipFill>
          <a:blip r:embed="rId3"/>
          <a:srcRect/>
          <a:stretch>
            <a:fillRect/>
          </a:stretch>
        </p:blipFill>
        <p:spPr bwMode="auto">
          <a:xfrm>
            <a:off x="6862763" y="487363"/>
            <a:ext cx="914400" cy="1028700"/>
          </a:xfrm>
          <a:prstGeom prst="rect">
            <a:avLst/>
          </a:prstGeom>
          <a:noFill/>
          <a:ln w="9525">
            <a:noFill/>
            <a:miter lim="800000"/>
            <a:headEnd/>
            <a:tailEnd/>
          </a:ln>
        </p:spPr>
      </p:pic>
      <p:sp>
        <p:nvSpPr>
          <p:cNvPr id="102403" name="Shape 508"/>
          <p:cNvSpPr txBox="1">
            <a:spLocks noChangeArrowheads="1"/>
          </p:cNvSpPr>
          <p:nvPr/>
        </p:nvSpPr>
        <p:spPr bwMode="auto">
          <a:xfrm>
            <a:off x="5529263" y="1716088"/>
            <a:ext cx="3286125" cy="4622800"/>
          </a:xfrm>
          <a:prstGeom prst="rect">
            <a:avLst/>
          </a:prstGeom>
          <a:noFill/>
          <a:ln w="9525">
            <a:noFill/>
            <a:miter lim="800000"/>
            <a:headEnd/>
            <a:tailEnd/>
          </a:ln>
        </p:spPr>
        <p:txBody>
          <a:bodyPr lIns="91425" tIns="91425" rIns="91425" bIns="91425"/>
          <a:lstStyle/>
          <a:p>
            <a:pPr marL="457200" indent="-228600">
              <a:lnSpc>
                <a:spcPct val="115000"/>
              </a:lnSpc>
              <a:buClr>
                <a:srgbClr val="000000"/>
              </a:buClr>
              <a:buFont typeface="Verdana" pitchFamily="34" charset="0"/>
              <a:buChar char="●"/>
            </a:pPr>
            <a:r>
              <a:rPr lang="bg-BG">
                <a:latin typeface="Verdana" pitchFamily="34" charset="0"/>
                <a:sym typeface="Verdana" pitchFamily="34" charset="0"/>
              </a:rPr>
              <a:t>Историческите хълмове Царевец и Трапезица</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Арбанаси</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Хотнишка екопътека</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Еменска екопътека</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Даскалоливницата - Елена </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Славейковото училище - Търговище </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Шуменска крепост</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Мадарският конник</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Осмарски скални манастири</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Ханкрумски скални манастири</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Плиска </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Велики Преслав </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Никополис ад Иструм</a:t>
            </a:r>
          </a:p>
          <a:p>
            <a:pPr marL="457200" indent="-228600">
              <a:lnSpc>
                <a:spcPct val="115000"/>
              </a:lnSpc>
            </a:pPr>
            <a:endParaRPr lang="bg-BG">
              <a:latin typeface="Verdana" pitchFamily="34" charset="0"/>
              <a:sym typeface="Verdana" pitchFamily="34" charset="0"/>
            </a:endParaRPr>
          </a:p>
          <a:p>
            <a:pPr marL="457200" indent="-228600">
              <a:lnSpc>
                <a:spcPct val="115000"/>
              </a:lnSpc>
            </a:pPr>
            <a:endParaRPr lang="bg-BG">
              <a:latin typeface="Verdana" pitchFamily="34" charset="0"/>
              <a:sym typeface="Verdana" pitchFamily="34" charset="0"/>
            </a:endParaRPr>
          </a:p>
          <a:p>
            <a:pPr marL="457200" indent="-228600">
              <a:lnSpc>
                <a:spcPct val="115000"/>
              </a:lnSpc>
            </a:pPr>
            <a:endParaRPr lang="bg-BG">
              <a:latin typeface="Verdana" pitchFamily="34" charset="0"/>
              <a:sym typeface="Verdana" pitchFamily="34" charset="0"/>
            </a:endParaRPr>
          </a:p>
          <a:p>
            <a:pPr marL="457200" indent="-228600">
              <a:lnSpc>
                <a:spcPct val="115000"/>
              </a:lnSpc>
              <a:buClr>
                <a:srgbClr val="000000"/>
              </a:buClr>
              <a:buFont typeface="Arial" charset="0"/>
              <a:buNone/>
            </a:pPr>
            <a:endParaRPr lang="bg-BG">
              <a:latin typeface="Verdana" pitchFamily="34" charset="0"/>
              <a:sym typeface="Verdana" pitchFamily="34" charset="0"/>
            </a:endParaRPr>
          </a:p>
          <a:p>
            <a:pPr marL="457200" indent="-228600">
              <a:lnSpc>
                <a:spcPct val="115000"/>
              </a:lnSpc>
            </a:pPr>
            <a:endParaRPr lang="bg-BG">
              <a:latin typeface="Verdana" pitchFamily="34" charset="0"/>
              <a:sym typeface="Verdana" pitchFamily="34" charset="0"/>
            </a:endParaRPr>
          </a:p>
        </p:txBody>
      </p:sp>
      <p:sp>
        <p:nvSpPr>
          <p:cNvPr id="102404" name="Shape 509"/>
          <p:cNvSpPr txBox="1">
            <a:spLocks noChangeArrowheads="1"/>
          </p:cNvSpPr>
          <p:nvPr/>
        </p:nvSpPr>
        <p:spPr bwMode="auto">
          <a:xfrm>
            <a:off x="369888" y="427038"/>
            <a:ext cx="5211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11. Стари столици</a:t>
            </a:r>
          </a:p>
          <a:p>
            <a:endParaRPr lang="bg-BG" sz="1200" b="1">
              <a:latin typeface="Verdana" pitchFamily="34" charset="0"/>
              <a:sym typeface="Verdana" pitchFamily="34" charset="0"/>
            </a:endParaRPr>
          </a:p>
          <a:p>
            <a:pPr>
              <a:lnSpc>
                <a:spcPct val="115000"/>
              </a:lnSpc>
            </a:pPr>
            <a:r>
              <a:rPr lang="bg-BG" b="1">
                <a:latin typeface="Verdana" pitchFamily="34" charset="0"/>
                <a:sym typeface="Verdana" pitchFamily="34" charset="0"/>
              </a:rPr>
              <a:t>Велико Търново, Плиска, Велики Преслав, Горна Оряховица, Шумен, Търговище</a:t>
            </a:r>
          </a:p>
        </p:txBody>
      </p:sp>
      <p:pic>
        <p:nvPicPr>
          <p:cNvPr id="102405" name="Shape 510" descr="spodeli_bg_chushka.jpg"/>
          <p:cNvPicPr preferRelativeResize="0">
            <a:picLocks noChangeAspect="1" noChangeArrowheads="1"/>
          </p:cNvPicPr>
          <p:nvPr/>
        </p:nvPicPr>
        <p:blipFill>
          <a:blip r:embed="rId4"/>
          <a:srcRect/>
          <a:stretch>
            <a:fillRect/>
          </a:stretch>
        </p:blipFill>
        <p:spPr bwMode="auto">
          <a:xfrm>
            <a:off x="241300" y="5946775"/>
            <a:ext cx="1063625" cy="722313"/>
          </a:xfrm>
          <a:prstGeom prst="rect">
            <a:avLst/>
          </a:prstGeom>
          <a:noFill/>
          <a:ln w="9525">
            <a:noFill/>
            <a:miter lim="800000"/>
            <a:headEnd/>
            <a:tailEnd/>
          </a:ln>
        </p:spPr>
      </p:pic>
      <p:pic>
        <p:nvPicPr>
          <p:cNvPr id="102406" name="Shape 511" descr="11.jpg"/>
          <p:cNvPicPr preferRelativeResize="0">
            <a:picLocks noChangeAspect="1" noChangeArrowheads="1"/>
          </p:cNvPicPr>
          <p:nvPr/>
        </p:nvPicPr>
        <p:blipFill>
          <a:blip r:embed="rId5"/>
          <a:srcRect/>
          <a:stretch>
            <a:fillRect/>
          </a:stretch>
        </p:blipFill>
        <p:spPr bwMode="auto">
          <a:xfrm>
            <a:off x="273050" y="1789113"/>
            <a:ext cx="5194300" cy="3382962"/>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hape 516"/>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104450" name="Shape 517" descr="opitai.jpg"/>
          <p:cNvPicPr preferRelativeResize="0">
            <a:picLocks noChangeAspect="1" noChangeArrowheads="1"/>
          </p:cNvPicPr>
          <p:nvPr/>
        </p:nvPicPr>
        <p:blipFill>
          <a:blip r:embed="rId3"/>
          <a:srcRect/>
          <a:stretch>
            <a:fillRect/>
          </a:stretch>
        </p:blipFill>
        <p:spPr bwMode="auto">
          <a:xfrm>
            <a:off x="522288" y="1727200"/>
            <a:ext cx="990600" cy="971550"/>
          </a:xfrm>
          <a:prstGeom prst="rect">
            <a:avLst/>
          </a:prstGeom>
          <a:noFill/>
          <a:ln w="9525">
            <a:noFill/>
            <a:miter lim="800000"/>
            <a:headEnd/>
            <a:tailEnd/>
          </a:ln>
        </p:spPr>
      </p:pic>
      <p:sp>
        <p:nvSpPr>
          <p:cNvPr id="104451" name="Shape 518"/>
          <p:cNvSpPr txBox="1">
            <a:spLocks noChangeArrowheads="1"/>
          </p:cNvSpPr>
          <p:nvPr/>
        </p:nvSpPr>
        <p:spPr bwMode="auto">
          <a:xfrm>
            <a:off x="1995488" y="2033588"/>
            <a:ext cx="3294062" cy="3546475"/>
          </a:xfrm>
          <a:prstGeom prst="rect">
            <a:avLst/>
          </a:prstGeom>
          <a:noFill/>
          <a:ln w="9525">
            <a:noFill/>
            <a:miter lim="800000"/>
            <a:headEnd/>
            <a:tailEnd/>
          </a:ln>
        </p:spPr>
        <p:txBody>
          <a:bodyPr lIns="91425" tIns="91425" rIns="91425" bIns="91425"/>
          <a:lstStyle/>
          <a:p>
            <a:pPr marL="457200" indent="-228600">
              <a:lnSpc>
                <a:spcPct val="115000"/>
              </a:lnSpc>
              <a:buClr>
                <a:srgbClr val="000000"/>
              </a:buClr>
              <a:buFont typeface="Verdana" pitchFamily="34" charset="0"/>
              <a:buChar char="●"/>
            </a:pPr>
            <a:r>
              <a:rPr lang="bg-BG" b="1">
                <a:latin typeface="Verdana" pitchFamily="34" charset="0"/>
                <a:sym typeface="Verdana" pitchFamily="34" charset="0"/>
              </a:rPr>
              <a:t>Еленски бут</a:t>
            </a:r>
          </a:p>
          <a:p>
            <a:pPr marL="457200" indent="-228600">
              <a:lnSpc>
                <a:spcPct val="115000"/>
              </a:lnSpc>
              <a:buClr>
                <a:srgbClr val="000000"/>
              </a:buClr>
              <a:buFont typeface="Verdana" pitchFamily="34" charset="0"/>
              <a:buChar char="●"/>
            </a:pPr>
            <a:r>
              <a:rPr lang="bg-BG" b="1">
                <a:latin typeface="Verdana" pitchFamily="34" charset="0"/>
                <a:sym typeface="Verdana" pitchFamily="34" charset="0"/>
              </a:rPr>
              <a:t>Горнооряховски суджук</a:t>
            </a:r>
          </a:p>
          <a:p>
            <a:pPr marL="457200" indent="-228600">
              <a:lnSpc>
                <a:spcPct val="115000"/>
              </a:lnSpc>
              <a:buClr>
                <a:srgbClr val="000000"/>
              </a:buClr>
              <a:buFontTx/>
              <a:buChar char="●"/>
            </a:pPr>
            <a:r>
              <a:rPr lang="bg-BG" b="1">
                <a:latin typeface="Verdana" pitchFamily="34" charset="0"/>
                <a:sym typeface="Verdana" pitchFamily="34" charset="0"/>
              </a:rPr>
              <a:t>Пестил от сини сливи </a:t>
            </a:r>
            <a:r>
              <a:rPr lang="bg-BG">
                <a:latin typeface="Verdana" pitchFamily="34" charset="0"/>
                <a:sym typeface="Verdana" pitchFamily="34" charset="0"/>
              </a:rPr>
              <a:t>- “габровски шоколад”</a:t>
            </a:r>
          </a:p>
          <a:p>
            <a:pPr marL="457200" indent="-228600">
              <a:lnSpc>
                <a:spcPct val="115000"/>
              </a:lnSpc>
              <a:buClr>
                <a:srgbClr val="000000"/>
              </a:buClr>
              <a:buFontTx/>
              <a:buChar char="●"/>
            </a:pPr>
            <a:r>
              <a:rPr lang="bg-BG" b="1">
                <a:latin typeface="Verdana" pitchFamily="34" charset="0"/>
                <a:sym typeface="Verdana" pitchFamily="34" charset="0"/>
              </a:rPr>
              <a:t>Пълнени рати с булгур</a:t>
            </a:r>
            <a:r>
              <a:rPr lang="bg-BG">
                <a:latin typeface="Verdana" pitchFamily="34" charset="0"/>
                <a:sym typeface="Verdana" pitchFamily="34" charset="0"/>
              </a:rPr>
              <a:t> - червени чушки, които се пълнят с булгур, сирене и орехи</a:t>
            </a:r>
          </a:p>
          <a:p>
            <a:pPr marL="457200" indent="-228600">
              <a:lnSpc>
                <a:spcPct val="115000"/>
              </a:lnSpc>
              <a:buClr>
                <a:srgbClr val="000000"/>
              </a:buClr>
              <a:buFontTx/>
              <a:buChar char="●"/>
            </a:pPr>
            <a:r>
              <a:rPr lang="bg-BG" b="1">
                <a:latin typeface="Verdana" pitchFamily="34" charset="0"/>
                <a:sym typeface="Verdana" pitchFamily="34" charset="0"/>
              </a:rPr>
              <a:t>Оризато</a:t>
            </a:r>
            <a:r>
              <a:rPr lang="bg-BG">
                <a:latin typeface="Verdana" pitchFamily="34" charset="0"/>
                <a:sym typeface="Verdana" pitchFamily="34" charset="0"/>
              </a:rPr>
              <a:t> - постен ориз на фурна</a:t>
            </a:r>
          </a:p>
          <a:p>
            <a:pPr marL="457200" indent="-228600">
              <a:lnSpc>
                <a:spcPct val="115000"/>
              </a:lnSpc>
              <a:buClr>
                <a:srgbClr val="000000"/>
              </a:buClr>
              <a:buFontTx/>
              <a:buChar char="●"/>
            </a:pPr>
            <a:r>
              <a:rPr lang="bg-BG" b="1">
                <a:latin typeface="Verdana" pitchFamily="34" charset="0"/>
                <a:sym typeface="Verdana" pitchFamily="34" charset="0"/>
              </a:rPr>
              <a:t>Болярски сърми</a:t>
            </a:r>
            <a:r>
              <a:rPr lang="bg-BG">
                <a:latin typeface="Verdana" pitchFamily="34" charset="0"/>
                <a:sym typeface="Verdana" pitchFamily="34" charset="0"/>
              </a:rPr>
              <a:t> - правят се на бавен огън</a:t>
            </a:r>
          </a:p>
          <a:p>
            <a:pPr marL="457200" indent="-228600">
              <a:lnSpc>
                <a:spcPct val="115000"/>
              </a:lnSpc>
              <a:buClr>
                <a:srgbClr val="000000"/>
              </a:buClr>
              <a:buFont typeface="Verdana" pitchFamily="34" charset="0"/>
              <a:buChar char="●"/>
            </a:pPr>
            <a:r>
              <a:rPr lang="bg-BG" b="1">
                <a:latin typeface="Verdana" pitchFamily="34" charset="0"/>
                <a:sym typeface="Verdana" pitchFamily="34" charset="0"/>
              </a:rPr>
              <a:t>Мешаница </a:t>
            </a:r>
            <a:r>
              <a:rPr lang="bg-BG">
                <a:latin typeface="Verdana" pitchFamily="34" charset="0"/>
                <a:sym typeface="Verdana" pitchFamily="34" charset="0"/>
              </a:rPr>
              <a:t>- гювеч с месо, което се прави в Арбанаси</a:t>
            </a:r>
          </a:p>
        </p:txBody>
      </p:sp>
      <p:sp>
        <p:nvSpPr>
          <p:cNvPr id="104452" name="Shape 519"/>
          <p:cNvSpPr txBox="1">
            <a:spLocks noChangeArrowheads="1"/>
          </p:cNvSpPr>
          <p:nvPr/>
        </p:nvSpPr>
        <p:spPr bwMode="auto">
          <a:xfrm>
            <a:off x="369888" y="427038"/>
            <a:ext cx="5211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11. Стари столици</a:t>
            </a:r>
          </a:p>
          <a:p>
            <a:endParaRPr lang="bg-BG" sz="1200" b="1">
              <a:latin typeface="Verdana" pitchFamily="34" charset="0"/>
              <a:sym typeface="Verdana" pitchFamily="34" charset="0"/>
            </a:endParaRPr>
          </a:p>
          <a:p>
            <a:pPr>
              <a:lnSpc>
                <a:spcPct val="115000"/>
              </a:lnSpc>
            </a:pPr>
            <a:r>
              <a:rPr lang="bg-BG" b="1">
                <a:latin typeface="Verdana" pitchFamily="34" charset="0"/>
                <a:sym typeface="Verdana" pitchFamily="34" charset="0"/>
              </a:rPr>
              <a:t>Велико Търново, Горна Оряховица, Шумен, Търговище, Плиска, Велики Преслав</a:t>
            </a:r>
          </a:p>
        </p:txBody>
      </p:sp>
      <p:pic>
        <p:nvPicPr>
          <p:cNvPr id="104453" name="Shape 520" descr="IMGP1350.jpg"/>
          <p:cNvPicPr preferRelativeResize="0">
            <a:picLocks noChangeAspect="1" noChangeArrowheads="1"/>
          </p:cNvPicPr>
          <p:nvPr/>
        </p:nvPicPr>
        <p:blipFill>
          <a:blip r:embed="rId4"/>
          <a:srcRect/>
          <a:stretch>
            <a:fillRect/>
          </a:stretch>
        </p:blipFill>
        <p:spPr bwMode="auto">
          <a:xfrm>
            <a:off x="5716588" y="777875"/>
            <a:ext cx="3052762" cy="3643313"/>
          </a:xfrm>
          <a:prstGeom prst="rect">
            <a:avLst/>
          </a:prstGeom>
          <a:noFill/>
          <a:ln w="9525">
            <a:noFill/>
            <a:miter lim="800000"/>
            <a:headEnd/>
            <a:tailEnd/>
          </a:ln>
        </p:spPr>
      </p:pic>
      <p:pic>
        <p:nvPicPr>
          <p:cNvPr id="104454" name="Shape 521" descr="2463566_l.jpg"/>
          <p:cNvPicPr preferRelativeResize="0">
            <a:picLocks noChangeAspect="1" noChangeArrowheads="1"/>
          </p:cNvPicPr>
          <p:nvPr/>
        </p:nvPicPr>
        <p:blipFill>
          <a:blip r:embed="rId5"/>
          <a:srcRect/>
          <a:stretch>
            <a:fillRect/>
          </a:stretch>
        </p:blipFill>
        <p:spPr bwMode="auto">
          <a:xfrm>
            <a:off x="241300" y="3024188"/>
            <a:ext cx="1754188" cy="2076450"/>
          </a:xfrm>
          <a:prstGeom prst="rect">
            <a:avLst/>
          </a:prstGeom>
          <a:noFill/>
          <a:ln w="9525">
            <a:noFill/>
            <a:miter lim="800000"/>
            <a:headEnd/>
            <a:tailEnd/>
          </a:ln>
        </p:spPr>
      </p:pic>
      <p:pic>
        <p:nvPicPr>
          <p:cNvPr id="104455" name="Shape 522" descr="spodeli_bg_chushka.jpg"/>
          <p:cNvPicPr preferRelativeResize="0">
            <a:picLocks noChangeAspect="1" noChangeArrowheads="1"/>
          </p:cNvPicPr>
          <p:nvPr/>
        </p:nvPicPr>
        <p:blipFill>
          <a:blip r:embed="rId6"/>
          <a:srcRect/>
          <a:stretch>
            <a:fillRect/>
          </a:stretch>
        </p:blipFill>
        <p:spPr bwMode="auto">
          <a:xfrm>
            <a:off x="241300" y="5946775"/>
            <a:ext cx="1063625" cy="722313"/>
          </a:xfrm>
          <a:prstGeom prst="rect">
            <a:avLst/>
          </a:prstGeom>
          <a:noFill/>
          <a:ln w="9525">
            <a:noFill/>
            <a:miter lim="800000"/>
            <a:headEnd/>
            <a:tailEnd/>
          </a:ln>
        </p:spPr>
      </p:pic>
      <p:pic>
        <p:nvPicPr>
          <p:cNvPr id="104456" name="Shape 523" descr="meat-879716_1920-001.jpg"/>
          <p:cNvPicPr preferRelativeResize="0">
            <a:picLocks noChangeAspect="1" noChangeArrowheads="1"/>
          </p:cNvPicPr>
          <p:nvPr/>
        </p:nvPicPr>
        <p:blipFill>
          <a:blip r:embed="rId7"/>
          <a:srcRect/>
          <a:stretch>
            <a:fillRect/>
          </a:stretch>
        </p:blipFill>
        <p:spPr bwMode="auto">
          <a:xfrm>
            <a:off x="5349875" y="4124325"/>
            <a:ext cx="2130425" cy="2492375"/>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hape 528"/>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106498" name="Shape 529" descr="degustirai.jpg"/>
          <p:cNvPicPr preferRelativeResize="0">
            <a:picLocks noChangeAspect="1" noChangeArrowheads="1"/>
          </p:cNvPicPr>
          <p:nvPr/>
        </p:nvPicPr>
        <p:blipFill>
          <a:blip r:embed="rId3"/>
          <a:srcRect/>
          <a:stretch>
            <a:fillRect/>
          </a:stretch>
        </p:blipFill>
        <p:spPr bwMode="auto">
          <a:xfrm>
            <a:off x="425450" y="2149475"/>
            <a:ext cx="1141413" cy="1231900"/>
          </a:xfrm>
          <a:prstGeom prst="rect">
            <a:avLst/>
          </a:prstGeom>
          <a:noFill/>
          <a:ln w="9525">
            <a:noFill/>
            <a:miter lim="800000"/>
            <a:headEnd/>
            <a:tailEnd/>
          </a:ln>
        </p:spPr>
      </p:pic>
      <p:sp>
        <p:nvSpPr>
          <p:cNvPr id="530" name="Shape 530"/>
          <p:cNvSpPr txBox="1"/>
          <p:nvPr/>
        </p:nvSpPr>
        <p:spPr>
          <a:xfrm>
            <a:off x="2379750" y="1774000"/>
            <a:ext cx="2942100" cy="4657500"/>
          </a:xfrm>
          <a:prstGeom prst="rect">
            <a:avLst/>
          </a:prstGeom>
          <a:noFill/>
          <a:ln>
            <a:noFill/>
          </a:ln>
        </p:spPr>
        <p:txBody>
          <a:bodyPr lIns="91425" tIns="91425" rIns="91425" bIns="91425"/>
          <a:lstStyle/>
          <a:p>
            <a:pPr marL="457200" indent="-342900" fontAlgn="auto">
              <a:lnSpc>
                <a:spcPct val="115000"/>
              </a:lnSpc>
              <a:spcBef>
                <a:spcPts val="0"/>
              </a:spcBef>
              <a:spcAft>
                <a:spcPts val="0"/>
              </a:spcAft>
              <a:buClr>
                <a:schemeClr val="dk1"/>
              </a:buClr>
              <a:buSzPct val="100000"/>
              <a:buFont typeface="Verdana"/>
              <a:buChar char="●"/>
              <a:defRPr/>
            </a:pPr>
            <a:r>
              <a:rPr lang="bg" sz="1800" b="1" kern="0">
                <a:solidFill>
                  <a:schemeClr val="dk1"/>
                </a:solidFill>
                <a:highlight>
                  <a:srgbClr val="FFFFFF"/>
                </a:highlight>
                <a:latin typeface="Verdana"/>
                <a:ea typeface="Verdana"/>
                <a:cs typeface="Verdana"/>
                <a:sym typeface="Verdana"/>
              </a:rPr>
              <a:t>Осмарски пелин</a:t>
            </a:r>
          </a:p>
          <a:p>
            <a:pPr fontAlgn="auto">
              <a:lnSpc>
                <a:spcPct val="115000"/>
              </a:lnSpc>
              <a:spcBef>
                <a:spcPts val="0"/>
              </a:spcBef>
              <a:spcAft>
                <a:spcPts val="0"/>
              </a:spcAft>
              <a:buClr>
                <a:schemeClr val="dk1"/>
              </a:buClr>
              <a:buFont typeface="Arial"/>
              <a:buNone/>
              <a:defRPr/>
            </a:pPr>
            <a:endParaRPr kern="0">
              <a:solidFill>
                <a:schemeClr val="dk1"/>
              </a:solidFill>
              <a:highlight>
                <a:srgbClr val="FFFFFF"/>
              </a:highlight>
              <a:latin typeface="Verdana"/>
              <a:ea typeface="Verdana"/>
              <a:cs typeface="Verdana"/>
              <a:sym typeface="Verdana"/>
            </a:endParaRPr>
          </a:p>
          <a:p>
            <a:pPr fontAlgn="auto">
              <a:lnSpc>
                <a:spcPct val="115000"/>
              </a:lnSpc>
              <a:spcBef>
                <a:spcPts val="0"/>
              </a:spcBef>
              <a:spcAft>
                <a:spcPts val="0"/>
              </a:spcAft>
              <a:buClr>
                <a:schemeClr val="dk1"/>
              </a:buClr>
              <a:buFont typeface="Arial"/>
              <a:buNone/>
              <a:defRPr/>
            </a:pPr>
            <a:r>
              <a:rPr lang="bg" kern="0">
                <a:solidFill>
                  <a:schemeClr val="dk1"/>
                </a:solidFill>
                <a:latin typeface="Verdana"/>
                <a:ea typeface="Verdana"/>
                <a:cs typeface="Verdana"/>
                <a:sym typeface="Verdana"/>
              </a:rPr>
              <a:t>Прочутото вино се прави в с. Осмар и има характерен горчив вкус, който се дължи на едноименната подправка. В региона се произвеждат също висококачествени вина Шардоне, Мерло, Пино ноар и др. Предлагат се също дегустационни турове и опознавателни беседи с участието на енолог. </a:t>
            </a:r>
          </a:p>
          <a:p>
            <a:pPr fontAlgn="auto">
              <a:lnSpc>
                <a:spcPct val="115000"/>
              </a:lnSpc>
              <a:spcBef>
                <a:spcPts val="0"/>
              </a:spcBef>
              <a:spcAft>
                <a:spcPts val="0"/>
              </a:spcAft>
              <a:buClr>
                <a:schemeClr val="dk1"/>
              </a:buClr>
              <a:buFont typeface="Arial"/>
              <a:buNone/>
              <a:defRPr/>
            </a:pPr>
            <a:endParaRPr sz="1800" b="1" kern="0">
              <a:solidFill>
                <a:schemeClr val="dk1"/>
              </a:solidFill>
              <a:latin typeface="Verdana"/>
              <a:ea typeface="Verdana"/>
              <a:cs typeface="Verdana"/>
              <a:sym typeface="Verdana"/>
            </a:endParaRPr>
          </a:p>
          <a:p>
            <a:pPr fontAlgn="auto">
              <a:spcBef>
                <a:spcPts val="0"/>
              </a:spcBef>
              <a:spcAft>
                <a:spcPts val="0"/>
              </a:spcAft>
              <a:defRPr/>
            </a:pPr>
            <a:endParaRPr kern="0">
              <a:latin typeface="Verdana"/>
              <a:ea typeface="Verdana"/>
              <a:cs typeface="Verdana"/>
              <a:sym typeface="Verdana"/>
            </a:endParaRPr>
          </a:p>
        </p:txBody>
      </p:sp>
      <p:sp>
        <p:nvSpPr>
          <p:cNvPr id="106500" name="Shape 531"/>
          <p:cNvSpPr txBox="1">
            <a:spLocks noChangeArrowheads="1"/>
          </p:cNvSpPr>
          <p:nvPr/>
        </p:nvSpPr>
        <p:spPr bwMode="auto">
          <a:xfrm>
            <a:off x="369888" y="427038"/>
            <a:ext cx="5211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11. Стари столици</a:t>
            </a:r>
          </a:p>
          <a:p>
            <a:endParaRPr lang="bg-BG" sz="1200" b="1">
              <a:latin typeface="Verdana" pitchFamily="34" charset="0"/>
              <a:sym typeface="Verdana" pitchFamily="34" charset="0"/>
            </a:endParaRPr>
          </a:p>
          <a:p>
            <a:pPr>
              <a:lnSpc>
                <a:spcPct val="115000"/>
              </a:lnSpc>
            </a:pPr>
            <a:r>
              <a:rPr lang="bg-BG" b="1">
                <a:latin typeface="Verdana" pitchFamily="34" charset="0"/>
                <a:sym typeface="Verdana" pitchFamily="34" charset="0"/>
              </a:rPr>
              <a:t>Велико Търново, Горна Оряховица, Шумен, Търговище, Плиска, Велики Преслав</a:t>
            </a:r>
          </a:p>
        </p:txBody>
      </p:sp>
      <p:pic>
        <p:nvPicPr>
          <p:cNvPr id="106501" name="Shape 532" descr="shutterstock_63535102_small-001.jpg"/>
          <p:cNvPicPr preferRelativeResize="0">
            <a:picLocks noChangeAspect="1" noChangeArrowheads="1"/>
          </p:cNvPicPr>
          <p:nvPr/>
        </p:nvPicPr>
        <p:blipFill>
          <a:blip r:embed="rId4"/>
          <a:srcRect/>
          <a:stretch>
            <a:fillRect/>
          </a:stretch>
        </p:blipFill>
        <p:spPr bwMode="auto">
          <a:xfrm>
            <a:off x="5473700" y="1727200"/>
            <a:ext cx="3517900" cy="4181475"/>
          </a:xfrm>
          <a:prstGeom prst="rect">
            <a:avLst/>
          </a:prstGeom>
          <a:noFill/>
          <a:ln w="9525">
            <a:noFill/>
            <a:miter lim="800000"/>
            <a:headEnd/>
            <a:tailEnd/>
          </a:ln>
        </p:spPr>
      </p:pic>
      <p:pic>
        <p:nvPicPr>
          <p:cNvPr id="106502" name="Shape 533" descr="spodeli_bg_chushka.jpg"/>
          <p:cNvPicPr preferRelativeResize="0">
            <a:picLocks noChangeAspect="1" noChangeArrowheads="1"/>
          </p:cNvPicPr>
          <p:nvPr/>
        </p:nvPicPr>
        <p:blipFill>
          <a:blip r:embed="rId5"/>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hape 538"/>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sp>
        <p:nvSpPr>
          <p:cNvPr id="108546" name="Shape 539"/>
          <p:cNvSpPr txBox="1">
            <a:spLocks noChangeArrowheads="1"/>
          </p:cNvSpPr>
          <p:nvPr/>
        </p:nvSpPr>
        <p:spPr bwMode="auto">
          <a:xfrm>
            <a:off x="369888" y="427038"/>
            <a:ext cx="5211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12. Родопи </a:t>
            </a:r>
          </a:p>
          <a:p>
            <a:endParaRPr lang="bg-BG" sz="1200" b="1">
              <a:latin typeface="Verdana" pitchFamily="34" charset="0"/>
              <a:sym typeface="Verdana" pitchFamily="34" charset="0"/>
            </a:endParaRPr>
          </a:p>
          <a:p>
            <a:r>
              <a:rPr lang="bg-BG" b="1">
                <a:latin typeface="Verdana" pitchFamily="34" charset="0"/>
                <a:sym typeface="Verdana" pitchFamily="34" charset="0"/>
              </a:rPr>
              <a:t>Хасково, Кърджали, Ивайловград </a:t>
            </a:r>
          </a:p>
        </p:txBody>
      </p:sp>
      <p:pic>
        <p:nvPicPr>
          <p:cNvPr id="108547" name="Shape 540" descr="Тракийско светилище Орлови скали obr obr DSC_4618.jpg"/>
          <p:cNvPicPr preferRelativeResize="0">
            <a:picLocks noChangeAspect="1" noChangeArrowheads="1"/>
          </p:cNvPicPr>
          <p:nvPr/>
        </p:nvPicPr>
        <p:blipFill>
          <a:blip r:embed="rId3"/>
          <a:srcRect/>
          <a:stretch>
            <a:fillRect/>
          </a:stretch>
        </p:blipFill>
        <p:spPr bwMode="auto">
          <a:xfrm rot="-266483">
            <a:off x="474663" y="1752600"/>
            <a:ext cx="2327275" cy="2774950"/>
          </a:xfrm>
          <a:prstGeom prst="rect">
            <a:avLst/>
          </a:prstGeom>
          <a:noFill/>
          <a:ln w="9525">
            <a:noFill/>
            <a:miter lim="800000"/>
            <a:headEnd/>
            <a:tailEnd/>
          </a:ln>
        </p:spPr>
      </p:pic>
      <p:pic>
        <p:nvPicPr>
          <p:cNvPr id="108548" name="Shape 541" descr="Александровска гробница obr DSC_3815k.jpg"/>
          <p:cNvPicPr preferRelativeResize="0">
            <a:picLocks noChangeAspect="1" noChangeArrowheads="1"/>
          </p:cNvPicPr>
          <p:nvPr/>
        </p:nvPicPr>
        <p:blipFill>
          <a:blip r:embed="rId4"/>
          <a:srcRect/>
          <a:stretch>
            <a:fillRect/>
          </a:stretch>
        </p:blipFill>
        <p:spPr bwMode="auto">
          <a:xfrm rot="304918">
            <a:off x="5991225" y="377825"/>
            <a:ext cx="2697163" cy="3205163"/>
          </a:xfrm>
          <a:prstGeom prst="rect">
            <a:avLst/>
          </a:prstGeom>
          <a:noFill/>
          <a:ln w="9525">
            <a:noFill/>
            <a:miter lim="800000"/>
            <a:headEnd/>
            <a:tailEnd/>
          </a:ln>
        </p:spPr>
      </p:pic>
      <p:pic>
        <p:nvPicPr>
          <p:cNvPr id="108549" name="Shape 542" descr="001_2.JPG"/>
          <p:cNvPicPr preferRelativeResize="0">
            <a:picLocks noChangeAspect="1" noChangeArrowheads="1"/>
          </p:cNvPicPr>
          <p:nvPr/>
        </p:nvPicPr>
        <p:blipFill>
          <a:blip r:embed="rId5"/>
          <a:srcRect/>
          <a:stretch>
            <a:fillRect/>
          </a:stretch>
        </p:blipFill>
        <p:spPr bwMode="auto">
          <a:xfrm>
            <a:off x="2708275" y="2511425"/>
            <a:ext cx="3443288" cy="4105275"/>
          </a:xfrm>
          <a:prstGeom prst="rect">
            <a:avLst/>
          </a:prstGeom>
          <a:noFill/>
          <a:ln w="9525">
            <a:noFill/>
            <a:miter lim="800000"/>
            <a:headEnd/>
            <a:tailEnd/>
          </a:ln>
        </p:spPr>
      </p:pic>
      <p:pic>
        <p:nvPicPr>
          <p:cNvPr id="108550" name="Shape 543" descr="Златоград 2.jpg"/>
          <p:cNvPicPr preferRelativeResize="0">
            <a:picLocks noChangeAspect="1" noChangeArrowheads="1"/>
          </p:cNvPicPr>
          <p:nvPr/>
        </p:nvPicPr>
        <p:blipFill>
          <a:blip r:embed="rId6"/>
          <a:srcRect/>
          <a:stretch>
            <a:fillRect/>
          </a:stretch>
        </p:blipFill>
        <p:spPr bwMode="auto">
          <a:xfrm>
            <a:off x="6577013" y="3309938"/>
            <a:ext cx="2101850" cy="2506662"/>
          </a:xfrm>
          <a:prstGeom prst="rect">
            <a:avLst/>
          </a:prstGeom>
          <a:noFill/>
          <a:ln w="9525">
            <a:noFill/>
            <a:miter lim="800000"/>
            <a:headEnd/>
            <a:tailEnd/>
          </a:ln>
        </p:spPr>
      </p:pic>
      <p:pic>
        <p:nvPicPr>
          <p:cNvPr id="108551" name="Shape 544" descr="spodeli_bg_chushka.jpg"/>
          <p:cNvPicPr preferRelativeResize="0">
            <a:picLocks noChangeAspect="1" noChangeArrowheads="1"/>
          </p:cNvPicPr>
          <p:nvPr/>
        </p:nvPicPr>
        <p:blipFill>
          <a:blip r:embed="rId7"/>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hape 549"/>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110594" name="Shape 550" descr="vij.jpg"/>
          <p:cNvPicPr preferRelativeResize="0">
            <a:picLocks noChangeAspect="1" noChangeArrowheads="1"/>
          </p:cNvPicPr>
          <p:nvPr/>
        </p:nvPicPr>
        <p:blipFill>
          <a:blip r:embed="rId3"/>
          <a:srcRect/>
          <a:stretch>
            <a:fillRect/>
          </a:stretch>
        </p:blipFill>
        <p:spPr bwMode="auto">
          <a:xfrm>
            <a:off x="468313" y="1412875"/>
            <a:ext cx="914400" cy="1028700"/>
          </a:xfrm>
          <a:prstGeom prst="rect">
            <a:avLst/>
          </a:prstGeom>
          <a:noFill/>
          <a:ln w="9525">
            <a:noFill/>
            <a:miter lim="800000"/>
            <a:headEnd/>
            <a:tailEnd/>
          </a:ln>
        </p:spPr>
      </p:pic>
      <p:sp>
        <p:nvSpPr>
          <p:cNvPr id="110595" name="Shape 551"/>
          <p:cNvSpPr txBox="1">
            <a:spLocks noChangeArrowheads="1"/>
          </p:cNvSpPr>
          <p:nvPr/>
        </p:nvSpPr>
        <p:spPr bwMode="auto">
          <a:xfrm>
            <a:off x="1692275" y="1412875"/>
            <a:ext cx="3286125" cy="4751388"/>
          </a:xfrm>
          <a:prstGeom prst="rect">
            <a:avLst/>
          </a:prstGeom>
          <a:noFill/>
          <a:ln w="9525">
            <a:noFill/>
            <a:miter lim="800000"/>
            <a:headEnd/>
            <a:tailEnd/>
          </a:ln>
        </p:spPr>
        <p:txBody>
          <a:bodyPr lIns="91425" tIns="91425" rIns="91425" bIns="91425"/>
          <a:lstStyle/>
          <a:p>
            <a:pPr marL="457200" indent="-228600">
              <a:lnSpc>
                <a:spcPct val="115000"/>
              </a:lnSpc>
              <a:buClr>
                <a:srgbClr val="000000"/>
              </a:buClr>
              <a:buFont typeface="Verdana" pitchFamily="34" charset="0"/>
              <a:buChar char="●"/>
            </a:pPr>
            <a:r>
              <a:rPr lang="bg-BG">
                <a:latin typeface="Verdana" pitchFamily="34" charset="0"/>
                <a:sym typeface="Verdana" pitchFamily="34" charset="0"/>
              </a:rPr>
              <a:t>Долмени и тракийски светилища </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Александровска гробница</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Монумент Св. Богородица - Хасково</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Исторически музей - Кърджали</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Перперикон</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Каменните гъби</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Каменната сватба</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Крепост Моняк</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Меандрите на Арда</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Дяволския мост - Ардино</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Орлови скали - Ардино</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Кромлех - с. Долни Главанак </a:t>
            </a:r>
          </a:p>
          <a:p>
            <a:pPr marL="457200" indent="-228600">
              <a:lnSpc>
                <a:spcPct val="115000"/>
              </a:lnSpc>
              <a:buClr>
                <a:srgbClr val="000000"/>
              </a:buClr>
              <a:buFont typeface="Verdana" pitchFamily="34" charset="0"/>
              <a:buChar char="●"/>
            </a:pPr>
            <a:r>
              <a:rPr lang="bg-BG">
                <a:latin typeface="Verdana" pitchFamily="34" charset="0"/>
                <a:sym typeface="Verdana" pitchFamily="34" charset="0"/>
              </a:rPr>
              <a:t>Кован кая - Маджарово</a:t>
            </a:r>
          </a:p>
          <a:p>
            <a:pPr marL="457200" indent="-228600">
              <a:lnSpc>
                <a:spcPct val="115000"/>
              </a:lnSpc>
            </a:pPr>
            <a:endParaRPr lang="bg-BG">
              <a:latin typeface="Verdana" pitchFamily="34" charset="0"/>
              <a:sym typeface="Verdana" pitchFamily="34" charset="0"/>
            </a:endParaRPr>
          </a:p>
          <a:p>
            <a:pPr marL="457200" indent="-228600">
              <a:lnSpc>
                <a:spcPct val="115000"/>
              </a:lnSpc>
            </a:pPr>
            <a:endParaRPr lang="bg-BG">
              <a:latin typeface="Verdana" pitchFamily="34" charset="0"/>
              <a:sym typeface="Verdana" pitchFamily="34" charset="0"/>
            </a:endParaRPr>
          </a:p>
          <a:p>
            <a:pPr marL="457200" indent="-228600">
              <a:lnSpc>
                <a:spcPct val="115000"/>
              </a:lnSpc>
            </a:pPr>
            <a:endParaRPr lang="bg-BG">
              <a:latin typeface="Verdana" pitchFamily="34" charset="0"/>
              <a:sym typeface="Verdana" pitchFamily="34" charset="0"/>
            </a:endParaRPr>
          </a:p>
          <a:p>
            <a:pPr marL="457200" indent="-228600">
              <a:lnSpc>
                <a:spcPct val="115000"/>
              </a:lnSpc>
              <a:buClr>
                <a:srgbClr val="000000"/>
              </a:buClr>
              <a:buFont typeface="Arial" charset="0"/>
              <a:buNone/>
            </a:pPr>
            <a:endParaRPr lang="bg-BG">
              <a:latin typeface="Verdana" pitchFamily="34" charset="0"/>
              <a:sym typeface="Verdana" pitchFamily="34" charset="0"/>
            </a:endParaRPr>
          </a:p>
          <a:p>
            <a:pPr marL="457200" indent="-228600">
              <a:lnSpc>
                <a:spcPct val="115000"/>
              </a:lnSpc>
            </a:pPr>
            <a:endParaRPr lang="bg-BG">
              <a:latin typeface="Verdana" pitchFamily="34" charset="0"/>
              <a:sym typeface="Verdana" pitchFamily="34" charset="0"/>
            </a:endParaRPr>
          </a:p>
        </p:txBody>
      </p:sp>
      <p:pic>
        <p:nvPicPr>
          <p:cNvPr id="110596" name="Shape 552" descr="spodeli_bg_chushka.jpg"/>
          <p:cNvPicPr preferRelativeResize="0">
            <a:picLocks noChangeAspect="1" noChangeArrowheads="1"/>
          </p:cNvPicPr>
          <p:nvPr/>
        </p:nvPicPr>
        <p:blipFill>
          <a:blip r:embed="rId4"/>
          <a:srcRect/>
          <a:stretch>
            <a:fillRect/>
          </a:stretch>
        </p:blipFill>
        <p:spPr bwMode="auto">
          <a:xfrm>
            <a:off x="241300" y="5946775"/>
            <a:ext cx="1063625" cy="722313"/>
          </a:xfrm>
          <a:prstGeom prst="rect">
            <a:avLst/>
          </a:prstGeom>
          <a:noFill/>
          <a:ln w="9525">
            <a:noFill/>
            <a:miter lim="800000"/>
            <a:headEnd/>
            <a:tailEnd/>
          </a:ln>
        </p:spPr>
      </p:pic>
      <p:pic>
        <p:nvPicPr>
          <p:cNvPr id="110597" name="Shape 553" descr="12.jpg"/>
          <p:cNvPicPr preferRelativeResize="0">
            <a:picLocks noChangeAspect="1" noChangeArrowheads="1"/>
          </p:cNvPicPr>
          <p:nvPr/>
        </p:nvPicPr>
        <p:blipFill>
          <a:blip r:embed="rId5"/>
          <a:srcRect/>
          <a:stretch>
            <a:fillRect/>
          </a:stretch>
        </p:blipFill>
        <p:spPr bwMode="auto">
          <a:xfrm>
            <a:off x="5226050" y="958850"/>
            <a:ext cx="3213100" cy="5518150"/>
          </a:xfrm>
          <a:prstGeom prst="rect">
            <a:avLst/>
          </a:prstGeom>
          <a:noFill/>
          <a:ln w="9525">
            <a:noFill/>
            <a:miter lim="800000"/>
            <a:headEnd/>
            <a:tailEnd/>
          </a:ln>
        </p:spPr>
      </p:pic>
      <p:sp>
        <p:nvSpPr>
          <p:cNvPr id="110598" name="Shape 539"/>
          <p:cNvSpPr txBox="1">
            <a:spLocks noChangeArrowheads="1"/>
          </p:cNvSpPr>
          <p:nvPr/>
        </p:nvSpPr>
        <p:spPr bwMode="auto">
          <a:xfrm>
            <a:off x="369888" y="427038"/>
            <a:ext cx="5211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12. Родопи </a:t>
            </a:r>
          </a:p>
          <a:p>
            <a:endParaRPr lang="bg-BG" sz="1200" b="1">
              <a:latin typeface="Verdana" pitchFamily="34" charset="0"/>
              <a:sym typeface="Verdana" pitchFamily="34" charset="0"/>
            </a:endParaRPr>
          </a:p>
          <a:p>
            <a:r>
              <a:rPr lang="bg-BG" b="1">
                <a:latin typeface="Verdana" pitchFamily="34" charset="0"/>
                <a:sym typeface="Verdana" pitchFamily="34" charset="0"/>
              </a:rPr>
              <a:t>Хасково, Кърджали, Ивайловград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hape 558"/>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112642" name="Shape 559" descr="opitai.jpg"/>
          <p:cNvPicPr preferRelativeResize="0">
            <a:picLocks noChangeAspect="1" noChangeArrowheads="1"/>
          </p:cNvPicPr>
          <p:nvPr/>
        </p:nvPicPr>
        <p:blipFill>
          <a:blip r:embed="rId3"/>
          <a:srcRect/>
          <a:stretch>
            <a:fillRect/>
          </a:stretch>
        </p:blipFill>
        <p:spPr bwMode="auto">
          <a:xfrm>
            <a:off x="611188" y="1412875"/>
            <a:ext cx="990600" cy="971550"/>
          </a:xfrm>
          <a:prstGeom prst="rect">
            <a:avLst/>
          </a:prstGeom>
          <a:noFill/>
          <a:ln w="9525">
            <a:noFill/>
            <a:miter lim="800000"/>
            <a:headEnd/>
            <a:tailEnd/>
          </a:ln>
        </p:spPr>
      </p:pic>
      <p:sp>
        <p:nvSpPr>
          <p:cNvPr id="112643" name="Shape 560"/>
          <p:cNvSpPr txBox="1">
            <a:spLocks noChangeArrowheads="1"/>
          </p:cNvSpPr>
          <p:nvPr/>
        </p:nvSpPr>
        <p:spPr bwMode="auto">
          <a:xfrm>
            <a:off x="2268538" y="1412875"/>
            <a:ext cx="3294062" cy="4040188"/>
          </a:xfrm>
          <a:prstGeom prst="rect">
            <a:avLst/>
          </a:prstGeom>
          <a:noFill/>
          <a:ln w="9525">
            <a:noFill/>
            <a:miter lim="800000"/>
            <a:headEnd/>
            <a:tailEnd/>
          </a:ln>
        </p:spPr>
        <p:txBody>
          <a:bodyPr lIns="91425" tIns="91425" rIns="91425" bIns="91425"/>
          <a:lstStyle/>
          <a:p>
            <a:pPr marL="457200" indent="-228600">
              <a:lnSpc>
                <a:spcPct val="115000"/>
              </a:lnSpc>
              <a:buClr>
                <a:srgbClr val="000000"/>
              </a:buClr>
              <a:buFont typeface="Verdana" pitchFamily="34" charset="0"/>
              <a:buChar char="●"/>
            </a:pPr>
            <a:r>
              <a:rPr lang="bg-BG" b="1">
                <a:latin typeface="Verdana" pitchFamily="34" charset="0"/>
                <a:sym typeface="Verdana" pitchFamily="34" charset="0"/>
              </a:rPr>
              <a:t>Родопско чеверме</a:t>
            </a:r>
          </a:p>
          <a:p>
            <a:pPr marL="457200" indent="-228600">
              <a:lnSpc>
                <a:spcPct val="115000"/>
              </a:lnSpc>
              <a:buClr>
                <a:srgbClr val="000000"/>
              </a:buClr>
              <a:buFontTx/>
              <a:buChar char="●"/>
            </a:pPr>
            <a:r>
              <a:rPr lang="bg-BG" b="1">
                <a:latin typeface="Verdana" pitchFamily="34" charset="0"/>
                <a:sym typeface="Verdana" pitchFamily="34" charset="0"/>
              </a:rPr>
              <a:t>Пататник </a:t>
            </a:r>
          </a:p>
          <a:p>
            <a:pPr marL="457200" indent="-228600">
              <a:lnSpc>
                <a:spcPct val="115000"/>
              </a:lnSpc>
              <a:buClr>
                <a:srgbClr val="000000"/>
              </a:buClr>
              <a:buFontTx/>
              <a:buChar char="●"/>
            </a:pPr>
            <a:r>
              <a:rPr lang="bg-BG" b="1">
                <a:latin typeface="Verdana" pitchFamily="34" charset="0"/>
                <a:sym typeface="Verdana" pitchFamily="34" charset="0"/>
              </a:rPr>
              <a:t>Родопски клин</a:t>
            </a:r>
            <a:r>
              <a:rPr lang="bg-BG">
                <a:latin typeface="Verdana" pitchFamily="34" charset="0"/>
                <a:sym typeface="Verdana" pitchFamily="34" charset="0"/>
              </a:rPr>
              <a:t> - родопска баница  със сварен ориз, яйца, сирене</a:t>
            </a:r>
          </a:p>
          <a:p>
            <a:pPr marL="457200" indent="-228600">
              <a:lnSpc>
                <a:spcPct val="115000"/>
              </a:lnSpc>
              <a:buClr>
                <a:srgbClr val="000000"/>
              </a:buClr>
              <a:buFontTx/>
              <a:buChar char="●"/>
            </a:pPr>
            <a:r>
              <a:rPr lang="bg-BG" b="1">
                <a:latin typeface="Verdana" pitchFamily="34" charset="0"/>
                <a:sym typeface="Verdana" pitchFamily="34" charset="0"/>
              </a:rPr>
              <a:t>Родопски сач </a:t>
            </a:r>
            <a:r>
              <a:rPr lang="bg-BG">
                <a:latin typeface="Verdana" pitchFamily="34" charset="0"/>
                <a:sym typeface="Verdana" pitchFamily="34" charset="0"/>
              </a:rPr>
              <a:t>- с три вида месо (телешко, свинско и пилешко)</a:t>
            </a:r>
          </a:p>
          <a:p>
            <a:pPr marL="457200" indent="-228600">
              <a:lnSpc>
                <a:spcPct val="115000"/>
              </a:lnSpc>
              <a:buClr>
                <a:srgbClr val="000000"/>
              </a:buClr>
              <a:buFont typeface="Verdana" pitchFamily="34" charset="0"/>
              <a:buChar char="●"/>
            </a:pPr>
            <a:r>
              <a:rPr lang="bg-BG" b="1">
                <a:latin typeface="Verdana" pitchFamily="34" charset="0"/>
                <a:sym typeface="Verdana" pitchFamily="34" charset="0"/>
              </a:rPr>
              <a:t>Родопска пастърва </a:t>
            </a:r>
          </a:p>
          <a:p>
            <a:pPr marL="457200" indent="-228600">
              <a:lnSpc>
                <a:spcPct val="115000"/>
              </a:lnSpc>
              <a:buClr>
                <a:srgbClr val="000000"/>
              </a:buClr>
              <a:buFont typeface="Verdana" pitchFamily="34" charset="0"/>
              <a:buChar char="●"/>
            </a:pPr>
            <a:r>
              <a:rPr lang="bg-BG" b="1">
                <a:latin typeface="Verdana" pitchFamily="34" charset="0"/>
                <a:sym typeface="Verdana" pitchFamily="34" charset="0"/>
              </a:rPr>
              <a:t>Тикълник </a:t>
            </a:r>
          </a:p>
          <a:p>
            <a:pPr marL="457200" indent="-228600">
              <a:lnSpc>
                <a:spcPct val="115000"/>
              </a:lnSpc>
              <a:buClr>
                <a:srgbClr val="000000"/>
              </a:buClr>
              <a:buFontTx/>
              <a:buChar char="●"/>
            </a:pPr>
            <a:r>
              <a:rPr lang="bg-BG" b="1">
                <a:latin typeface="Verdana" pitchFamily="34" charset="0"/>
                <a:sym typeface="Verdana" pitchFamily="34" charset="0"/>
              </a:rPr>
              <a:t>Смидаль </a:t>
            </a:r>
            <a:r>
              <a:rPr lang="bg-BG">
                <a:latin typeface="Verdana" pitchFamily="34" charset="0"/>
                <a:sym typeface="Verdana" pitchFamily="34" charset="0"/>
              </a:rPr>
              <a:t>- специалитет в района на Златоград</a:t>
            </a:r>
          </a:p>
          <a:p>
            <a:pPr marL="457200" indent="-228600">
              <a:lnSpc>
                <a:spcPct val="115000"/>
              </a:lnSpc>
              <a:buClr>
                <a:srgbClr val="000000"/>
              </a:buClr>
              <a:buFont typeface="Verdana" pitchFamily="34" charset="0"/>
              <a:buChar char="●"/>
            </a:pPr>
            <a:r>
              <a:rPr lang="bg-BG" b="1">
                <a:latin typeface="Verdana" pitchFamily="34" charset="0"/>
                <a:sym typeface="Verdana" pitchFamily="34" charset="0"/>
              </a:rPr>
              <a:t>Зелник </a:t>
            </a:r>
            <a:r>
              <a:rPr lang="bg-BG">
                <a:latin typeface="Verdana" pitchFamily="34" charset="0"/>
                <a:sym typeface="Verdana" pitchFamily="34" charset="0"/>
              </a:rPr>
              <a:t>- баница със зеле</a:t>
            </a:r>
          </a:p>
          <a:p>
            <a:pPr marL="457200" indent="-228600">
              <a:lnSpc>
                <a:spcPct val="115000"/>
              </a:lnSpc>
              <a:buClr>
                <a:srgbClr val="000000"/>
              </a:buClr>
              <a:buFont typeface="Verdana" pitchFamily="34" charset="0"/>
              <a:buChar char="●"/>
            </a:pPr>
            <a:r>
              <a:rPr lang="bg-BG" b="1">
                <a:latin typeface="Verdana" pitchFamily="34" charset="0"/>
                <a:sym typeface="Verdana" pitchFamily="34" charset="0"/>
              </a:rPr>
              <a:t>Тракийски сарми </a:t>
            </a:r>
          </a:p>
          <a:p>
            <a:pPr marL="457200" indent="-228600">
              <a:lnSpc>
                <a:spcPct val="115000"/>
              </a:lnSpc>
              <a:buClr>
                <a:srgbClr val="000000"/>
              </a:buClr>
              <a:buFont typeface="Verdana" pitchFamily="34" charset="0"/>
              <a:buChar char="●"/>
            </a:pPr>
            <a:r>
              <a:rPr lang="bg-BG" b="1">
                <a:latin typeface="Verdana" pitchFamily="34" charset="0"/>
                <a:sym typeface="Verdana" pitchFamily="34" charset="0"/>
              </a:rPr>
              <a:t>Салата от смилянски фасул</a:t>
            </a:r>
          </a:p>
          <a:p>
            <a:pPr marL="457200" indent="-228600">
              <a:lnSpc>
                <a:spcPct val="115000"/>
              </a:lnSpc>
              <a:buClr>
                <a:srgbClr val="000000"/>
              </a:buClr>
              <a:buFontTx/>
              <a:buChar char="●"/>
            </a:pPr>
            <a:r>
              <a:rPr lang="bg-BG" b="1">
                <a:latin typeface="Verdana" pitchFamily="34" charset="0"/>
                <a:sym typeface="Verdana" pitchFamily="34" charset="0"/>
              </a:rPr>
              <a:t>Къпана баница</a:t>
            </a:r>
          </a:p>
          <a:p>
            <a:pPr marL="457200" indent="-228600">
              <a:lnSpc>
                <a:spcPct val="115000"/>
              </a:lnSpc>
              <a:buClr>
                <a:srgbClr val="000000"/>
              </a:buClr>
              <a:buFontTx/>
              <a:buChar char="●"/>
            </a:pPr>
            <a:r>
              <a:rPr lang="bg-BG" b="1">
                <a:latin typeface="Verdana" pitchFamily="34" charset="0"/>
                <a:sym typeface="Verdana" pitchFamily="34" charset="0"/>
              </a:rPr>
              <a:t>Домашно кисело мляко</a:t>
            </a:r>
            <a:r>
              <a:rPr lang="bg-BG">
                <a:latin typeface="Verdana" pitchFamily="34" charset="0"/>
                <a:sym typeface="Verdana" pitchFamily="34" charset="0"/>
              </a:rPr>
              <a:t> </a:t>
            </a:r>
          </a:p>
          <a:p>
            <a:pPr marL="457200" indent="-228600">
              <a:lnSpc>
                <a:spcPct val="115000"/>
              </a:lnSpc>
            </a:pPr>
            <a:endParaRPr lang="bg-BG">
              <a:latin typeface="Verdana" pitchFamily="34" charset="0"/>
              <a:sym typeface="Verdana" pitchFamily="34" charset="0"/>
            </a:endParaRPr>
          </a:p>
        </p:txBody>
      </p:sp>
      <p:pic>
        <p:nvPicPr>
          <p:cNvPr id="112644" name="Shape 561" descr="shutterstock_1467387_small.jpg"/>
          <p:cNvPicPr preferRelativeResize="0">
            <a:picLocks noChangeAspect="1" noChangeArrowheads="1"/>
          </p:cNvPicPr>
          <p:nvPr/>
        </p:nvPicPr>
        <p:blipFill>
          <a:blip r:embed="rId4"/>
          <a:srcRect/>
          <a:stretch>
            <a:fillRect/>
          </a:stretch>
        </p:blipFill>
        <p:spPr bwMode="auto">
          <a:xfrm>
            <a:off x="5532438" y="696913"/>
            <a:ext cx="3270250" cy="3889375"/>
          </a:xfrm>
          <a:prstGeom prst="rect">
            <a:avLst/>
          </a:prstGeom>
          <a:noFill/>
          <a:ln w="9525">
            <a:noFill/>
            <a:miter lim="800000"/>
            <a:headEnd/>
            <a:tailEnd/>
          </a:ln>
        </p:spPr>
      </p:pic>
      <p:pic>
        <p:nvPicPr>
          <p:cNvPr id="112645" name="Shape 562" descr="shutterstock_46149664_small.jpg"/>
          <p:cNvPicPr preferRelativeResize="0">
            <a:picLocks noChangeAspect="1" noChangeArrowheads="1"/>
          </p:cNvPicPr>
          <p:nvPr/>
        </p:nvPicPr>
        <p:blipFill>
          <a:blip r:embed="rId5"/>
          <a:srcRect/>
          <a:stretch>
            <a:fillRect/>
          </a:stretch>
        </p:blipFill>
        <p:spPr bwMode="auto">
          <a:xfrm rot="173635">
            <a:off x="6181725" y="4232275"/>
            <a:ext cx="1970088" cy="2351088"/>
          </a:xfrm>
          <a:prstGeom prst="rect">
            <a:avLst/>
          </a:prstGeom>
          <a:noFill/>
          <a:ln w="9525">
            <a:noFill/>
            <a:miter lim="800000"/>
            <a:headEnd/>
            <a:tailEnd/>
          </a:ln>
        </p:spPr>
      </p:pic>
      <p:pic>
        <p:nvPicPr>
          <p:cNvPr id="112646" name="Shape 563" descr="shutterstock_51734011_small.jpg"/>
          <p:cNvPicPr preferRelativeResize="0">
            <a:picLocks noChangeAspect="1" noChangeArrowheads="1"/>
          </p:cNvPicPr>
          <p:nvPr/>
        </p:nvPicPr>
        <p:blipFill>
          <a:blip r:embed="rId6"/>
          <a:srcRect/>
          <a:stretch>
            <a:fillRect/>
          </a:stretch>
        </p:blipFill>
        <p:spPr bwMode="auto">
          <a:xfrm>
            <a:off x="212725" y="2717800"/>
            <a:ext cx="1971675" cy="2346325"/>
          </a:xfrm>
          <a:prstGeom prst="rect">
            <a:avLst/>
          </a:prstGeom>
          <a:noFill/>
          <a:ln w="9525">
            <a:noFill/>
            <a:miter lim="800000"/>
            <a:headEnd/>
            <a:tailEnd/>
          </a:ln>
        </p:spPr>
      </p:pic>
      <p:pic>
        <p:nvPicPr>
          <p:cNvPr id="112647" name="Shape 564" descr="spodeli_bg_chushka.jpg"/>
          <p:cNvPicPr preferRelativeResize="0">
            <a:picLocks noChangeAspect="1" noChangeArrowheads="1"/>
          </p:cNvPicPr>
          <p:nvPr/>
        </p:nvPicPr>
        <p:blipFill>
          <a:blip r:embed="rId7"/>
          <a:srcRect/>
          <a:stretch>
            <a:fillRect/>
          </a:stretch>
        </p:blipFill>
        <p:spPr bwMode="auto">
          <a:xfrm>
            <a:off x="241300" y="5946775"/>
            <a:ext cx="1063625" cy="722313"/>
          </a:xfrm>
          <a:prstGeom prst="rect">
            <a:avLst/>
          </a:prstGeom>
          <a:noFill/>
          <a:ln w="9525">
            <a:noFill/>
            <a:miter lim="800000"/>
            <a:headEnd/>
            <a:tailEnd/>
          </a:ln>
        </p:spPr>
      </p:pic>
      <p:sp>
        <p:nvSpPr>
          <p:cNvPr id="112648" name="Shape 539"/>
          <p:cNvSpPr txBox="1">
            <a:spLocks noChangeArrowheads="1"/>
          </p:cNvSpPr>
          <p:nvPr/>
        </p:nvSpPr>
        <p:spPr bwMode="auto">
          <a:xfrm>
            <a:off x="369888" y="427038"/>
            <a:ext cx="5211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12. Родопи </a:t>
            </a:r>
          </a:p>
          <a:p>
            <a:endParaRPr lang="bg-BG" sz="1200" b="1">
              <a:latin typeface="Verdana" pitchFamily="34" charset="0"/>
              <a:sym typeface="Verdana" pitchFamily="34" charset="0"/>
            </a:endParaRPr>
          </a:p>
          <a:p>
            <a:r>
              <a:rPr lang="bg-BG" b="1">
                <a:latin typeface="Verdana" pitchFamily="34" charset="0"/>
                <a:sym typeface="Verdana" pitchFamily="34" charset="0"/>
              </a:rPr>
              <a:t>Хасково, Кърджали, Ивайловград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hape 88"/>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sp>
        <p:nvSpPr>
          <p:cNvPr id="22530" name="Shape 89"/>
          <p:cNvSpPr txBox="1">
            <a:spLocks noChangeArrowheads="1"/>
          </p:cNvSpPr>
          <p:nvPr/>
        </p:nvSpPr>
        <p:spPr bwMode="auto">
          <a:xfrm>
            <a:off x="3733800" y="277813"/>
            <a:ext cx="4830763" cy="1147762"/>
          </a:xfrm>
          <a:prstGeom prst="rect">
            <a:avLst/>
          </a:prstGeom>
          <a:noFill/>
          <a:ln w="9525">
            <a:noFill/>
            <a:miter lim="800000"/>
            <a:headEnd/>
            <a:tailEnd/>
          </a:ln>
        </p:spPr>
        <p:txBody>
          <a:bodyPr lIns="91425" tIns="91425" rIns="91425" bIns="91425"/>
          <a:lstStyle/>
          <a:p>
            <a:pPr marL="457200" indent="-342900">
              <a:buSzPct val="100000"/>
              <a:buFont typeface="Verdana" pitchFamily="34" charset="0"/>
              <a:buAutoNum type="arabicPeriod"/>
            </a:pPr>
            <a:r>
              <a:rPr lang="bg-BG" sz="1800" b="1">
                <a:latin typeface="Verdana" pitchFamily="34" charset="0"/>
                <a:sym typeface="Verdana" pitchFamily="34" charset="0"/>
              </a:rPr>
              <a:t>Долината на Струма</a:t>
            </a:r>
          </a:p>
          <a:p>
            <a:pPr marL="457200" indent="-342900"/>
            <a:endParaRPr lang="bg-BG" sz="1200" b="1">
              <a:latin typeface="Verdana" pitchFamily="34" charset="0"/>
              <a:sym typeface="Verdana" pitchFamily="34" charset="0"/>
            </a:endParaRPr>
          </a:p>
          <a:p>
            <a:pPr marL="457200" indent="-342900"/>
            <a:r>
              <a:rPr lang="bg-BG" b="1">
                <a:latin typeface="Verdana" pitchFamily="34" charset="0"/>
                <a:sym typeface="Verdana" pitchFamily="34" charset="0"/>
              </a:rPr>
              <a:t>Кюстендил, Благоевград, Петрич, Сандански</a:t>
            </a:r>
          </a:p>
        </p:txBody>
      </p:sp>
      <p:pic>
        <p:nvPicPr>
          <p:cNvPr id="22531" name="Shape 90" descr="opitai.jpg"/>
          <p:cNvPicPr preferRelativeResize="0">
            <a:picLocks noChangeAspect="1" noChangeArrowheads="1"/>
          </p:cNvPicPr>
          <p:nvPr/>
        </p:nvPicPr>
        <p:blipFill>
          <a:blip r:embed="rId3"/>
          <a:srcRect/>
          <a:stretch>
            <a:fillRect/>
          </a:stretch>
        </p:blipFill>
        <p:spPr bwMode="auto">
          <a:xfrm>
            <a:off x="522288" y="1425575"/>
            <a:ext cx="990600" cy="971550"/>
          </a:xfrm>
          <a:prstGeom prst="rect">
            <a:avLst/>
          </a:prstGeom>
          <a:noFill/>
          <a:ln w="9525">
            <a:noFill/>
            <a:miter lim="800000"/>
            <a:headEnd/>
            <a:tailEnd/>
          </a:ln>
        </p:spPr>
      </p:pic>
      <p:sp>
        <p:nvSpPr>
          <p:cNvPr id="22532" name="Shape 91"/>
          <p:cNvSpPr txBox="1">
            <a:spLocks noChangeArrowheads="1"/>
          </p:cNvSpPr>
          <p:nvPr/>
        </p:nvSpPr>
        <p:spPr bwMode="auto">
          <a:xfrm>
            <a:off x="1763713" y="1566863"/>
            <a:ext cx="3313112" cy="3862387"/>
          </a:xfrm>
          <a:prstGeom prst="rect">
            <a:avLst/>
          </a:prstGeom>
          <a:noFill/>
          <a:ln w="9525">
            <a:noFill/>
            <a:miter lim="800000"/>
            <a:headEnd/>
            <a:tailEnd/>
          </a:ln>
        </p:spPr>
        <p:txBody>
          <a:bodyPr lIns="91425" tIns="91425" rIns="91425" bIns="91425"/>
          <a:lstStyle/>
          <a:p>
            <a:pPr>
              <a:lnSpc>
                <a:spcPct val="115000"/>
              </a:lnSpc>
              <a:buClr>
                <a:srgbClr val="000000"/>
              </a:buClr>
              <a:buSzPct val="61000"/>
              <a:buFont typeface="Arial" charset="0"/>
              <a:buNone/>
            </a:pPr>
            <a:r>
              <a:rPr lang="bg-BG" sz="1800">
                <a:latin typeface="Verdana" pitchFamily="34" charset="0"/>
                <a:sym typeface="Verdana" pitchFamily="34" charset="0"/>
              </a:rPr>
              <a:t> </a:t>
            </a:r>
          </a:p>
          <a:p>
            <a:pPr>
              <a:lnSpc>
                <a:spcPct val="115000"/>
              </a:lnSpc>
              <a:buClr>
                <a:srgbClr val="000000"/>
              </a:buClr>
              <a:buSzPct val="100000"/>
              <a:buFont typeface="Verdana" pitchFamily="34" charset="0"/>
              <a:buChar char="●"/>
            </a:pPr>
            <a:r>
              <a:rPr lang="bg-BG" sz="1800" b="1">
                <a:sym typeface="Verdana" pitchFamily="34" charset="0"/>
              </a:rPr>
              <a:t> </a:t>
            </a:r>
            <a:r>
              <a:rPr lang="bg-BG" sz="1800" b="1">
                <a:latin typeface="Verdana" pitchFamily="34" charset="0"/>
                <a:sym typeface="Verdana" pitchFamily="34" charset="0"/>
              </a:rPr>
              <a:t>Кюстендилски череши</a:t>
            </a:r>
          </a:p>
          <a:p>
            <a:pPr>
              <a:lnSpc>
                <a:spcPct val="115000"/>
              </a:lnSpc>
              <a:buClr>
                <a:srgbClr val="000000"/>
              </a:buClr>
              <a:buSzPct val="100000"/>
              <a:buFontTx/>
              <a:buChar char="●"/>
            </a:pPr>
            <a:r>
              <a:rPr lang="bg-BG" sz="1800" b="1">
                <a:sym typeface="Verdana" pitchFamily="34" charset="0"/>
              </a:rPr>
              <a:t> </a:t>
            </a:r>
            <a:r>
              <a:rPr lang="bg-BG" sz="1800" b="1">
                <a:latin typeface="Verdana" pitchFamily="34" charset="0"/>
                <a:sym typeface="Verdana" pitchFamily="34" charset="0"/>
              </a:rPr>
              <a:t>Кюстендилски зелник</a:t>
            </a:r>
          </a:p>
          <a:p>
            <a:pPr>
              <a:lnSpc>
                <a:spcPct val="115000"/>
              </a:lnSpc>
              <a:buClr>
                <a:srgbClr val="000000"/>
              </a:buClr>
              <a:buSzPct val="100000"/>
              <a:buFont typeface="Verdana" pitchFamily="34" charset="0"/>
              <a:buChar char="●"/>
            </a:pPr>
            <a:r>
              <a:rPr lang="bg-BG" sz="1800" b="1">
                <a:sym typeface="Verdana" pitchFamily="34" charset="0"/>
              </a:rPr>
              <a:t> </a:t>
            </a:r>
            <a:r>
              <a:rPr lang="bg-BG" sz="1800" b="1">
                <a:latin typeface="Verdana" pitchFamily="34" charset="0"/>
                <a:sym typeface="Verdana" pitchFamily="34" charset="0"/>
              </a:rPr>
              <a:t>Сарми </a:t>
            </a:r>
            <a:r>
              <a:rPr lang="bg-BG" sz="1800">
                <a:latin typeface="Verdana" pitchFamily="34" charset="0"/>
                <a:sym typeface="Verdana" pitchFamily="34" charset="0"/>
              </a:rPr>
              <a:t>в листа от </a:t>
            </a:r>
            <a:endParaRPr lang="bg-BG" sz="1800">
              <a:sym typeface="Verdana" pitchFamily="34" charset="0"/>
            </a:endParaRPr>
          </a:p>
          <a:p>
            <a:pPr>
              <a:lnSpc>
                <a:spcPct val="115000"/>
              </a:lnSpc>
              <a:buClr>
                <a:srgbClr val="000000"/>
              </a:buClr>
              <a:buSzPct val="100000"/>
              <a:buFont typeface="Verdana" pitchFamily="34" charset="0"/>
              <a:buNone/>
            </a:pPr>
            <a:r>
              <a:rPr lang="bg-BG" sz="1800">
                <a:sym typeface="Verdana" pitchFamily="34" charset="0"/>
              </a:rPr>
              <a:t>   </a:t>
            </a:r>
            <a:r>
              <a:rPr lang="bg-BG" sz="1800">
                <a:latin typeface="Verdana" pitchFamily="34" charset="0"/>
                <a:sym typeface="Verdana" pitchFamily="34" charset="0"/>
              </a:rPr>
              <a:t>Широка</a:t>
            </a:r>
            <a:r>
              <a:rPr lang="bg-BG" sz="1800">
                <a:sym typeface="Verdana" pitchFamily="34" charset="0"/>
              </a:rPr>
              <a:t> </a:t>
            </a:r>
            <a:r>
              <a:rPr lang="bg-BG" sz="1800">
                <a:latin typeface="Verdana" pitchFamily="34" charset="0"/>
                <a:sym typeface="Verdana" pitchFamily="34" charset="0"/>
              </a:rPr>
              <a:t>мелнишка лоза</a:t>
            </a:r>
          </a:p>
          <a:p>
            <a:pPr>
              <a:lnSpc>
                <a:spcPct val="115000"/>
              </a:lnSpc>
              <a:buClr>
                <a:srgbClr val="000000"/>
              </a:buClr>
              <a:buSzPct val="100000"/>
              <a:buFont typeface="Verdana" pitchFamily="34" charset="0"/>
              <a:buChar char="●"/>
            </a:pPr>
            <a:r>
              <a:rPr lang="bg-BG" sz="1800" b="1">
                <a:sym typeface="Verdana" pitchFamily="34" charset="0"/>
              </a:rPr>
              <a:t> </a:t>
            </a:r>
            <a:r>
              <a:rPr lang="bg-BG" sz="1800" b="1">
                <a:latin typeface="Verdana" pitchFamily="34" charset="0"/>
                <a:sym typeface="Verdana" pitchFamily="34" charset="0"/>
              </a:rPr>
              <a:t>Качамак</a:t>
            </a:r>
          </a:p>
          <a:p>
            <a:pPr>
              <a:lnSpc>
                <a:spcPct val="115000"/>
              </a:lnSpc>
              <a:buClr>
                <a:srgbClr val="000000"/>
              </a:buClr>
              <a:buSzPct val="100000"/>
              <a:buFont typeface="Verdana" pitchFamily="34" charset="0"/>
              <a:buChar char="●"/>
            </a:pPr>
            <a:r>
              <a:rPr lang="bg-BG" sz="1800" b="1">
                <a:sym typeface="Verdana" pitchFamily="34" charset="0"/>
              </a:rPr>
              <a:t> </a:t>
            </a:r>
            <a:r>
              <a:rPr lang="bg-BG" sz="1800" b="1">
                <a:latin typeface="Verdana" pitchFamily="34" charset="0"/>
                <a:sym typeface="Verdana" pitchFamily="34" charset="0"/>
              </a:rPr>
              <a:t>Оризник </a:t>
            </a:r>
          </a:p>
          <a:p>
            <a:pPr>
              <a:lnSpc>
                <a:spcPct val="115000"/>
              </a:lnSpc>
              <a:buClr>
                <a:srgbClr val="000000"/>
              </a:buClr>
              <a:buSzPct val="100000"/>
              <a:buFont typeface="Verdana" pitchFamily="34" charset="0"/>
              <a:buChar char="●"/>
            </a:pPr>
            <a:r>
              <a:rPr lang="bg-BG" sz="1800" b="1">
                <a:sym typeface="Verdana" pitchFamily="34" charset="0"/>
              </a:rPr>
              <a:t> </a:t>
            </a:r>
            <a:r>
              <a:rPr lang="bg-BG" sz="1800" b="1">
                <a:latin typeface="Verdana" pitchFamily="34" charset="0"/>
                <a:sym typeface="Verdana" pitchFamily="34" charset="0"/>
              </a:rPr>
              <a:t>Бисмемка </a:t>
            </a:r>
          </a:p>
          <a:p>
            <a:pPr>
              <a:lnSpc>
                <a:spcPct val="115000"/>
              </a:lnSpc>
              <a:buClr>
                <a:srgbClr val="000000"/>
              </a:buClr>
              <a:buSzPct val="100000"/>
              <a:buFontTx/>
              <a:buChar char="●"/>
            </a:pPr>
            <a:r>
              <a:rPr lang="bg-BG" sz="1800" b="1">
                <a:sym typeface="Verdana" pitchFamily="34" charset="0"/>
              </a:rPr>
              <a:t> </a:t>
            </a:r>
            <a:r>
              <a:rPr lang="bg-BG" sz="1800" b="1">
                <a:latin typeface="Verdana" pitchFamily="34" charset="0"/>
                <a:sym typeface="Verdana" pitchFamily="34" charset="0"/>
              </a:rPr>
              <a:t>Лангиди за лауци</a:t>
            </a:r>
          </a:p>
          <a:p>
            <a:pPr>
              <a:lnSpc>
                <a:spcPct val="115000"/>
              </a:lnSpc>
              <a:buClr>
                <a:srgbClr val="000000"/>
              </a:buClr>
              <a:buSzPct val="100000"/>
              <a:buFontTx/>
              <a:buChar char="●"/>
            </a:pPr>
            <a:r>
              <a:rPr lang="bg-BG" sz="1800" b="1">
                <a:sym typeface="Verdana" pitchFamily="34" charset="0"/>
              </a:rPr>
              <a:t> </a:t>
            </a:r>
            <a:r>
              <a:rPr lang="bg-BG" sz="1800" b="1">
                <a:latin typeface="Verdana" pitchFamily="34" charset="0"/>
                <a:sym typeface="Verdana" pitchFamily="34" charset="0"/>
              </a:rPr>
              <a:t>Ложена баница</a:t>
            </a:r>
          </a:p>
        </p:txBody>
      </p:sp>
      <p:pic>
        <p:nvPicPr>
          <p:cNvPr id="22533" name="Shape 92" descr="shutterstock_57058003_small.jpg"/>
          <p:cNvPicPr preferRelativeResize="0">
            <a:picLocks noChangeAspect="1" noChangeArrowheads="1"/>
          </p:cNvPicPr>
          <p:nvPr/>
        </p:nvPicPr>
        <p:blipFill>
          <a:blip r:embed="rId4"/>
          <a:srcRect/>
          <a:stretch>
            <a:fillRect/>
          </a:stretch>
        </p:blipFill>
        <p:spPr bwMode="auto">
          <a:xfrm>
            <a:off x="6143625" y="1425575"/>
            <a:ext cx="2671763" cy="3173413"/>
          </a:xfrm>
          <a:prstGeom prst="rect">
            <a:avLst/>
          </a:prstGeom>
          <a:noFill/>
          <a:ln w="9525">
            <a:noFill/>
            <a:miter lim="800000"/>
            <a:headEnd/>
            <a:tailEnd/>
          </a:ln>
        </p:spPr>
      </p:pic>
      <p:pic>
        <p:nvPicPr>
          <p:cNvPr id="22534" name="Shape 93" descr="shutterstock_2973143_small.jpg"/>
          <p:cNvPicPr preferRelativeResize="0">
            <a:picLocks noChangeAspect="1" noChangeArrowheads="1"/>
          </p:cNvPicPr>
          <p:nvPr/>
        </p:nvPicPr>
        <p:blipFill>
          <a:blip r:embed="rId5"/>
          <a:srcRect/>
          <a:stretch>
            <a:fillRect/>
          </a:stretch>
        </p:blipFill>
        <p:spPr bwMode="auto">
          <a:xfrm>
            <a:off x="5580063" y="4149725"/>
            <a:ext cx="2036762" cy="2427288"/>
          </a:xfrm>
          <a:prstGeom prst="rect">
            <a:avLst/>
          </a:prstGeom>
          <a:noFill/>
          <a:ln w="9525">
            <a:noFill/>
            <a:miter lim="800000"/>
            <a:headEnd/>
            <a:tailEnd/>
          </a:ln>
        </p:spPr>
      </p:pic>
      <p:pic>
        <p:nvPicPr>
          <p:cNvPr id="22535" name="Shape 94" descr="spodeli_bg_chushka.jpg"/>
          <p:cNvPicPr preferRelativeResize="0">
            <a:picLocks noChangeAspect="1" noChangeArrowheads="1"/>
          </p:cNvPicPr>
          <p:nvPr/>
        </p:nvPicPr>
        <p:blipFill>
          <a:blip r:embed="rId6"/>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hape 569"/>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114690" name="Shape 570" descr="degustirai.jpg"/>
          <p:cNvPicPr preferRelativeResize="0">
            <a:picLocks noChangeAspect="1" noChangeArrowheads="1"/>
          </p:cNvPicPr>
          <p:nvPr/>
        </p:nvPicPr>
        <p:blipFill>
          <a:blip r:embed="rId3"/>
          <a:srcRect/>
          <a:stretch>
            <a:fillRect/>
          </a:stretch>
        </p:blipFill>
        <p:spPr bwMode="auto">
          <a:xfrm>
            <a:off x="395288" y="1628775"/>
            <a:ext cx="1143000" cy="1231900"/>
          </a:xfrm>
          <a:prstGeom prst="rect">
            <a:avLst/>
          </a:prstGeom>
          <a:noFill/>
          <a:ln w="9525">
            <a:noFill/>
            <a:miter lim="800000"/>
            <a:headEnd/>
            <a:tailEnd/>
          </a:ln>
        </p:spPr>
      </p:pic>
      <p:sp>
        <p:nvSpPr>
          <p:cNvPr id="114691" name="Shape 571"/>
          <p:cNvSpPr txBox="1">
            <a:spLocks noChangeArrowheads="1"/>
          </p:cNvSpPr>
          <p:nvPr/>
        </p:nvSpPr>
        <p:spPr bwMode="auto">
          <a:xfrm>
            <a:off x="2239963" y="1500188"/>
            <a:ext cx="3081337" cy="4930775"/>
          </a:xfrm>
          <a:prstGeom prst="rect">
            <a:avLst/>
          </a:prstGeom>
          <a:noFill/>
          <a:ln w="9525">
            <a:noFill/>
            <a:miter lim="800000"/>
            <a:headEnd/>
            <a:tailEnd/>
          </a:ln>
        </p:spPr>
        <p:txBody>
          <a:bodyPr lIns="91425" tIns="91425" rIns="91425" bIns="91425"/>
          <a:lstStyle/>
          <a:p>
            <a:pPr marL="457200" indent="-342900">
              <a:lnSpc>
                <a:spcPct val="115000"/>
              </a:lnSpc>
              <a:buClr>
                <a:srgbClr val="000000"/>
              </a:buClr>
              <a:buSzPct val="100000"/>
              <a:buFont typeface="Verdana" pitchFamily="34" charset="0"/>
              <a:buChar char="●"/>
            </a:pPr>
            <a:r>
              <a:rPr lang="bg-BG" sz="1800" b="1">
                <a:latin typeface="Verdana" pitchFamily="34" charset="0"/>
                <a:sym typeface="Verdana" pitchFamily="34" charset="0"/>
              </a:rPr>
              <a:t>Каберне фран </a:t>
            </a:r>
          </a:p>
          <a:p>
            <a:pPr marL="457200" indent="-342900">
              <a:lnSpc>
                <a:spcPct val="115000"/>
              </a:lnSpc>
              <a:buClr>
                <a:srgbClr val="000000"/>
              </a:buClr>
              <a:buFont typeface="Arial" charset="0"/>
              <a:buNone/>
            </a:pPr>
            <a:endParaRPr lang="bg-BG" sz="1100"/>
          </a:p>
          <a:p>
            <a:pPr marL="457200" indent="-342900">
              <a:lnSpc>
                <a:spcPct val="115000"/>
              </a:lnSpc>
              <a:buClr>
                <a:srgbClr val="000000"/>
              </a:buClr>
              <a:buFont typeface="Arial" charset="0"/>
              <a:buNone/>
            </a:pPr>
            <a:r>
              <a:rPr lang="bg-BG">
                <a:sym typeface="Verdana" pitchFamily="34" charset="0"/>
              </a:rPr>
              <a:t>	</a:t>
            </a:r>
            <a:r>
              <a:rPr lang="bg-BG">
                <a:latin typeface="Verdana" pitchFamily="34" charset="0"/>
                <a:sym typeface="Verdana" pitchFamily="34" charset="0"/>
              </a:rPr>
              <a:t>В района на Ивайловград, както и около селата Тънково и Поповец, има малки винарни, които предлагат не само добро вино, но и винени дегустации. Наред с прочутото Мерло от Стамболово, се предлагат и по-редки сортове, като Тамянка и Кехлибар. Внимание заслужава виното от сорта Каберне фран, което има силен послевкус. </a:t>
            </a:r>
          </a:p>
          <a:p>
            <a:pPr marL="457200" indent="-342900"/>
            <a:endParaRPr lang="bg-BG"/>
          </a:p>
        </p:txBody>
      </p:sp>
      <p:pic>
        <p:nvPicPr>
          <p:cNvPr id="114692" name="Shape 572" descr="4CabSCrate.jpg"/>
          <p:cNvPicPr preferRelativeResize="0">
            <a:picLocks noChangeAspect="1" noChangeArrowheads="1"/>
          </p:cNvPicPr>
          <p:nvPr/>
        </p:nvPicPr>
        <p:blipFill>
          <a:blip r:embed="rId4"/>
          <a:srcRect/>
          <a:stretch>
            <a:fillRect/>
          </a:stretch>
        </p:blipFill>
        <p:spPr bwMode="auto">
          <a:xfrm>
            <a:off x="5473700" y="1187450"/>
            <a:ext cx="3517900" cy="4173538"/>
          </a:xfrm>
          <a:prstGeom prst="rect">
            <a:avLst/>
          </a:prstGeom>
          <a:noFill/>
          <a:ln w="9525">
            <a:noFill/>
            <a:miter lim="800000"/>
            <a:headEnd/>
            <a:tailEnd/>
          </a:ln>
        </p:spPr>
      </p:pic>
      <p:pic>
        <p:nvPicPr>
          <p:cNvPr id="114693" name="Shape 573" descr="spodeli_bg_chushka.jpg"/>
          <p:cNvPicPr preferRelativeResize="0">
            <a:picLocks noChangeAspect="1" noChangeArrowheads="1"/>
          </p:cNvPicPr>
          <p:nvPr/>
        </p:nvPicPr>
        <p:blipFill>
          <a:blip r:embed="rId5"/>
          <a:srcRect/>
          <a:stretch>
            <a:fillRect/>
          </a:stretch>
        </p:blipFill>
        <p:spPr bwMode="auto">
          <a:xfrm>
            <a:off x="241300" y="5946775"/>
            <a:ext cx="1063625" cy="722313"/>
          </a:xfrm>
          <a:prstGeom prst="rect">
            <a:avLst/>
          </a:prstGeom>
          <a:noFill/>
          <a:ln w="9525">
            <a:noFill/>
            <a:miter lim="800000"/>
            <a:headEnd/>
            <a:tailEnd/>
          </a:ln>
        </p:spPr>
      </p:pic>
      <p:sp>
        <p:nvSpPr>
          <p:cNvPr id="114694" name="Shape 539"/>
          <p:cNvSpPr txBox="1">
            <a:spLocks noChangeArrowheads="1"/>
          </p:cNvSpPr>
          <p:nvPr/>
        </p:nvSpPr>
        <p:spPr bwMode="auto">
          <a:xfrm>
            <a:off x="369888" y="427038"/>
            <a:ext cx="5211762"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12. Родопи </a:t>
            </a:r>
          </a:p>
          <a:p>
            <a:endParaRPr lang="bg-BG" sz="1200" b="1">
              <a:latin typeface="Verdana" pitchFamily="34" charset="0"/>
              <a:sym typeface="Verdana" pitchFamily="34" charset="0"/>
            </a:endParaRPr>
          </a:p>
          <a:p>
            <a:r>
              <a:rPr lang="bg-BG" b="1">
                <a:latin typeface="Verdana" pitchFamily="34" charset="0"/>
                <a:sym typeface="Verdana" pitchFamily="34" charset="0"/>
              </a:rPr>
              <a:t>Хасково, Кърджали, Ивайловград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Shape 578" descr="Министерство на туризма-001.jpg"/>
          <p:cNvPicPr preferRelativeResize="0">
            <a:picLocks noChangeAspect="1" noChangeArrowheads="1"/>
          </p:cNvPicPr>
          <p:nvPr/>
        </p:nvPicPr>
        <p:blipFill>
          <a:blip r:embed="rId3"/>
          <a:srcRect/>
          <a:stretch>
            <a:fillRect/>
          </a:stretch>
        </p:blipFill>
        <p:spPr bwMode="auto">
          <a:xfrm>
            <a:off x="530225" y="152400"/>
            <a:ext cx="8083550" cy="65532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hape 99"/>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sp>
        <p:nvSpPr>
          <p:cNvPr id="24578" name="Shape 100"/>
          <p:cNvSpPr txBox="1">
            <a:spLocks noChangeArrowheads="1"/>
          </p:cNvSpPr>
          <p:nvPr/>
        </p:nvSpPr>
        <p:spPr bwMode="auto">
          <a:xfrm>
            <a:off x="3733800" y="277813"/>
            <a:ext cx="4830763" cy="1147762"/>
          </a:xfrm>
          <a:prstGeom prst="rect">
            <a:avLst/>
          </a:prstGeom>
          <a:noFill/>
          <a:ln w="9525">
            <a:noFill/>
            <a:miter lim="800000"/>
            <a:headEnd/>
            <a:tailEnd/>
          </a:ln>
        </p:spPr>
        <p:txBody>
          <a:bodyPr lIns="91425" tIns="91425" rIns="91425" bIns="91425"/>
          <a:lstStyle/>
          <a:p>
            <a:pPr marL="457200" indent="-342900">
              <a:buSzPct val="100000"/>
              <a:buFont typeface="Verdana" pitchFamily="34" charset="0"/>
              <a:buAutoNum type="arabicPeriod"/>
            </a:pPr>
            <a:r>
              <a:rPr lang="bg-BG" sz="1800" b="1">
                <a:latin typeface="Verdana" pitchFamily="34" charset="0"/>
                <a:sym typeface="Verdana" pitchFamily="34" charset="0"/>
              </a:rPr>
              <a:t>Долината на Струма</a:t>
            </a:r>
          </a:p>
          <a:p>
            <a:pPr marL="457200" indent="-342900"/>
            <a:endParaRPr lang="bg-BG" sz="1200" b="1">
              <a:latin typeface="Verdana" pitchFamily="34" charset="0"/>
              <a:sym typeface="Verdana" pitchFamily="34" charset="0"/>
            </a:endParaRPr>
          </a:p>
          <a:p>
            <a:pPr marL="457200" indent="-342900"/>
            <a:r>
              <a:rPr lang="bg-BG" b="1">
                <a:latin typeface="Verdana" pitchFamily="34" charset="0"/>
                <a:sym typeface="Verdana" pitchFamily="34" charset="0"/>
              </a:rPr>
              <a:t>Кюстендил, Благоевград, Петрич, Сандански</a:t>
            </a:r>
          </a:p>
        </p:txBody>
      </p:sp>
      <p:pic>
        <p:nvPicPr>
          <p:cNvPr id="24579" name="Shape 101" descr="degustirai.jpg"/>
          <p:cNvPicPr preferRelativeResize="0">
            <a:picLocks noChangeAspect="1" noChangeArrowheads="1"/>
          </p:cNvPicPr>
          <p:nvPr/>
        </p:nvPicPr>
        <p:blipFill>
          <a:blip r:embed="rId3"/>
          <a:srcRect/>
          <a:stretch>
            <a:fillRect/>
          </a:stretch>
        </p:blipFill>
        <p:spPr bwMode="auto">
          <a:xfrm>
            <a:off x="369888" y="1565275"/>
            <a:ext cx="1143000" cy="1231900"/>
          </a:xfrm>
          <a:prstGeom prst="rect">
            <a:avLst/>
          </a:prstGeom>
          <a:noFill/>
          <a:ln w="9525">
            <a:noFill/>
            <a:miter lim="800000"/>
            <a:headEnd/>
            <a:tailEnd/>
          </a:ln>
        </p:spPr>
      </p:pic>
      <p:sp>
        <p:nvSpPr>
          <p:cNvPr id="24580" name="Shape 102"/>
          <p:cNvSpPr txBox="1">
            <a:spLocks noChangeArrowheads="1"/>
          </p:cNvSpPr>
          <p:nvPr/>
        </p:nvSpPr>
        <p:spPr bwMode="auto">
          <a:xfrm>
            <a:off x="1835150" y="1489075"/>
            <a:ext cx="3743325" cy="4930775"/>
          </a:xfrm>
          <a:prstGeom prst="rect">
            <a:avLst/>
          </a:prstGeom>
          <a:noFill/>
          <a:ln w="9525">
            <a:noFill/>
            <a:miter lim="800000"/>
            <a:headEnd/>
            <a:tailEnd/>
          </a:ln>
        </p:spPr>
        <p:txBody>
          <a:bodyPr lIns="91425" tIns="91425" rIns="91425" bIns="91425"/>
          <a:lstStyle/>
          <a:p>
            <a:pPr marL="457200" indent="-342900">
              <a:lnSpc>
                <a:spcPct val="115000"/>
              </a:lnSpc>
              <a:buClr>
                <a:srgbClr val="000000"/>
              </a:buClr>
              <a:buSzPct val="100000"/>
              <a:buFont typeface="Verdana" pitchFamily="34" charset="0"/>
              <a:buChar char="●"/>
            </a:pPr>
            <a:r>
              <a:rPr lang="bg-BG" sz="1800" b="1">
                <a:latin typeface="Verdana" pitchFamily="34" charset="0"/>
                <a:sym typeface="Verdana" pitchFamily="34" charset="0"/>
              </a:rPr>
              <a:t>Мелнишко вино</a:t>
            </a:r>
          </a:p>
          <a:p>
            <a:pPr marL="457200" indent="-342900">
              <a:lnSpc>
                <a:spcPct val="115000"/>
              </a:lnSpc>
              <a:buClr>
                <a:srgbClr val="000000"/>
              </a:buClr>
              <a:buSzPct val="61000"/>
              <a:buFont typeface="Arial" charset="0"/>
              <a:buNone/>
            </a:pPr>
            <a:r>
              <a:rPr lang="bg-BG" sz="1800">
                <a:latin typeface="Verdana" pitchFamily="34" charset="0"/>
                <a:sym typeface="Verdana" pitchFamily="34" charset="0"/>
              </a:rPr>
              <a:t> </a:t>
            </a:r>
          </a:p>
          <a:p>
            <a:pPr marL="457200" indent="-342900">
              <a:lnSpc>
                <a:spcPct val="115000"/>
              </a:lnSpc>
              <a:buClr>
                <a:srgbClr val="000000"/>
              </a:buClr>
              <a:buFont typeface="Arial" charset="0"/>
              <a:buNone/>
            </a:pPr>
            <a:r>
              <a:rPr lang="bg-BG">
                <a:latin typeface="Verdana" pitchFamily="34" charset="0"/>
                <a:sym typeface="Verdana" pitchFamily="34" charset="0"/>
              </a:rPr>
              <a:t>Климатичните особености на района </a:t>
            </a:r>
            <a:endParaRPr lang="bg-BG">
              <a:sym typeface="Verdana" pitchFamily="34" charset="0"/>
            </a:endParaRPr>
          </a:p>
          <a:p>
            <a:pPr marL="457200" indent="-342900">
              <a:lnSpc>
                <a:spcPct val="115000"/>
              </a:lnSpc>
              <a:buClr>
                <a:srgbClr val="000000"/>
              </a:buClr>
              <a:buFont typeface="Arial" charset="0"/>
              <a:buNone/>
            </a:pPr>
            <a:r>
              <a:rPr lang="bg-BG">
                <a:sym typeface="Verdana" pitchFamily="34" charset="0"/>
              </a:rPr>
              <a:t>с</a:t>
            </a:r>
            <a:r>
              <a:rPr lang="bg-BG">
                <a:latin typeface="Verdana" pitchFamily="34" charset="0"/>
                <a:sym typeface="Verdana" pitchFamily="34" charset="0"/>
              </a:rPr>
              <a:t>е доближават до тези по</a:t>
            </a:r>
            <a:endParaRPr lang="bg-BG">
              <a:sym typeface="Verdana" pitchFamily="34" charset="0"/>
            </a:endParaRPr>
          </a:p>
          <a:p>
            <a:pPr marL="457200" indent="-342900">
              <a:lnSpc>
                <a:spcPct val="115000"/>
              </a:lnSpc>
              <a:buClr>
                <a:srgbClr val="000000"/>
              </a:buClr>
              <a:buFont typeface="Arial" charset="0"/>
              <a:buNone/>
            </a:pPr>
            <a:r>
              <a:rPr lang="bg-BG">
                <a:latin typeface="Verdana" pitchFamily="34" charset="0"/>
                <a:sym typeface="Verdana" pitchFamily="34" charset="0"/>
              </a:rPr>
              <a:t>Средиземноморието. Това е най-</a:t>
            </a:r>
            <a:endParaRPr lang="bg-BG">
              <a:sym typeface="Verdana" pitchFamily="34" charset="0"/>
            </a:endParaRPr>
          </a:p>
          <a:p>
            <a:pPr marL="457200" indent="-342900">
              <a:lnSpc>
                <a:spcPct val="115000"/>
              </a:lnSpc>
              <a:buClr>
                <a:srgbClr val="000000"/>
              </a:buClr>
              <a:buFont typeface="Arial" charset="0"/>
              <a:buNone/>
            </a:pPr>
            <a:r>
              <a:rPr lang="bg-BG">
                <a:sym typeface="Verdana" pitchFamily="34" charset="0"/>
              </a:rPr>
              <a:t>т</a:t>
            </a:r>
            <a:r>
              <a:rPr lang="bg-BG">
                <a:latin typeface="Verdana" pitchFamily="34" charset="0"/>
                <a:sym typeface="Verdana" pitchFamily="34" charset="0"/>
              </a:rPr>
              <a:t>оплата и слънчева част на</a:t>
            </a:r>
            <a:r>
              <a:rPr lang="bg-BG">
                <a:sym typeface="Verdana" pitchFamily="34" charset="0"/>
              </a:rPr>
              <a:t> Б</a:t>
            </a:r>
            <a:r>
              <a:rPr lang="bg-BG">
                <a:latin typeface="Verdana" pitchFamily="34" charset="0"/>
                <a:sym typeface="Verdana" pitchFamily="34" charset="0"/>
              </a:rPr>
              <a:t>ългария.</a:t>
            </a:r>
            <a:endParaRPr lang="bg-BG">
              <a:sym typeface="Verdana" pitchFamily="34" charset="0"/>
            </a:endParaRPr>
          </a:p>
          <a:p>
            <a:pPr marL="457200" indent="-342900">
              <a:lnSpc>
                <a:spcPct val="115000"/>
              </a:lnSpc>
              <a:buClr>
                <a:srgbClr val="000000"/>
              </a:buClr>
              <a:buFont typeface="Arial" charset="0"/>
              <a:buNone/>
            </a:pPr>
            <a:r>
              <a:rPr lang="bg-BG">
                <a:latin typeface="Verdana" pitchFamily="34" charset="0"/>
                <a:sym typeface="Verdana" pitchFamily="34" charset="0"/>
              </a:rPr>
              <a:t>Виното от този край се характеризира с</a:t>
            </a:r>
            <a:endParaRPr lang="bg-BG">
              <a:sym typeface="Verdana" pitchFamily="34" charset="0"/>
            </a:endParaRPr>
          </a:p>
          <a:p>
            <a:pPr marL="457200" indent="-342900">
              <a:lnSpc>
                <a:spcPct val="115000"/>
              </a:lnSpc>
              <a:buClr>
                <a:srgbClr val="000000"/>
              </a:buClr>
              <a:buFont typeface="Arial" charset="0"/>
              <a:buNone/>
            </a:pPr>
            <a:r>
              <a:rPr lang="bg-BG">
                <a:latin typeface="Verdana" pitchFamily="34" charset="0"/>
                <a:sym typeface="Verdana" pitchFamily="34" charset="0"/>
              </a:rPr>
              <a:t>топли южни тонове в аромата и плътен</a:t>
            </a:r>
            <a:endParaRPr lang="bg-BG">
              <a:sym typeface="Verdana" pitchFamily="34" charset="0"/>
            </a:endParaRPr>
          </a:p>
          <a:p>
            <a:pPr marL="457200" indent="-342900">
              <a:lnSpc>
                <a:spcPct val="115000"/>
              </a:lnSpc>
              <a:buClr>
                <a:srgbClr val="000000"/>
              </a:buClr>
              <a:buFont typeface="Arial" charset="0"/>
              <a:buNone/>
            </a:pPr>
            <a:r>
              <a:rPr lang="bg-BG">
                <a:latin typeface="Verdana" pitchFamily="34" charset="0"/>
                <a:sym typeface="Verdana" pitchFamily="34" charset="0"/>
              </a:rPr>
              <a:t>вкус. Не пропускайте да опитате</a:t>
            </a:r>
            <a:endParaRPr lang="bg-BG">
              <a:sym typeface="Verdana" pitchFamily="34" charset="0"/>
            </a:endParaRPr>
          </a:p>
          <a:p>
            <a:pPr marL="457200" indent="-342900">
              <a:lnSpc>
                <a:spcPct val="115000"/>
              </a:lnSpc>
              <a:buClr>
                <a:srgbClr val="000000"/>
              </a:buClr>
              <a:buFont typeface="Arial" charset="0"/>
              <a:buNone/>
            </a:pPr>
            <a:r>
              <a:rPr lang="bg-BG">
                <a:latin typeface="Verdana" pitchFamily="34" charset="0"/>
                <a:sym typeface="Verdana" pitchFamily="34" charset="0"/>
              </a:rPr>
              <a:t>“Мелник 55” - български винен сорт,</a:t>
            </a:r>
            <a:endParaRPr lang="bg-BG">
              <a:sym typeface="Verdana" pitchFamily="34" charset="0"/>
            </a:endParaRPr>
          </a:p>
          <a:p>
            <a:pPr marL="457200" indent="-342900">
              <a:lnSpc>
                <a:spcPct val="115000"/>
              </a:lnSpc>
              <a:buClr>
                <a:srgbClr val="000000"/>
              </a:buClr>
              <a:buFont typeface="Arial" charset="0"/>
              <a:buNone/>
            </a:pPr>
            <a:r>
              <a:rPr lang="bg-BG">
                <a:latin typeface="Verdana" pitchFamily="34" charset="0"/>
                <a:sym typeface="Verdana" pitchFamily="34" charset="0"/>
              </a:rPr>
              <a:t>кръстоска между “Широка мелнишка</a:t>
            </a:r>
            <a:endParaRPr lang="bg-BG">
              <a:sym typeface="Verdana" pitchFamily="34" charset="0"/>
            </a:endParaRPr>
          </a:p>
          <a:p>
            <a:pPr marL="457200" indent="-342900">
              <a:lnSpc>
                <a:spcPct val="115000"/>
              </a:lnSpc>
              <a:buClr>
                <a:srgbClr val="000000"/>
              </a:buClr>
              <a:buFont typeface="Arial" charset="0"/>
              <a:buNone/>
            </a:pPr>
            <a:r>
              <a:rPr lang="bg-BG">
                <a:latin typeface="Verdana" pitchFamily="34" charset="0"/>
                <a:sym typeface="Verdana" pitchFamily="34" charset="0"/>
              </a:rPr>
              <a:t>лоза” и френския сорт “Валдигие”. </a:t>
            </a:r>
          </a:p>
          <a:p>
            <a:pPr marL="457200" indent="-342900"/>
            <a:endParaRPr lang="bg-BG"/>
          </a:p>
        </p:txBody>
      </p:sp>
      <p:pic>
        <p:nvPicPr>
          <p:cNvPr id="24581" name="Shape 103" descr="Мелник 5-001.jpg"/>
          <p:cNvPicPr preferRelativeResize="0">
            <a:picLocks noChangeAspect="1" noChangeArrowheads="1"/>
          </p:cNvPicPr>
          <p:nvPr/>
        </p:nvPicPr>
        <p:blipFill>
          <a:blip r:embed="rId4"/>
          <a:srcRect/>
          <a:stretch>
            <a:fillRect/>
          </a:stretch>
        </p:blipFill>
        <p:spPr bwMode="auto">
          <a:xfrm>
            <a:off x="5827713" y="1577975"/>
            <a:ext cx="3163887" cy="3759200"/>
          </a:xfrm>
          <a:prstGeom prst="rect">
            <a:avLst/>
          </a:prstGeom>
          <a:noFill/>
          <a:ln w="9525">
            <a:noFill/>
            <a:miter lim="800000"/>
            <a:headEnd/>
            <a:tailEnd/>
          </a:ln>
        </p:spPr>
      </p:pic>
      <p:pic>
        <p:nvPicPr>
          <p:cNvPr id="24582" name="Shape 104" descr="spodeli_bg_chushka.jpg"/>
          <p:cNvPicPr preferRelativeResize="0">
            <a:picLocks noChangeAspect="1" noChangeArrowheads="1"/>
          </p:cNvPicPr>
          <p:nvPr/>
        </p:nvPicPr>
        <p:blipFill>
          <a:blip r:embed="rId5"/>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hape 109"/>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sp>
        <p:nvSpPr>
          <p:cNvPr id="26626" name="Shape 110"/>
          <p:cNvSpPr txBox="1">
            <a:spLocks noChangeArrowheads="1"/>
          </p:cNvSpPr>
          <p:nvPr/>
        </p:nvSpPr>
        <p:spPr bwMode="auto">
          <a:xfrm>
            <a:off x="3152775" y="277813"/>
            <a:ext cx="5991225"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2. Долината на Места</a:t>
            </a:r>
          </a:p>
          <a:p>
            <a:endParaRPr lang="bg-BG" b="1">
              <a:latin typeface="Verdana" pitchFamily="34" charset="0"/>
              <a:sym typeface="Verdana" pitchFamily="34" charset="0"/>
            </a:endParaRPr>
          </a:p>
          <a:p>
            <a:r>
              <a:rPr lang="bg-BG" b="1">
                <a:latin typeface="Verdana" pitchFamily="34" charset="0"/>
                <a:sym typeface="Verdana" pitchFamily="34" charset="0"/>
              </a:rPr>
              <a:t>Белица, Разлог, Банско, Гоце Делчев, Хаджидимово</a:t>
            </a:r>
          </a:p>
          <a:p>
            <a:endParaRPr lang="bg-BG" sz="1200" b="1">
              <a:latin typeface="Verdana" pitchFamily="34" charset="0"/>
              <a:sym typeface="Verdana" pitchFamily="34" charset="0"/>
            </a:endParaRPr>
          </a:p>
          <a:p>
            <a:endParaRPr lang="bg-BG" sz="1200" b="1">
              <a:latin typeface="Verdana" pitchFamily="34" charset="0"/>
              <a:sym typeface="Verdana" pitchFamily="34" charset="0"/>
            </a:endParaRPr>
          </a:p>
        </p:txBody>
      </p:sp>
      <p:pic>
        <p:nvPicPr>
          <p:cNvPr id="26627" name="Shape 111" descr="DSC_4293.JPG"/>
          <p:cNvPicPr preferRelativeResize="0">
            <a:picLocks noChangeAspect="1" noChangeArrowheads="1"/>
          </p:cNvPicPr>
          <p:nvPr/>
        </p:nvPicPr>
        <p:blipFill>
          <a:blip r:embed="rId3"/>
          <a:srcRect/>
          <a:stretch>
            <a:fillRect/>
          </a:stretch>
        </p:blipFill>
        <p:spPr bwMode="auto">
          <a:xfrm rot="-357763">
            <a:off x="336550" y="1277938"/>
            <a:ext cx="2270125" cy="2706687"/>
          </a:xfrm>
          <a:prstGeom prst="rect">
            <a:avLst/>
          </a:prstGeom>
          <a:noFill/>
          <a:ln w="9525">
            <a:noFill/>
            <a:miter lim="800000"/>
            <a:headEnd/>
            <a:tailEnd/>
          </a:ln>
        </p:spPr>
      </p:pic>
      <p:pic>
        <p:nvPicPr>
          <p:cNvPr id="26628" name="Shape 112" descr="DSC_4647.JPG"/>
          <p:cNvPicPr preferRelativeResize="0">
            <a:picLocks noChangeAspect="1" noChangeArrowheads="1"/>
          </p:cNvPicPr>
          <p:nvPr/>
        </p:nvPicPr>
        <p:blipFill>
          <a:blip r:embed="rId4"/>
          <a:srcRect/>
          <a:stretch>
            <a:fillRect/>
          </a:stretch>
        </p:blipFill>
        <p:spPr bwMode="auto">
          <a:xfrm rot="366633">
            <a:off x="5986463" y="1858963"/>
            <a:ext cx="2884487" cy="3435350"/>
          </a:xfrm>
          <a:prstGeom prst="rect">
            <a:avLst/>
          </a:prstGeom>
          <a:noFill/>
          <a:ln w="9525">
            <a:noFill/>
            <a:miter lim="800000"/>
            <a:headEnd/>
            <a:tailEnd/>
          </a:ln>
        </p:spPr>
      </p:pic>
      <p:pic>
        <p:nvPicPr>
          <p:cNvPr id="26629" name="Shape 113" descr="Църквата на Добърско obr DSC_5852.jpg"/>
          <p:cNvPicPr preferRelativeResize="0">
            <a:picLocks noChangeAspect="1" noChangeArrowheads="1"/>
          </p:cNvPicPr>
          <p:nvPr/>
        </p:nvPicPr>
        <p:blipFill>
          <a:blip r:embed="rId5"/>
          <a:srcRect/>
          <a:stretch>
            <a:fillRect/>
          </a:stretch>
        </p:blipFill>
        <p:spPr bwMode="auto">
          <a:xfrm>
            <a:off x="2454275" y="1935163"/>
            <a:ext cx="3525838" cy="4208462"/>
          </a:xfrm>
          <a:prstGeom prst="rect">
            <a:avLst/>
          </a:prstGeom>
          <a:noFill/>
          <a:ln w="9525">
            <a:noFill/>
            <a:miter lim="800000"/>
            <a:headEnd/>
            <a:tailEnd/>
          </a:ln>
        </p:spPr>
      </p:pic>
      <p:pic>
        <p:nvPicPr>
          <p:cNvPr id="26630" name="Shape 114" descr="spodeli_bg_chushka.jpg"/>
          <p:cNvPicPr preferRelativeResize="0">
            <a:picLocks noChangeAspect="1" noChangeArrowheads="1"/>
          </p:cNvPicPr>
          <p:nvPr/>
        </p:nvPicPr>
        <p:blipFill>
          <a:blip r:embed="rId6"/>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hape 119"/>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sp>
        <p:nvSpPr>
          <p:cNvPr id="28674" name="Shape 120"/>
          <p:cNvSpPr txBox="1">
            <a:spLocks noChangeArrowheads="1"/>
          </p:cNvSpPr>
          <p:nvPr/>
        </p:nvSpPr>
        <p:spPr bwMode="auto">
          <a:xfrm>
            <a:off x="3305175" y="277813"/>
            <a:ext cx="5700713"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2. Долината на Места</a:t>
            </a:r>
          </a:p>
          <a:p>
            <a:endParaRPr lang="bg-BG" sz="1200" b="1">
              <a:latin typeface="Verdana" pitchFamily="34" charset="0"/>
              <a:sym typeface="Verdana" pitchFamily="34" charset="0"/>
            </a:endParaRPr>
          </a:p>
          <a:p>
            <a:pPr>
              <a:buClr>
                <a:srgbClr val="000000"/>
              </a:buClr>
              <a:buFont typeface="Arial" charset="0"/>
              <a:buNone/>
            </a:pPr>
            <a:r>
              <a:rPr lang="bg-BG" b="1">
                <a:latin typeface="Verdana" pitchFamily="34" charset="0"/>
                <a:sym typeface="Verdana" pitchFamily="34" charset="0"/>
              </a:rPr>
              <a:t>Белица, Разлог, Банско, Гоце Делчев, Хаджидимово</a:t>
            </a:r>
          </a:p>
        </p:txBody>
      </p:sp>
      <p:pic>
        <p:nvPicPr>
          <p:cNvPr id="28675" name="Shape 121" descr="vij.jpg"/>
          <p:cNvPicPr preferRelativeResize="0">
            <a:picLocks noChangeAspect="1" noChangeArrowheads="1"/>
          </p:cNvPicPr>
          <p:nvPr/>
        </p:nvPicPr>
        <p:blipFill>
          <a:blip r:embed="rId3"/>
          <a:srcRect/>
          <a:stretch>
            <a:fillRect/>
          </a:stretch>
        </p:blipFill>
        <p:spPr bwMode="auto">
          <a:xfrm>
            <a:off x="484188" y="1298575"/>
            <a:ext cx="914400" cy="1028700"/>
          </a:xfrm>
          <a:prstGeom prst="rect">
            <a:avLst/>
          </a:prstGeom>
          <a:noFill/>
          <a:ln w="9525">
            <a:noFill/>
            <a:miter lim="800000"/>
            <a:headEnd/>
            <a:tailEnd/>
          </a:ln>
        </p:spPr>
      </p:pic>
      <p:sp>
        <p:nvSpPr>
          <p:cNvPr id="28676" name="Shape 122"/>
          <p:cNvSpPr txBox="1">
            <a:spLocks noChangeArrowheads="1"/>
          </p:cNvSpPr>
          <p:nvPr/>
        </p:nvSpPr>
        <p:spPr bwMode="auto">
          <a:xfrm>
            <a:off x="1052513" y="2003425"/>
            <a:ext cx="4098925" cy="2497138"/>
          </a:xfrm>
          <a:prstGeom prst="rect">
            <a:avLst/>
          </a:prstGeom>
          <a:noFill/>
          <a:ln w="9525">
            <a:noFill/>
            <a:miter lim="800000"/>
            <a:headEnd/>
            <a:tailEnd/>
          </a:ln>
        </p:spPr>
        <p:txBody>
          <a:bodyPr lIns="91425" tIns="91425" rIns="91425" bIns="91425"/>
          <a:lstStyle/>
          <a:p>
            <a:pPr marL="268288" indent="-268288">
              <a:lnSpc>
                <a:spcPct val="115000"/>
              </a:lnSpc>
            </a:pPr>
            <a:endParaRPr lang="bg-BG" sz="1100"/>
          </a:p>
          <a:p>
            <a:pPr marL="268288" indent="-268288">
              <a:lnSpc>
                <a:spcPct val="115000"/>
              </a:lnSpc>
              <a:buClr>
                <a:srgbClr val="000000"/>
              </a:buClr>
              <a:buFont typeface="Arial" charset="0"/>
              <a:buNone/>
            </a:pPr>
            <a:endParaRPr lang="bg-BG" sz="1800">
              <a:latin typeface="Verdana" pitchFamily="34" charset="0"/>
              <a:sym typeface="Verdana" pitchFamily="34" charset="0"/>
            </a:endParaRPr>
          </a:p>
          <a:p>
            <a:pPr marL="268288" indent="-268288">
              <a:lnSpc>
                <a:spcPct val="115000"/>
              </a:lnSpc>
              <a:buClr>
                <a:srgbClr val="000000"/>
              </a:buClr>
              <a:buSzPct val="100000"/>
              <a:buFont typeface="Verdana" pitchFamily="34" charset="0"/>
              <a:buChar char="●"/>
            </a:pPr>
            <a:r>
              <a:rPr lang="bg-BG" sz="1800">
                <a:latin typeface="Verdana" pitchFamily="34" charset="0"/>
                <a:sym typeface="Verdana" pitchFamily="34" charset="0"/>
              </a:rPr>
              <a:t>Пиринските езера</a:t>
            </a:r>
          </a:p>
          <a:p>
            <a:pPr marL="268288" indent="-268288">
              <a:lnSpc>
                <a:spcPct val="115000"/>
              </a:lnSpc>
              <a:buClr>
                <a:srgbClr val="000000"/>
              </a:buClr>
              <a:buSzPct val="100000"/>
              <a:buFont typeface="Verdana" pitchFamily="34" charset="0"/>
              <a:buChar char="●"/>
            </a:pPr>
            <a:r>
              <a:rPr lang="bg-BG" sz="1800">
                <a:latin typeface="Verdana" pitchFamily="34" charset="0"/>
                <a:sym typeface="Verdana" pitchFamily="34" charset="0"/>
              </a:rPr>
              <a:t>Байкушевата мура</a:t>
            </a:r>
          </a:p>
          <a:p>
            <a:pPr marL="268288" indent="-268288">
              <a:lnSpc>
                <a:spcPct val="115000"/>
              </a:lnSpc>
              <a:buClr>
                <a:srgbClr val="000000"/>
              </a:buClr>
              <a:buSzPct val="100000"/>
              <a:buFont typeface="Verdana" pitchFamily="34" charset="0"/>
              <a:buChar char="●"/>
            </a:pPr>
            <a:r>
              <a:rPr lang="bg-BG" sz="1800">
                <a:latin typeface="Verdana" pitchFamily="34" charset="0"/>
                <a:sym typeface="Verdana" pitchFamily="34" charset="0"/>
              </a:rPr>
              <a:t>Парк за танцуващи мечки - </a:t>
            </a:r>
            <a:r>
              <a:rPr lang="bg-BG" sz="1800">
                <a:sym typeface="Verdana" pitchFamily="34" charset="0"/>
              </a:rPr>
              <a:t>  </a:t>
            </a:r>
            <a:r>
              <a:rPr lang="bg-BG" sz="1800">
                <a:latin typeface="Verdana" pitchFamily="34" charset="0"/>
                <a:sym typeface="Verdana" pitchFamily="34" charset="0"/>
              </a:rPr>
              <a:t>Белица</a:t>
            </a:r>
          </a:p>
          <a:p>
            <a:pPr marL="268288" indent="-268288">
              <a:lnSpc>
                <a:spcPct val="115000"/>
              </a:lnSpc>
              <a:buClr>
                <a:srgbClr val="000000"/>
              </a:buClr>
              <a:buSzPct val="100000"/>
              <a:buFont typeface="Verdana" pitchFamily="34" charset="0"/>
              <a:buChar char="●"/>
            </a:pPr>
            <a:r>
              <a:rPr lang="bg-BG" sz="1800">
                <a:latin typeface="Verdana" pitchFamily="34" charset="0"/>
                <a:sym typeface="Verdana" pitchFamily="34" charset="0"/>
              </a:rPr>
              <a:t>Църквата в с. Добърско</a:t>
            </a:r>
          </a:p>
          <a:p>
            <a:pPr marL="268288" indent="-268288">
              <a:lnSpc>
                <a:spcPct val="115000"/>
              </a:lnSpc>
              <a:buClr>
                <a:srgbClr val="000000"/>
              </a:buClr>
              <a:buSzPct val="100000"/>
              <a:buFont typeface="Verdana" pitchFamily="34" charset="0"/>
              <a:buChar char="●"/>
            </a:pPr>
            <a:r>
              <a:rPr lang="bg-BG" sz="1800">
                <a:latin typeface="Verdana" pitchFamily="34" charset="0"/>
                <a:sym typeface="Verdana" pitchFamily="34" charset="0"/>
              </a:rPr>
              <a:t>Никополис ад Нестум</a:t>
            </a:r>
          </a:p>
          <a:p>
            <a:pPr marL="268288" indent="-268288">
              <a:lnSpc>
                <a:spcPct val="115000"/>
              </a:lnSpc>
              <a:buClr>
                <a:srgbClr val="000000"/>
              </a:buClr>
              <a:buSzPct val="100000"/>
              <a:buFont typeface="Verdana" pitchFamily="34" charset="0"/>
              <a:buChar char="●"/>
            </a:pPr>
            <a:r>
              <a:rPr lang="bg-BG" sz="1800">
                <a:latin typeface="Verdana" pitchFamily="34" charset="0"/>
                <a:sym typeface="Verdana" pitchFamily="34" charset="0"/>
              </a:rPr>
              <a:t>Вековни чинари в Гърмен</a:t>
            </a:r>
          </a:p>
          <a:p>
            <a:pPr marL="268288" indent="-268288">
              <a:lnSpc>
                <a:spcPct val="115000"/>
              </a:lnSpc>
              <a:buClr>
                <a:srgbClr val="000000"/>
              </a:buClr>
              <a:buSzPct val="100000"/>
              <a:buFont typeface="Verdana" pitchFamily="34" charset="0"/>
              <a:buChar char="●"/>
            </a:pPr>
            <a:r>
              <a:rPr lang="bg-BG" sz="1800">
                <a:latin typeface="Verdana" pitchFamily="34" charset="0"/>
                <a:sym typeface="Verdana" pitchFamily="34" charset="0"/>
              </a:rPr>
              <a:t>Тракийско светилище - Долно </a:t>
            </a:r>
            <a:r>
              <a:rPr lang="bg-BG" sz="1800">
                <a:sym typeface="Verdana" pitchFamily="34" charset="0"/>
              </a:rPr>
              <a:t>  </a:t>
            </a:r>
            <a:r>
              <a:rPr lang="bg-BG" sz="1800">
                <a:latin typeface="Verdana" pitchFamily="34" charset="0"/>
                <a:sym typeface="Verdana" pitchFamily="34" charset="0"/>
              </a:rPr>
              <a:t>Дряново </a:t>
            </a:r>
          </a:p>
          <a:p>
            <a:pPr marL="268288" indent="-268288">
              <a:lnSpc>
                <a:spcPct val="115000"/>
              </a:lnSpc>
              <a:buClr>
                <a:srgbClr val="000000"/>
              </a:buClr>
              <a:buSzPct val="100000"/>
              <a:buFont typeface="Verdana" pitchFamily="34" charset="0"/>
              <a:buChar char="●"/>
            </a:pPr>
            <a:r>
              <a:rPr lang="bg-BG" sz="1800">
                <a:latin typeface="Verdana" pitchFamily="34" charset="0"/>
                <a:sym typeface="Verdana" pitchFamily="34" charset="0"/>
              </a:rPr>
              <a:t>Кози камък - Ковачевица </a:t>
            </a:r>
          </a:p>
        </p:txBody>
      </p:sp>
      <p:pic>
        <p:nvPicPr>
          <p:cNvPr id="28677" name="Shape 123" descr="spodeli_bg_chushka.jpg"/>
          <p:cNvPicPr preferRelativeResize="0">
            <a:picLocks noChangeAspect="1" noChangeArrowheads="1"/>
          </p:cNvPicPr>
          <p:nvPr/>
        </p:nvPicPr>
        <p:blipFill>
          <a:blip r:embed="rId4"/>
          <a:srcRect/>
          <a:stretch>
            <a:fillRect/>
          </a:stretch>
        </p:blipFill>
        <p:spPr bwMode="auto">
          <a:xfrm>
            <a:off x="241300" y="5946775"/>
            <a:ext cx="1063625" cy="722313"/>
          </a:xfrm>
          <a:prstGeom prst="rect">
            <a:avLst/>
          </a:prstGeom>
          <a:noFill/>
          <a:ln w="9525">
            <a:noFill/>
            <a:miter lim="800000"/>
            <a:headEnd/>
            <a:tailEnd/>
          </a:ln>
        </p:spPr>
      </p:pic>
      <p:pic>
        <p:nvPicPr>
          <p:cNvPr id="28678" name="Shape 124" descr="2.jpg"/>
          <p:cNvPicPr preferRelativeResize="0">
            <a:picLocks noChangeAspect="1" noChangeArrowheads="1"/>
          </p:cNvPicPr>
          <p:nvPr/>
        </p:nvPicPr>
        <p:blipFill>
          <a:blip r:embed="rId5"/>
          <a:srcRect/>
          <a:stretch>
            <a:fillRect/>
          </a:stretch>
        </p:blipFill>
        <p:spPr bwMode="auto">
          <a:xfrm>
            <a:off x="5303838" y="1577975"/>
            <a:ext cx="2986087" cy="512762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hape 129"/>
          <p:cNvSpPr txBox="1">
            <a:spLocks noChangeArrowheads="1"/>
          </p:cNvSpPr>
          <p:nvPr/>
        </p:nvSpPr>
        <p:spPr bwMode="auto">
          <a:xfrm>
            <a:off x="4779963" y="265113"/>
            <a:ext cx="3733800" cy="769937"/>
          </a:xfrm>
          <a:prstGeom prst="rect">
            <a:avLst/>
          </a:prstGeom>
          <a:noFill/>
          <a:ln w="9525">
            <a:noFill/>
            <a:miter lim="800000"/>
            <a:headEnd/>
            <a:tailEnd/>
          </a:ln>
        </p:spPr>
        <p:txBody>
          <a:bodyPr lIns="91425" tIns="91425" rIns="91425" bIns="91425"/>
          <a:lstStyle/>
          <a:p>
            <a:endParaRPr lang="bg-BG"/>
          </a:p>
        </p:txBody>
      </p:sp>
      <p:pic>
        <p:nvPicPr>
          <p:cNvPr id="30722" name="Shape 130" descr="opitai.jpg"/>
          <p:cNvPicPr preferRelativeResize="0">
            <a:picLocks noChangeAspect="1" noChangeArrowheads="1"/>
          </p:cNvPicPr>
          <p:nvPr/>
        </p:nvPicPr>
        <p:blipFill>
          <a:blip r:embed="rId3"/>
          <a:srcRect/>
          <a:stretch>
            <a:fillRect/>
          </a:stretch>
        </p:blipFill>
        <p:spPr bwMode="auto">
          <a:xfrm>
            <a:off x="522288" y="1425575"/>
            <a:ext cx="990600" cy="971550"/>
          </a:xfrm>
          <a:prstGeom prst="rect">
            <a:avLst/>
          </a:prstGeom>
          <a:noFill/>
          <a:ln w="9525">
            <a:noFill/>
            <a:miter lim="800000"/>
            <a:headEnd/>
            <a:tailEnd/>
          </a:ln>
        </p:spPr>
      </p:pic>
      <p:sp>
        <p:nvSpPr>
          <p:cNvPr id="30723" name="Shape 131"/>
          <p:cNvSpPr txBox="1">
            <a:spLocks noChangeArrowheads="1"/>
          </p:cNvSpPr>
          <p:nvPr/>
        </p:nvSpPr>
        <p:spPr bwMode="auto">
          <a:xfrm>
            <a:off x="1273175" y="2560638"/>
            <a:ext cx="4075113" cy="3076575"/>
          </a:xfrm>
          <a:prstGeom prst="rect">
            <a:avLst/>
          </a:prstGeom>
          <a:noFill/>
          <a:ln w="9525">
            <a:noFill/>
            <a:miter lim="800000"/>
            <a:headEnd/>
            <a:tailEnd/>
          </a:ln>
        </p:spPr>
        <p:txBody>
          <a:bodyPr lIns="91425" tIns="91425" rIns="91425" bIns="91425"/>
          <a:lstStyle/>
          <a:p>
            <a:pPr marL="457200" indent="-342900">
              <a:lnSpc>
                <a:spcPct val="115000"/>
              </a:lnSpc>
              <a:buClr>
                <a:srgbClr val="000000"/>
              </a:buClr>
              <a:buSzPct val="100000"/>
              <a:buFontTx/>
              <a:buChar char="●"/>
            </a:pPr>
            <a:r>
              <a:rPr lang="bg-BG" sz="1800" b="1"/>
              <a:t>Банска капама </a:t>
            </a:r>
          </a:p>
          <a:p>
            <a:pPr marL="457200" indent="-342900">
              <a:lnSpc>
                <a:spcPct val="115000"/>
              </a:lnSpc>
              <a:buClr>
                <a:srgbClr val="000000"/>
              </a:buClr>
              <a:buSzPct val="100000"/>
              <a:buFontTx/>
              <a:buChar char="●"/>
            </a:pPr>
            <a:r>
              <a:rPr lang="bg-BG" sz="1800" b="1"/>
              <a:t>Нафпавок</a:t>
            </a:r>
          </a:p>
          <a:p>
            <a:pPr marL="457200" indent="-342900">
              <a:lnSpc>
                <a:spcPct val="115000"/>
              </a:lnSpc>
              <a:buClr>
                <a:srgbClr val="000000"/>
              </a:buClr>
              <a:buSzPct val="100000"/>
              <a:buFontTx/>
              <a:buChar char="●"/>
            </a:pPr>
            <a:r>
              <a:rPr lang="bg-BG" sz="1800" b="1"/>
              <a:t>Чомлек </a:t>
            </a:r>
          </a:p>
          <a:p>
            <a:pPr marL="457200" indent="-342900">
              <a:lnSpc>
                <a:spcPct val="115000"/>
              </a:lnSpc>
              <a:buClr>
                <a:srgbClr val="000000"/>
              </a:buClr>
              <a:buSzPct val="100000"/>
              <a:buFontTx/>
              <a:buChar char="●"/>
            </a:pPr>
            <a:r>
              <a:rPr lang="bg-BG" sz="1800" b="1"/>
              <a:t>Бански старец </a:t>
            </a:r>
          </a:p>
          <a:p>
            <a:pPr marL="457200" indent="-342900">
              <a:lnSpc>
                <a:spcPct val="115000"/>
              </a:lnSpc>
              <a:buClr>
                <a:srgbClr val="000000"/>
              </a:buClr>
              <a:buSzPct val="100000"/>
              <a:buFontTx/>
              <a:buChar char="●"/>
            </a:pPr>
            <a:r>
              <a:rPr lang="bg-BG" sz="1800" b="1"/>
              <a:t>Кавърма по бански</a:t>
            </a:r>
          </a:p>
          <a:p>
            <a:pPr marL="457200" indent="-342900">
              <a:lnSpc>
                <a:spcPct val="115000"/>
              </a:lnSpc>
              <a:buClr>
                <a:srgbClr val="000000"/>
              </a:buClr>
              <a:buSzPct val="100000"/>
              <a:buFontTx/>
              <a:buChar char="●"/>
            </a:pPr>
            <a:r>
              <a:rPr lang="bg-BG" sz="1800" b="1"/>
              <a:t>Катино мезе </a:t>
            </a:r>
          </a:p>
          <a:p>
            <a:pPr marL="457200" indent="-342900">
              <a:lnSpc>
                <a:spcPct val="115000"/>
              </a:lnSpc>
            </a:pPr>
            <a:endParaRPr lang="bg-BG" sz="1800"/>
          </a:p>
        </p:txBody>
      </p:sp>
      <p:sp>
        <p:nvSpPr>
          <p:cNvPr id="30724" name="Shape 132"/>
          <p:cNvSpPr txBox="1">
            <a:spLocks noChangeArrowheads="1"/>
          </p:cNvSpPr>
          <p:nvPr/>
        </p:nvSpPr>
        <p:spPr bwMode="auto">
          <a:xfrm>
            <a:off x="3305175" y="277813"/>
            <a:ext cx="5700713" cy="1147762"/>
          </a:xfrm>
          <a:prstGeom prst="rect">
            <a:avLst/>
          </a:prstGeom>
          <a:noFill/>
          <a:ln w="9525">
            <a:noFill/>
            <a:miter lim="800000"/>
            <a:headEnd/>
            <a:tailEnd/>
          </a:ln>
        </p:spPr>
        <p:txBody>
          <a:bodyPr lIns="91425" tIns="91425" rIns="91425" bIns="91425"/>
          <a:lstStyle/>
          <a:p>
            <a:r>
              <a:rPr lang="bg-BG" sz="1800" b="1">
                <a:latin typeface="Verdana" pitchFamily="34" charset="0"/>
                <a:sym typeface="Verdana" pitchFamily="34" charset="0"/>
              </a:rPr>
              <a:t>2. Долината на Места</a:t>
            </a:r>
          </a:p>
          <a:p>
            <a:endParaRPr lang="bg-BG" sz="1200" b="1">
              <a:latin typeface="Verdana" pitchFamily="34" charset="0"/>
              <a:sym typeface="Verdana" pitchFamily="34" charset="0"/>
            </a:endParaRPr>
          </a:p>
          <a:p>
            <a:r>
              <a:rPr lang="bg-BG" b="1">
                <a:latin typeface="Verdana" pitchFamily="34" charset="0"/>
                <a:sym typeface="Verdana" pitchFamily="34" charset="0"/>
              </a:rPr>
              <a:t>Белица, Разлог, Банско, Гоце Делчев, Хаджидимово</a:t>
            </a:r>
          </a:p>
        </p:txBody>
      </p:sp>
      <p:pic>
        <p:nvPicPr>
          <p:cNvPr id="30725" name="Shape 133" descr="shutterstock_36119386_small.jpg"/>
          <p:cNvPicPr preferRelativeResize="0">
            <a:picLocks noChangeAspect="1" noChangeArrowheads="1"/>
          </p:cNvPicPr>
          <p:nvPr/>
        </p:nvPicPr>
        <p:blipFill>
          <a:blip r:embed="rId4"/>
          <a:srcRect/>
          <a:stretch>
            <a:fillRect/>
          </a:stretch>
        </p:blipFill>
        <p:spPr bwMode="auto">
          <a:xfrm>
            <a:off x="5672138" y="1149350"/>
            <a:ext cx="3014662" cy="3584575"/>
          </a:xfrm>
          <a:prstGeom prst="rect">
            <a:avLst/>
          </a:prstGeom>
          <a:noFill/>
          <a:ln w="9525">
            <a:noFill/>
            <a:miter lim="800000"/>
            <a:headEnd/>
            <a:tailEnd/>
          </a:ln>
        </p:spPr>
      </p:pic>
      <p:pic>
        <p:nvPicPr>
          <p:cNvPr id="30726" name="Shape 134" descr="6362977_l.jpg"/>
          <p:cNvPicPr preferRelativeResize="0">
            <a:picLocks noChangeAspect="1" noChangeArrowheads="1"/>
          </p:cNvPicPr>
          <p:nvPr/>
        </p:nvPicPr>
        <p:blipFill>
          <a:blip r:embed="rId5"/>
          <a:srcRect/>
          <a:stretch>
            <a:fillRect/>
          </a:stretch>
        </p:blipFill>
        <p:spPr bwMode="auto">
          <a:xfrm>
            <a:off x="4198938" y="4149725"/>
            <a:ext cx="2165350" cy="2581275"/>
          </a:xfrm>
          <a:prstGeom prst="rect">
            <a:avLst/>
          </a:prstGeom>
          <a:noFill/>
          <a:ln w="9525">
            <a:noFill/>
            <a:miter lim="800000"/>
            <a:headEnd/>
            <a:tailEnd/>
          </a:ln>
        </p:spPr>
      </p:pic>
      <p:pic>
        <p:nvPicPr>
          <p:cNvPr id="30727" name="Shape 135" descr="spodeli_bg_chushka.jpg"/>
          <p:cNvPicPr preferRelativeResize="0">
            <a:picLocks noChangeAspect="1" noChangeArrowheads="1"/>
          </p:cNvPicPr>
          <p:nvPr/>
        </p:nvPicPr>
        <p:blipFill>
          <a:blip r:embed="rId6"/>
          <a:srcRect/>
          <a:stretch>
            <a:fillRect/>
          </a:stretch>
        </p:blipFill>
        <p:spPr bwMode="auto">
          <a:xfrm>
            <a:off x="241300" y="5946775"/>
            <a:ext cx="1063625" cy="72231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1710</Words>
  <Application>Microsoft Office PowerPoint</Application>
  <PresentationFormat>On-screen Show (4:3)</PresentationFormat>
  <Paragraphs>420</Paragraphs>
  <Slides>51</Slides>
  <Notes>51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51</vt:i4>
      </vt:variant>
    </vt:vector>
  </HeadingPairs>
  <TitlesOfParts>
    <vt:vector size="54" baseType="lpstr">
      <vt:lpstr>Arial</vt:lpstr>
      <vt:lpstr>Verdana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Nikoleta Tsvetkova</dc:creator>
  <cp:lastModifiedBy>Nikoleta Tsvetkova</cp:lastModifiedBy>
  <cp:revision>5</cp:revision>
  <dcterms:modified xsi:type="dcterms:W3CDTF">2018-01-12T14:25:59Z</dcterms:modified>
</cp:coreProperties>
</file>