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3"/>
  </p:notesMasterIdLst>
  <p:sldIdLst>
    <p:sldId id="257" r:id="rId5"/>
    <p:sldId id="260" r:id="rId6"/>
    <p:sldId id="314" r:id="rId7"/>
    <p:sldId id="259" r:id="rId8"/>
    <p:sldId id="261" r:id="rId9"/>
    <p:sldId id="315" r:id="rId10"/>
    <p:sldId id="431" r:id="rId11"/>
    <p:sldId id="432" r:id="rId12"/>
    <p:sldId id="433" r:id="rId13"/>
    <p:sldId id="434" r:id="rId14"/>
    <p:sldId id="320" r:id="rId15"/>
    <p:sldId id="391" r:id="rId16"/>
    <p:sldId id="415" r:id="rId17"/>
    <p:sldId id="393" r:id="rId18"/>
    <p:sldId id="264" r:id="rId19"/>
    <p:sldId id="265" r:id="rId20"/>
    <p:sldId id="262" r:id="rId21"/>
    <p:sldId id="323" r:id="rId22"/>
    <p:sldId id="404" r:id="rId23"/>
    <p:sldId id="435" r:id="rId24"/>
    <p:sldId id="270" r:id="rId25"/>
    <p:sldId id="355" r:id="rId26"/>
    <p:sldId id="356" r:id="rId27"/>
    <p:sldId id="360" r:id="rId28"/>
    <p:sldId id="271" r:id="rId29"/>
    <p:sldId id="406" r:id="rId30"/>
    <p:sldId id="407" r:id="rId31"/>
    <p:sldId id="274" r:id="rId32"/>
    <p:sldId id="275" r:id="rId33"/>
    <p:sldId id="276" r:id="rId34"/>
    <p:sldId id="436" r:id="rId35"/>
    <p:sldId id="331" r:id="rId36"/>
    <p:sldId id="414" r:id="rId37"/>
    <p:sldId id="417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365" r:id="rId47"/>
    <p:sldId id="413" r:id="rId48"/>
    <p:sldId id="437" r:id="rId49"/>
    <p:sldId id="438" r:id="rId50"/>
    <p:sldId id="439" r:id="rId51"/>
    <p:sldId id="440" r:id="rId52"/>
  </p:sldIdLst>
  <p:sldSz cx="9144000" cy="6858000" type="screen4x3"/>
  <p:notesSz cx="6797675" cy="9982200"/>
  <p:defaultTextStyle>
    <a:defPPr>
      <a:defRPr lang="bg-BG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4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8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4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8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497"/>
    <a:srgbClr val="FFFFFF"/>
    <a:srgbClr val="CCECFF"/>
    <a:srgbClr val="004DE6"/>
    <a:srgbClr val="3399FF"/>
    <a:srgbClr val="663300"/>
    <a:srgbClr val="CC9900"/>
    <a:srgbClr val="29547F"/>
    <a:srgbClr val="A8C5E2"/>
    <a:srgbClr val="397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60"/>
  </p:normalViewPr>
  <p:slideViewPr>
    <p:cSldViewPr>
      <p:cViewPr>
        <p:scale>
          <a:sx n="70" d="100"/>
          <a:sy n="70" d="100"/>
        </p:scale>
        <p:origin x="-135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Индекс на приоритетността на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страните -</a:t>
            </a:r>
            <a:r>
              <a:rPr lang="bg-BG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CPI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3693769191841349"/>
          <c:y val="4.0829955645087885E-3"/>
        </c:manualLayout>
      </c:layout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ln>
          <a:solidFill>
            <a:schemeClr val="bg1">
              <a:lumMod val="50000"/>
            </a:schemeClr>
          </a:solidFill>
        </a:ln>
      </c:spPr>
    </c:sideWall>
    <c:backWall>
      <c:thickness val="0"/>
      <c:spPr>
        <a:ln>
          <a:solidFill>
            <a:schemeClr val="bg1">
              <a:lumMod val="50000"/>
            </a:schemeClr>
          </a:solidFill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CPI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F1FF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7F1FF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2D87FF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2D87FF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2D87FF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c:spPr>
          </c:dPt>
          <c:cat>
            <c:strRef>
              <c:f>Sheet1!$A$3:$A$19</c:f>
              <c:strCache>
                <c:ptCount val="17"/>
                <c:pt idx="0">
                  <c:v>Турция</c:v>
                </c:pt>
                <c:pt idx="1">
                  <c:v>Швеция</c:v>
                </c:pt>
                <c:pt idx="2">
                  <c:v>Сърбия</c:v>
                </c:pt>
                <c:pt idx="3">
                  <c:v>Израел</c:v>
                </c:pt>
                <c:pt idx="4">
                  <c:v>Македония</c:v>
                </c:pt>
                <c:pt idx="5">
                  <c:v>Унгария</c:v>
                </c:pt>
                <c:pt idx="6">
                  <c:v>Австрия</c:v>
                </c:pt>
                <c:pt idx="7">
                  <c:v>Франция</c:v>
                </c:pt>
                <c:pt idx="8">
                  <c:v>Холандия</c:v>
                </c:pt>
                <c:pt idx="9">
                  <c:v>Чехия</c:v>
                </c:pt>
                <c:pt idx="10">
                  <c:v>Украйна</c:v>
                </c:pt>
                <c:pt idx="11">
                  <c:v>Полша</c:v>
                </c:pt>
                <c:pt idx="12">
                  <c:v>Гърция</c:v>
                </c:pt>
                <c:pt idx="13">
                  <c:v>Великобритания</c:v>
                </c:pt>
                <c:pt idx="14">
                  <c:v>Румъния</c:v>
                </c:pt>
                <c:pt idx="15">
                  <c:v>Русия</c:v>
                </c:pt>
                <c:pt idx="16">
                  <c:v>Германия</c:v>
                </c:pt>
              </c:strCache>
            </c:strRef>
          </c:cat>
          <c:val>
            <c:numRef>
              <c:f>Sheet1!$B$3:$B$19</c:f>
              <c:numCache>
                <c:formatCode>#,##0.0_);\(#,##0.0\)</c:formatCode>
                <c:ptCount val="17"/>
                <c:pt idx="0">
                  <c:v>25.4</c:v>
                </c:pt>
                <c:pt idx="1">
                  <c:v>27.4</c:v>
                </c:pt>
                <c:pt idx="2">
                  <c:v>30.5</c:v>
                </c:pt>
                <c:pt idx="3">
                  <c:v>31</c:v>
                </c:pt>
                <c:pt idx="4">
                  <c:v>32.300000000000004</c:v>
                </c:pt>
                <c:pt idx="5">
                  <c:v>32.800000000000004</c:v>
                </c:pt>
                <c:pt idx="6">
                  <c:v>34.300000000000004</c:v>
                </c:pt>
                <c:pt idx="7">
                  <c:v>35.800000000000004</c:v>
                </c:pt>
                <c:pt idx="8">
                  <c:v>38</c:v>
                </c:pt>
                <c:pt idx="9">
                  <c:v>38.9</c:v>
                </c:pt>
                <c:pt idx="10">
                  <c:v>39</c:v>
                </c:pt>
                <c:pt idx="11">
                  <c:v>39.1</c:v>
                </c:pt>
                <c:pt idx="12">
                  <c:v>43.1</c:v>
                </c:pt>
                <c:pt idx="13">
                  <c:v>54.5</c:v>
                </c:pt>
                <c:pt idx="14">
                  <c:v>58.5</c:v>
                </c:pt>
                <c:pt idx="15">
                  <c:v>60.9</c:v>
                </c:pt>
                <c:pt idx="16">
                  <c:v>91.5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821696"/>
        <c:axId val="125823232"/>
        <c:axId val="0"/>
      </c:bar3DChart>
      <c:catAx>
        <c:axId val="125821696"/>
        <c:scaling>
          <c:orientation val="minMax"/>
        </c:scaling>
        <c:delete val="0"/>
        <c:axPos val="l"/>
        <c:majorTickMark val="out"/>
        <c:minorTickMark val="none"/>
        <c:tickLblPos val="nextTo"/>
        <c:crossAx val="125823232"/>
        <c:crosses val="autoZero"/>
        <c:auto val="1"/>
        <c:lblAlgn val="ctr"/>
        <c:lblOffset val="100"/>
        <c:noMultiLvlLbl val="0"/>
      </c:catAx>
      <c:valAx>
        <c:axId val="125823232"/>
        <c:scaling>
          <c:orientation val="minMax"/>
        </c:scaling>
        <c:delete val="0"/>
        <c:axPos val="b"/>
        <c:majorGridlines/>
        <c:numFmt formatCode="#,##0.0_);\(#,##0.0\)" sourceLinked="1"/>
        <c:majorTickMark val="out"/>
        <c:minorTickMark val="none"/>
        <c:tickLblPos val="nextTo"/>
        <c:crossAx val="12582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>
                <a:effectLst/>
              </a:rPr>
              <a:t>Според Вас, кои видове туризъм трябва да са </a:t>
            </a:r>
            <a:r>
              <a:rPr lang="ru-RU" sz="1200" b="1" i="0" baseline="0" dirty="0" smtClean="0">
                <a:solidFill>
                  <a:schemeClr val="tx1"/>
                </a:solidFill>
                <a:effectLst/>
              </a:rPr>
              <a:t>ПРИОРИТЕТНИ</a:t>
            </a:r>
            <a:r>
              <a:rPr lang="ru-RU" sz="1200" b="1" i="0" baseline="0" dirty="0" smtClean="0">
                <a:solidFill>
                  <a:srgbClr val="336699"/>
                </a:solidFill>
                <a:effectLst/>
              </a:rPr>
              <a:t> </a:t>
            </a:r>
            <a:r>
              <a:rPr lang="ru-RU" sz="1200" b="1" i="0" baseline="0" dirty="0" smtClean="0">
                <a:effectLst/>
              </a:rPr>
              <a:t>за България? </a:t>
            </a:r>
            <a:r>
              <a:rPr lang="bg-BG" sz="1200" b="1" i="0" baseline="0" dirty="0" smtClean="0">
                <a:effectLst/>
              </a:rPr>
              <a:t>(в %)</a:t>
            </a:r>
            <a:endParaRPr lang="bg-BG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bg-BG" sz="1200" dirty="0"/>
          </a:p>
        </c:rich>
      </c:tx>
      <c:layout>
        <c:manualLayout>
          <c:xMode val="edge"/>
          <c:yMode val="edge"/>
          <c:x val="0.1643263342082239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1643361767279095"/>
          <c:y val="9.1488701399179792E-2"/>
          <c:w val="0.43691841644794421"/>
          <c:h val="0.85453811432091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Български туроператори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Всички изброени</c:v>
                </c:pt>
                <c:pt idx="1">
                  <c:v>Хоби туризъм</c:v>
                </c:pt>
                <c:pt idx="2">
                  <c:v>Шопинг туризъм</c:v>
                </c:pt>
                <c:pt idx="3">
                  <c:v>Гурме туризъм</c:v>
                </c:pt>
                <c:pt idx="4">
                  <c:v>Ловен туризъм</c:v>
                </c:pt>
                <c:pt idx="5">
                  <c:v>Приключенски туризъм</c:v>
                </c:pt>
                <c:pt idx="6">
                  <c:v>Конгресен/бизнес</c:v>
                </c:pt>
                <c:pt idx="7">
                  <c:v>Голф туризъм</c:v>
                </c:pt>
                <c:pt idx="8">
                  <c:v>Спортен туризъм</c:v>
                </c:pt>
                <c:pt idx="9">
                  <c:v>Винен туризъм</c:v>
                </c:pt>
                <c:pt idx="10">
                  <c:v>Еко и селски туризъм</c:v>
                </c:pt>
                <c:pt idx="11">
                  <c:v>Морски туризъм</c:v>
                </c:pt>
                <c:pt idx="12">
                  <c:v>Планински и ски туризъм</c:v>
                </c:pt>
                <c:pt idx="13">
                  <c:v>Културно-познавателен</c:v>
                </c:pt>
                <c:pt idx="14">
                  <c:v>Балнео и спа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10.810810810810812</c:v>
                </c:pt>
                <c:pt idx="1">
                  <c:v>13.513513513513514</c:v>
                </c:pt>
                <c:pt idx="2">
                  <c:v>16.216216216216218</c:v>
                </c:pt>
                <c:pt idx="3">
                  <c:v>24.324324324324323</c:v>
                </c:pt>
                <c:pt idx="4">
                  <c:v>27.027027027027028</c:v>
                </c:pt>
                <c:pt idx="5">
                  <c:v>32.432432432432435</c:v>
                </c:pt>
                <c:pt idx="6">
                  <c:v>35.135135135135165</c:v>
                </c:pt>
                <c:pt idx="7">
                  <c:v>35.135135135135165</c:v>
                </c:pt>
                <c:pt idx="8">
                  <c:v>37.837837837837824</c:v>
                </c:pt>
                <c:pt idx="9">
                  <c:v>62.162162162162161</c:v>
                </c:pt>
                <c:pt idx="10">
                  <c:v>64.86486486486487</c:v>
                </c:pt>
                <c:pt idx="11">
                  <c:v>81.081081081081081</c:v>
                </c:pt>
                <c:pt idx="12">
                  <c:v>81.081081081081081</c:v>
                </c:pt>
                <c:pt idx="13">
                  <c:v>81.081081081081081</c:v>
                </c:pt>
                <c:pt idx="14">
                  <c:v>83.783783783783761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409088"/>
        <c:axId val="160410624"/>
      </c:barChart>
      <c:catAx>
        <c:axId val="160409088"/>
        <c:scaling>
          <c:orientation val="minMax"/>
        </c:scaling>
        <c:delete val="0"/>
        <c:axPos val="l"/>
        <c:majorTickMark val="out"/>
        <c:minorTickMark val="none"/>
        <c:tickLblPos val="nextTo"/>
        <c:crossAx val="160410624"/>
        <c:crosses val="autoZero"/>
        <c:auto val="1"/>
        <c:lblAlgn val="ctr"/>
        <c:lblOffset val="100"/>
        <c:noMultiLvlLbl val="0"/>
      </c:catAx>
      <c:valAx>
        <c:axId val="160410624"/>
        <c:scaling>
          <c:orientation val="minMax"/>
          <c:max val="1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6040908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baseline="0" dirty="0" smtClean="0">
                <a:effectLst/>
              </a:rPr>
              <a:t> С кои от следните видове туризъм свързвате България?(в %)</a:t>
            </a:r>
            <a:endParaRPr lang="bg-BG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bg-BG" sz="1200" dirty="0"/>
          </a:p>
        </c:rich>
      </c:tx>
      <c:layout>
        <c:manualLayout>
          <c:xMode val="edge"/>
          <c:yMode val="edge"/>
          <c:x val="0.1599624117882992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60686440870130454"/>
          <c:y val="8.0633885710577682E-2"/>
          <c:w val="0.35620950753209585"/>
          <c:h val="0.85453811432091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Sheet1!$A$2:$A$17</c:f>
              <c:strCache>
                <c:ptCount val="16"/>
                <c:pt idx="0">
                  <c:v>Нито едно от посочените</c:v>
                </c:pt>
                <c:pt idx="1">
                  <c:v>Гурме туризъм</c:v>
                </c:pt>
                <c:pt idx="2">
                  <c:v>Голф туризъм</c:v>
                </c:pt>
                <c:pt idx="3">
                  <c:v>Друг вид туризъм</c:v>
                </c:pt>
                <c:pt idx="4">
                  <c:v>Шопинг туризъм</c:v>
                </c:pt>
                <c:pt idx="5">
                  <c:v>Ловен туризъм</c:v>
                </c:pt>
                <c:pt idx="6">
                  <c:v>Приключенски туризъм</c:v>
                </c:pt>
                <c:pt idx="7">
                  <c:v>Спортен туризъм</c:v>
                </c:pt>
                <c:pt idx="8">
                  <c:v>Хоби туризъм</c:v>
                </c:pt>
                <c:pt idx="9">
                  <c:v>Еко и селски туризъм</c:v>
                </c:pt>
                <c:pt idx="10">
                  <c:v>Винен туризъм</c:v>
                </c:pt>
                <c:pt idx="11">
                  <c:v>Балнео  и спа-туризъм</c:v>
                </c:pt>
                <c:pt idx="12">
                  <c:v>Конгресен/бизнес туризъм</c:v>
                </c:pt>
                <c:pt idx="13">
                  <c:v>Културно-познавателен туризъм</c:v>
                </c:pt>
                <c:pt idx="14">
                  <c:v>Планински и ски туризъм</c:v>
                </c:pt>
                <c:pt idx="15">
                  <c:v>Морски туризъм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21</c:v>
                </c:pt>
                <c:pt idx="1">
                  <c:v>3.3</c:v>
                </c:pt>
                <c:pt idx="2">
                  <c:v>3.7</c:v>
                </c:pt>
                <c:pt idx="3">
                  <c:v>4.3</c:v>
                </c:pt>
                <c:pt idx="4">
                  <c:v>5.3</c:v>
                </c:pt>
                <c:pt idx="5">
                  <c:v>5.7</c:v>
                </c:pt>
                <c:pt idx="6">
                  <c:v>6</c:v>
                </c:pt>
                <c:pt idx="7">
                  <c:v>6.3</c:v>
                </c:pt>
                <c:pt idx="8">
                  <c:v>6.3</c:v>
                </c:pt>
                <c:pt idx="9">
                  <c:v>8</c:v>
                </c:pt>
                <c:pt idx="10">
                  <c:v>8.3000000000000007</c:v>
                </c:pt>
                <c:pt idx="11">
                  <c:v>12.3</c:v>
                </c:pt>
                <c:pt idx="12">
                  <c:v>15.3</c:v>
                </c:pt>
                <c:pt idx="13">
                  <c:v>32.700000000000003</c:v>
                </c:pt>
                <c:pt idx="14">
                  <c:v>35.300000000000004</c:v>
                </c:pt>
                <c:pt idx="15">
                  <c:v>55.7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773888"/>
        <c:axId val="170775680"/>
      </c:barChart>
      <c:catAx>
        <c:axId val="170773888"/>
        <c:scaling>
          <c:orientation val="minMax"/>
        </c:scaling>
        <c:delete val="0"/>
        <c:axPos val="l"/>
        <c:majorTickMark val="out"/>
        <c:minorTickMark val="none"/>
        <c:tickLblPos val="nextTo"/>
        <c:crossAx val="170775680"/>
        <c:crosses val="autoZero"/>
        <c:auto val="1"/>
        <c:lblAlgn val="ctr"/>
        <c:lblOffset val="100"/>
        <c:noMultiLvlLbl val="0"/>
      </c:catAx>
      <c:valAx>
        <c:axId val="17077568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77388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D7737-5D2F-4891-9180-B3B81619C904}" type="doc">
      <dgm:prSet loTypeId="urn:microsoft.com/office/officeart/2005/8/layout/pList2#1" loCatId="picture" qsTypeId="urn:microsoft.com/office/officeart/2005/8/quickstyle/simple1" qsCatId="simple" csTypeId="urn:microsoft.com/office/officeart/2005/8/colors/accent5_5" csCatId="accent5" phldr="1"/>
      <dgm:spPr/>
    </dgm:pt>
    <dgm:pt modelId="{C0D0F44D-36D4-49E5-B0EE-196D7FACBC42}">
      <dgm:prSet phldrT="[Text]" custT="1"/>
      <dgm:spPr/>
      <dgm:t>
        <a:bodyPr/>
        <a:lstStyle/>
        <a:p>
          <a:r>
            <a:rPr lang="bg-BG" sz="1400" b="1" dirty="0" smtClean="0"/>
            <a:t>Български туристи</a:t>
          </a:r>
        </a:p>
        <a:p>
          <a:r>
            <a:rPr lang="bg-BG" sz="1400" dirty="0" smtClean="0"/>
            <a:t> </a:t>
          </a:r>
          <a:endParaRPr lang="bg-BG" sz="1400" dirty="0"/>
        </a:p>
      </dgm:t>
    </dgm:pt>
    <dgm:pt modelId="{5C07942C-E273-4B7D-A8E1-D365816C82BE}" type="parTrans" cxnId="{A53EECDF-2A5D-44F3-BC8C-D5A4B2A456DB}">
      <dgm:prSet/>
      <dgm:spPr/>
      <dgm:t>
        <a:bodyPr/>
        <a:lstStyle/>
        <a:p>
          <a:endParaRPr lang="bg-BG" sz="1400"/>
        </a:p>
      </dgm:t>
    </dgm:pt>
    <dgm:pt modelId="{20C47ECC-66E8-413D-951D-DC8A747290A7}" type="sibTrans" cxnId="{A53EECDF-2A5D-44F3-BC8C-D5A4B2A456DB}">
      <dgm:prSet/>
      <dgm:spPr/>
      <dgm:t>
        <a:bodyPr/>
        <a:lstStyle/>
        <a:p>
          <a:endParaRPr lang="bg-BG" sz="1400"/>
        </a:p>
      </dgm:t>
    </dgm:pt>
    <dgm:pt modelId="{4356C43A-B55D-4B0F-B8F4-03DB56A2A149}">
      <dgm:prSet phldrT="[Text]" custT="1"/>
      <dgm:spPr/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dirty="0" smtClean="0"/>
            <a:t>Чуждестранни туристи от 10-те генериращи пазара, разделени в 2 групи: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dirty="0" smtClean="0">
              <a:solidFill>
                <a:schemeClr val="bg1"/>
              </a:solidFill>
            </a:rPr>
            <a:t>1. Лица, посетили България през последните 2 години.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200" dirty="0" smtClean="0">
              <a:solidFill>
                <a:schemeClr val="bg1"/>
              </a:solidFill>
            </a:rPr>
            <a:t>2. Лица, които през последните 2 години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dirty="0" smtClean="0">
              <a:solidFill>
                <a:schemeClr val="bg1"/>
              </a:solidFill>
            </a:rPr>
            <a:t>са посетили конкурентна на България дестинация</a:t>
          </a:r>
        </a:p>
      </dgm:t>
    </dgm:pt>
    <dgm:pt modelId="{AB098783-5594-4C47-8BB8-56B98116D500}" type="parTrans" cxnId="{51B02CD8-6E97-44B9-9221-96C6ADADFF4E}">
      <dgm:prSet/>
      <dgm:spPr/>
      <dgm:t>
        <a:bodyPr/>
        <a:lstStyle/>
        <a:p>
          <a:endParaRPr lang="bg-BG" sz="1400"/>
        </a:p>
      </dgm:t>
    </dgm:pt>
    <dgm:pt modelId="{A64569F9-73B5-4C62-A840-696394F3D9E8}" type="sibTrans" cxnId="{51B02CD8-6E97-44B9-9221-96C6ADADFF4E}">
      <dgm:prSet/>
      <dgm:spPr/>
      <dgm:t>
        <a:bodyPr/>
        <a:lstStyle/>
        <a:p>
          <a:endParaRPr lang="bg-BG" sz="1400"/>
        </a:p>
      </dgm:t>
    </dgm:pt>
    <dgm:pt modelId="{9846B5FE-E67E-4FFE-9AAC-5AA4DE037E7D}">
      <dgm:prSet phldrT="[Text]" custT="1"/>
      <dgm:spPr/>
      <dgm:t>
        <a:bodyPr/>
        <a:lstStyle/>
        <a:p>
          <a:r>
            <a:rPr lang="bg-BG" sz="1400" b="1" dirty="0" smtClean="0"/>
            <a:t>Български туроператори</a:t>
          </a:r>
          <a:endParaRPr lang="bg-BG" sz="1400" b="1" dirty="0"/>
        </a:p>
      </dgm:t>
    </dgm:pt>
    <dgm:pt modelId="{94348F2C-C5EB-4203-BD26-9AF71DF4E9AE}" type="parTrans" cxnId="{336162A6-DEA7-45C8-9B5D-6A1970CE8A58}">
      <dgm:prSet/>
      <dgm:spPr/>
      <dgm:t>
        <a:bodyPr/>
        <a:lstStyle/>
        <a:p>
          <a:endParaRPr lang="bg-BG" sz="1400"/>
        </a:p>
      </dgm:t>
    </dgm:pt>
    <dgm:pt modelId="{410A7722-4DA9-42C1-AB60-E692BA0CBBC2}" type="sibTrans" cxnId="{336162A6-DEA7-45C8-9B5D-6A1970CE8A58}">
      <dgm:prSet/>
      <dgm:spPr/>
      <dgm:t>
        <a:bodyPr/>
        <a:lstStyle/>
        <a:p>
          <a:endParaRPr lang="bg-BG" sz="1400"/>
        </a:p>
      </dgm:t>
    </dgm:pt>
    <dgm:pt modelId="{BFE21E48-FD0D-41ED-A0C5-188D5756AD6D}">
      <dgm:prSet phldrT="[Text]" custT="1"/>
      <dgm:spPr/>
      <dgm:t>
        <a:bodyPr/>
        <a:lstStyle/>
        <a:p>
          <a:r>
            <a:rPr lang="bg-BG" sz="1400" b="1" dirty="0" smtClean="0"/>
            <a:t>Експерти </a:t>
          </a:r>
          <a:endParaRPr lang="bg-BG" sz="1400" b="1" dirty="0"/>
        </a:p>
      </dgm:t>
    </dgm:pt>
    <dgm:pt modelId="{D2CB974A-8E7C-41AC-B358-07DA085D0B86}" type="parTrans" cxnId="{F4CB0C0C-DE52-4B51-9BC3-FA373540ADF1}">
      <dgm:prSet/>
      <dgm:spPr/>
      <dgm:t>
        <a:bodyPr/>
        <a:lstStyle/>
        <a:p>
          <a:endParaRPr lang="bg-BG" sz="1400"/>
        </a:p>
      </dgm:t>
    </dgm:pt>
    <dgm:pt modelId="{7BD8822A-21DD-4E6E-A5E5-D3C66CA82A1D}" type="sibTrans" cxnId="{F4CB0C0C-DE52-4B51-9BC3-FA373540ADF1}">
      <dgm:prSet/>
      <dgm:spPr/>
      <dgm:t>
        <a:bodyPr/>
        <a:lstStyle/>
        <a:p>
          <a:endParaRPr lang="bg-BG" sz="1400"/>
        </a:p>
      </dgm:t>
    </dgm:pt>
    <dgm:pt modelId="{3E82752C-B73F-4152-BFF3-9CAE4871B5E3}">
      <dgm:prSet phldrT="[Text]" custT="1"/>
      <dgm:spPr/>
      <dgm:t>
        <a:bodyPr/>
        <a:lstStyle/>
        <a:p>
          <a:r>
            <a:rPr lang="bg-BG" sz="1400" b="1" dirty="0" smtClean="0"/>
            <a:t>Чуждестранни туроператори</a:t>
          </a:r>
          <a:endParaRPr lang="bg-BG" sz="1400" b="1" dirty="0"/>
        </a:p>
      </dgm:t>
    </dgm:pt>
    <dgm:pt modelId="{B0F15889-BCC9-4DE9-87E2-325E13CD2830}" type="parTrans" cxnId="{767E81F2-61B9-4F5E-B64D-93AEAB631C40}">
      <dgm:prSet/>
      <dgm:spPr/>
      <dgm:t>
        <a:bodyPr/>
        <a:lstStyle/>
        <a:p>
          <a:endParaRPr lang="bg-BG" sz="1400"/>
        </a:p>
      </dgm:t>
    </dgm:pt>
    <dgm:pt modelId="{34573E47-2039-4A8C-B4BC-52B77AE3090E}" type="sibTrans" cxnId="{767E81F2-61B9-4F5E-B64D-93AEAB631C40}">
      <dgm:prSet/>
      <dgm:spPr/>
      <dgm:t>
        <a:bodyPr/>
        <a:lstStyle/>
        <a:p>
          <a:endParaRPr lang="bg-BG" sz="1400"/>
        </a:p>
      </dgm:t>
    </dgm:pt>
    <dgm:pt modelId="{FBBE149C-A9D3-4435-B8FB-3A357314ECA4}" type="pres">
      <dgm:prSet presAssocID="{C9ED7737-5D2F-4891-9180-B3B81619C904}" presName="Name0" presStyleCnt="0">
        <dgm:presLayoutVars>
          <dgm:dir/>
          <dgm:resizeHandles val="exact"/>
        </dgm:presLayoutVars>
      </dgm:prSet>
      <dgm:spPr/>
    </dgm:pt>
    <dgm:pt modelId="{17607C74-91E3-40E6-9652-B5506709D8FA}" type="pres">
      <dgm:prSet presAssocID="{C9ED7737-5D2F-4891-9180-B3B81619C904}" presName="bkgdShp" presStyleLbl="alignAccFollowNode1" presStyleIdx="0" presStyleCnt="1" custLinFactNeighborY="6373"/>
      <dgm:spPr/>
    </dgm:pt>
    <dgm:pt modelId="{A31B8760-B48D-43B8-B96D-7C35B6D787EF}" type="pres">
      <dgm:prSet presAssocID="{C9ED7737-5D2F-4891-9180-B3B81619C904}" presName="linComp" presStyleCnt="0"/>
      <dgm:spPr/>
    </dgm:pt>
    <dgm:pt modelId="{BA018AEB-1254-446D-ACD1-1E71ED575329}" type="pres">
      <dgm:prSet presAssocID="{C0D0F44D-36D4-49E5-B0EE-196D7FACBC42}" presName="compNode" presStyleCnt="0"/>
      <dgm:spPr/>
    </dgm:pt>
    <dgm:pt modelId="{1A1E8EAE-3E82-479A-9DB6-9A8285F7991B}" type="pres">
      <dgm:prSet presAssocID="{C0D0F44D-36D4-49E5-B0EE-196D7FACBC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141694-FF3A-4E68-B4C5-C1CA3B53C0D2}" type="pres">
      <dgm:prSet presAssocID="{C0D0F44D-36D4-49E5-B0EE-196D7FACBC42}" presName="invisiNode" presStyleLbl="node1" presStyleIdx="0" presStyleCnt="5"/>
      <dgm:spPr/>
    </dgm:pt>
    <dgm:pt modelId="{5A9E1804-4B7E-4344-8E8D-31FE995FCDEE}" type="pres">
      <dgm:prSet presAssocID="{C0D0F44D-36D4-49E5-B0EE-196D7FACBC42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F8E3CCC-08BB-4484-912C-044EBFEC9323}" type="pres">
      <dgm:prSet presAssocID="{20C47ECC-66E8-413D-951D-DC8A747290A7}" presName="sibTrans" presStyleLbl="sibTrans2D1" presStyleIdx="0" presStyleCnt="0"/>
      <dgm:spPr/>
      <dgm:t>
        <a:bodyPr/>
        <a:lstStyle/>
        <a:p>
          <a:endParaRPr lang="bg-BG"/>
        </a:p>
      </dgm:t>
    </dgm:pt>
    <dgm:pt modelId="{4198067F-10B7-46C3-AF6D-F70D35B46B84}" type="pres">
      <dgm:prSet presAssocID="{4356C43A-B55D-4B0F-B8F4-03DB56A2A149}" presName="compNode" presStyleCnt="0"/>
      <dgm:spPr/>
    </dgm:pt>
    <dgm:pt modelId="{2F90452D-2123-4ED7-A48F-3F14DDFAEE17}" type="pres">
      <dgm:prSet presAssocID="{4356C43A-B55D-4B0F-B8F4-03DB56A2A149}" presName="node" presStyleLbl="node1" presStyleIdx="1" presStyleCnt="5" custScaleX="11680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1A7104-28A3-4042-8D7B-6DB627365FC4}" type="pres">
      <dgm:prSet presAssocID="{4356C43A-B55D-4B0F-B8F4-03DB56A2A149}" presName="invisiNode" presStyleLbl="node1" presStyleIdx="1" presStyleCnt="5"/>
      <dgm:spPr/>
    </dgm:pt>
    <dgm:pt modelId="{40EC80C7-069D-4C95-8767-9EA73FA65166}" type="pres">
      <dgm:prSet presAssocID="{4356C43A-B55D-4B0F-B8F4-03DB56A2A149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3195D908-E6CF-42F2-8801-993FF1C14F97}" type="pres">
      <dgm:prSet presAssocID="{A64569F9-73B5-4C62-A840-696394F3D9E8}" presName="sibTrans" presStyleLbl="sibTrans2D1" presStyleIdx="0" presStyleCnt="0"/>
      <dgm:spPr/>
      <dgm:t>
        <a:bodyPr/>
        <a:lstStyle/>
        <a:p>
          <a:endParaRPr lang="bg-BG"/>
        </a:p>
      </dgm:t>
    </dgm:pt>
    <dgm:pt modelId="{7EFEFDCE-0271-4D7A-8A1B-5D3207481F84}" type="pres">
      <dgm:prSet presAssocID="{BFE21E48-FD0D-41ED-A0C5-188D5756AD6D}" presName="compNode" presStyleCnt="0"/>
      <dgm:spPr/>
    </dgm:pt>
    <dgm:pt modelId="{2754EDD3-9756-411F-988C-C496FBE425BF}" type="pres">
      <dgm:prSet presAssocID="{BFE21E48-FD0D-41ED-A0C5-188D5756AD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E2B8D98-480F-4F11-992B-087570CC4160}" type="pres">
      <dgm:prSet presAssocID="{BFE21E48-FD0D-41ED-A0C5-188D5756AD6D}" presName="invisiNode" presStyleLbl="node1" presStyleIdx="2" presStyleCnt="5"/>
      <dgm:spPr/>
    </dgm:pt>
    <dgm:pt modelId="{2937B08B-120A-42A4-ABBE-034217F7177B}" type="pres">
      <dgm:prSet presAssocID="{BFE21E48-FD0D-41ED-A0C5-188D5756AD6D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bg-BG"/>
        </a:p>
      </dgm:t>
    </dgm:pt>
    <dgm:pt modelId="{1CC052D2-23C4-4B69-B1EB-7BFF5A4950B7}" type="pres">
      <dgm:prSet presAssocID="{7BD8822A-21DD-4E6E-A5E5-D3C66CA82A1D}" presName="sibTrans" presStyleLbl="sibTrans2D1" presStyleIdx="0" presStyleCnt="0"/>
      <dgm:spPr/>
      <dgm:t>
        <a:bodyPr/>
        <a:lstStyle/>
        <a:p>
          <a:endParaRPr lang="bg-BG"/>
        </a:p>
      </dgm:t>
    </dgm:pt>
    <dgm:pt modelId="{0BD0FDEB-CA4F-4D1D-B093-633C9D2D0510}" type="pres">
      <dgm:prSet presAssocID="{3E82752C-B73F-4152-BFF3-9CAE4871B5E3}" presName="compNode" presStyleCnt="0"/>
      <dgm:spPr/>
    </dgm:pt>
    <dgm:pt modelId="{8ABED62C-C213-454E-A7D3-D983FAF2D1D4}" type="pres">
      <dgm:prSet presAssocID="{3E82752C-B73F-4152-BFF3-9CAE4871B5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865472C-3435-454A-9937-45942CB93391}" type="pres">
      <dgm:prSet presAssocID="{3E82752C-B73F-4152-BFF3-9CAE4871B5E3}" presName="invisiNode" presStyleLbl="node1" presStyleIdx="3" presStyleCnt="5"/>
      <dgm:spPr/>
    </dgm:pt>
    <dgm:pt modelId="{060F7D52-1A06-45F6-A9F9-889FBEC2F220}" type="pres">
      <dgm:prSet presAssocID="{3E82752C-B73F-4152-BFF3-9CAE4871B5E3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bg-BG"/>
        </a:p>
      </dgm:t>
    </dgm:pt>
    <dgm:pt modelId="{5D455CCD-5DE6-43AE-A4EE-39F731A87EBF}" type="pres">
      <dgm:prSet presAssocID="{34573E47-2039-4A8C-B4BC-52B77AE3090E}" presName="sibTrans" presStyleLbl="sibTrans2D1" presStyleIdx="0" presStyleCnt="0"/>
      <dgm:spPr/>
      <dgm:t>
        <a:bodyPr/>
        <a:lstStyle/>
        <a:p>
          <a:endParaRPr lang="bg-BG"/>
        </a:p>
      </dgm:t>
    </dgm:pt>
    <dgm:pt modelId="{1BE695BF-E7EE-497E-A69F-7632166F2F6B}" type="pres">
      <dgm:prSet presAssocID="{9846B5FE-E67E-4FFE-9AAC-5AA4DE037E7D}" presName="compNode" presStyleCnt="0"/>
      <dgm:spPr/>
    </dgm:pt>
    <dgm:pt modelId="{8DACAA0F-9B7B-4FF3-A851-A70673937263}" type="pres">
      <dgm:prSet presAssocID="{9846B5FE-E67E-4FFE-9AAC-5AA4DE037E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597ABE2-E9B2-4E77-ACC8-4D6E78AD7518}" type="pres">
      <dgm:prSet presAssocID="{9846B5FE-E67E-4FFE-9AAC-5AA4DE037E7D}" presName="invisiNode" presStyleLbl="node1" presStyleIdx="4" presStyleCnt="5"/>
      <dgm:spPr/>
    </dgm:pt>
    <dgm:pt modelId="{7DE3C10D-7948-4DCE-B9AF-D9204D2D6969}" type="pres">
      <dgm:prSet presAssocID="{9846B5FE-E67E-4FFE-9AAC-5AA4DE037E7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EF722A49-63C4-4907-A657-D1C9F6D07569}" type="presOf" srcId="{BFE21E48-FD0D-41ED-A0C5-188D5756AD6D}" destId="{2754EDD3-9756-411F-988C-C496FBE425BF}" srcOrd="0" destOrd="0" presId="urn:microsoft.com/office/officeart/2005/8/layout/pList2#1"/>
    <dgm:cxn modelId="{767E81F2-61B9-4F5E-B64D-93AEAB631C40}" srcId="{C9ED7737-5D2F-4891-9180-B3B81619C904}" destId="{3E82752C-B73F-4152-BFF3-9CAE4871B5E3}" srcOrd="3" destOrd="0" parTransId="{B0F15889-BCC9-4DE9-87E2-325E13CD2830}" sibTransId="{34573E47-2039-4A8C-B4BC-52B77AE3090E}"/>
    <dgm:cxn modelId="{D75A8CF7-910A-4C04-B6B7-955CE07BA5DA}" type="presOf" srcId="{A64569F9-73B5-4C62-A840-696394F3D9E8}" destId="{3195D908-E6CF-42F2-8801-993FF1C14F97}" srcOrd="0" destOrd="0" presId="urn:microsoft.com/office/officeart/2005/8/layout/pList2#1"/>
    <dgm:cxn modelId="{1141553A-CFE7-4EE2-863B-4AB65B0366CC}" type="presOf" srcId="{34573E47-2039-4A8C-B4BC-52B77AE3090E}" destId="{5D455CCD-5DE6-43AE-A4EE-39F731A87EBF}" srcOrd="0" destOrd="0" presId="urn:microsoft.com/office/officeart/2005/8/layout/pList2#1"/>
    <dgm:cxn modelId="{336162A6-DEA7-45C8-9B5D-6A1970CE8A58}" srcId="{C9ED7737-5D2F-4891-9180-B3B81619C904}" destId="{9846B5FE-E67E-4FFE-9AAC-5AA4DE037E7D}" srcOrd="4" destOrd="0" parTransId="{94348F2C-C5EB-4203-BD26-9AF71DF4E9AE}" sibTransId="{410A7722-4DA9-42C1-AB60-E692BA0CBBC2}"/>
    <dgm:cxn modelId="{F4CB0C0C-DE52-4B51-9BC3-FA373540ADF1}" srcId="{C9ED7737-5D2F-4891-9180-B3B81619C904}" destId="{BFE21E48-FD0D-41ED-A0C5-188D5756AD6D}" srcOrd="2" destOrd="0" parTransId="{D2CB974A-8E7C-41AC-B358-07DA085D0B86}" sibTransId="{7BD8822A-21DD-4E6E-A5E5-D3C66CA82A1D}"/>
    <dgm:cxn modelId="{FE37D679-35C6-4557-878F-EF4EA77C99E9}" type="presOf" srcId="{7BD8822A-21DD-4E6E-A5E5-D3C66CA82A1D}" destId="{1CC052D2-23C4-4B69-B1EB-7BFF5A4950B7}" srcOrd="0" destOrd="0" presId="urn:microsoft.com/office/officeart/2005/8/layout/pList2#1"/>
    <dgm:cxn modelId="{783D3169-A6C2-4B9A-BB3D-EEF895B9F48F}" type="presOf" srcId="{9846B5FE-E67E-4FFE-9AAC-5AA4DE037E7D}" destId="{8DACAA0F-9B7B-4FF3-A851-A70673937263}" srcOrd="0" destOrd="0" presId="urn:microsoft.com/office/officeart/2005/8/layout/pList2#1"/>
    <dgm:cxn modelId="{A53EECDF-2A5D-44F3-BC8C-D5A4B2A456DB}" srcId="{C9ED7737-5D2F-4891-9180-B3B81619C904}" destId="{C0D0F44D-36D4-49E5-B0EE-196D7FACBC42}" srcOrd="0" destOrd="0" parTransId="{5C07942C-E273-4B7D-A8E1-D365816C82BE}" sibTransId="{20C47ECC-66E8-413D-951D-DC8A747290A7}"/>
    <dgm:cxn modelId="{51B02CD8-6E97-44B9-9221-96C6ADADFF4E}" srcId="{C9ED7737-5D2F-4891-9180-B3B81619C904}" destId="{4356C43A-B55D-4B0F-B8F4-03DB56A2A149}" srcOrd="1" destOrd="0" parTransId="{AB098783-5594-4C47-8BB8-56B98116D500}" sibTransId="{A64569F9-73B5-4C62-A840-696394F3D9E8}"/>
    <dgm:cxn modelId="{F336E6E8-00B8-4BCC-B956-9F3B6BC9E72E}" type="presOf" srcId="{C9ED7737-5D2F-4891-9180-B3B81619C904}" destId="{FBBE149C-A9D3-4435-B8FB-3A357314ECA4}" srcOrd="0" destOrd="0" presId="urn:microsoft.com/office/officeart/2005/8/layout/pList2#1"/>
    <dgm:cxn modelId="{27F741BD-4FF2-429B-975B-0BA47A9B8DD9}" type="presOf" srcId="{4356C43A-B55D-4B0F-B8F4-03DB56A2A149}" destId="{2F90452D-2123-4ED7-A48F-3F14DDFAEE17}" srcOrd="0" destOrd="0" presId="urn:microsoft.com/office/officeart/2005/8/layout/pList2#1"/>
    <dgm:cxn modelId="{43C59AB3-EFF3-4599-BC0D-69047938FE3E}" type="presOf" srcId="{3E82752C-B73F-4152-BFF3-9CAE4871B5E3}" destId="{8ABED62C-C213-454E-A7D3-D983FAF2D1D4}" srcOrd="0" destOrd="0" presId="urn:microsoft.com/office/officeart/2005/8/layout/pList2#1"/>
    <dgm:cxn modelId="{E1D3CA4C-0FD0-4344-B7DB-F1940EA96A7F}" type="presOf" srcId="{20C47ECC-66E8-413D-951D-DC8A747290A7}" destId="{AF8E3CCC-08BB-4484-912C-044EBFEC9323}" srcOrd="0" destOrd="0" presId="urn:microsoft.com/office/officeart/2005/8/layout/pList2#1"/>
    <dgm:cxn modelId="{A35C71B6-C7A5-4918-80CF-BEF5A7EAC987}" type="presOf" srcId="{C0D0F44D-36D4-49E5-B0EE-196D7FACBC42}" destId="{1A1E8EAE-3E82-479A-9DB6-9A8285F7991B}" srcOrd="0" destOrd="0" presId="urn:microsoft.com/office/officeart/2005/8/layout/pList2#1"/>
    <dgm:cxn modelId="{C7048D77-BCBE-41A5-B718-058740F3D880}" type="presParOf" srcId="{FBBE149C-A9D3-4435-B8FB-3A357314ECA4}" destId="{17607C74-91E3-40E6-9652-B5506709D8FA}" srcOrd="0" destOrd="0" presId="urn:microsoft.com/office/officeart/2005/8/layout/pList2#1"/>
    <dgm:cxn modelId="{71E24ED4-0BE1-409E-A43A-6F65E102695F}" type="presParOf" srcId="{FBBE149C-A9D3-4435-B8FB-3A357314ECA4}" destId="{A31B8760-B48D-43B8-B96D-7C35B6D787EF}" srcOrd="1" destOrd="0" presId="urn:microsoft.com/office/officeart/2005/8/layout/pList2#1"/>
    <dgm:cxn modelId="{DD47CB72-1E11-4886-9E79-6D8088A8F3FF}" type="presParOf" srcId="{A31B8760-B48D-43B8-B96D-7C35B6D787EF}" destId="{BA018AEB-1254-446D-ACD1-1E71ED575329}" srcOrd="0" destOrd="0" presId="urn:microsoft.com/office/officeart/2005/8/layout/pList2#1"/>
    <dgm:cxn modelId="{F7FEEC32-45E9-481F-9FDB-FF728D4D5BF9}" type="presParOf" srcId="{BA018AEB-1254-446D-ACD1-1E71ED575329}" destId="{1A1E8EAE-3E82-479A-9DB6-9A8285F7991B}" srcOrd="0" destOrd="0" presId="urn:microsoft.com/office/officeart/2005/8/layout/pList2#1"/>
    <dgm:cxn modelId="{611AF12F-7CEE-4D2F-B546-2F40A84B3666}" type="presParOf" srcId="{BA018AEB-1254-446D-ACD1-1E71ED575329}" destId="{75141694-FF3A-4E68-B4C5-C1CA3B53C0D2}" srcOrd="1" destOrd="0" presId="urn:microsoft.com/office/officeart/2005/8/layout/pList2#1"/>
    <dgm:cxn modelId="{93B94D60-2235-49FA-A626-17488E01D2ED}" type="presParOf" srcId="{BA018AEB-1254-446D-ACD1-1E71ED575329}" destId="{5A9E1804-4B7E-4344-8E8D-31FE995FCDEE}" srcOrd="2" destOrd="0" presId="urn:microsoft.com/office/officeart/2005/8/layout/pList2#1"/>
    <dgm:cxn modelId="{CB0B5A4E-F874-4B16-B624-313CC2EAEAB5}" type="presParOf" srcId="{A31B8760-B48D-43B8-B96D-7C35B6D787EF}" destId="{AF8E3CCC-08BB-4484-912C-044EBFEC9323}" srcOrd="1" destOrd="0" presId="urn:microsoft.com/office/officeart/2005/8/layout/pList2#1"/>
    <dgm:cxn modelId="{7C5CBB03-E9A1-4584-ABB8-EB976840458D}" type="presParOf" srcId="{A31B8760-B48D-43B8-B96D-7C35B6D787EF}" destId="{4198067F-10B7-46C3-AF6D-F70D35B46B84}" srcOrd="2" destOrd="0" presId="urn:microsoft.com/office/officeart/2005/8/layout/pList2#1"/>
    <dgm:cxn modelId="{D373907A-8C9B-471C-8EA0-C8514001542B}" type="presParOf" srcId="{4198067F-10B7-46C3-AF6D-F70D35B46B84}" destId="{2F90452D-2123-4ED7-A48F-3F14DDFAEE17}" srcOrd="0" destOrd="0" presId="urn:microsoft.com/office/officeart/2005/8/layout/pList2#1"/>
    <dgm:cxn modelId="{09166012-BB37-4261-813C-FC2E6269B019}" type="presParOf" srcId="{4198067F-10B7-46C3-AF6D-F70D35B46B84}" destId="{411A7104-28A3-4042-8D7B-6DB627365FC4}" srcOrd="1" destOrd="0" presId="urn:microsoft.com/office/officeart/2005/8/layout/pList2#1"/>
    <dgm:cxn modelId="{757EFCF7-51FB-4858-8941-BA7ECF0208D3}" type="presParOf" srcId="{4198067F-10B7-46C3-AF6D-F70D35B46B84}" destId="{40EC80C7-069D-4C95-8767-9EA73FA65166}" srcOrd="2" destOrd="0" presId="urn:microsoft.com/office/officeart/2005/8/layout/pList2#1"/>
    <dgm:cxn modelId="{576816C2-F381-4D2B-BACB-9B88451FDC5A}" type="presParOf" srcId="{A31B8760-B48D-43B8-B96D-7C35B6D787EF}" destId="{3195D908-E6CF-42F2-8801-993FF1C14F97}" srcOrd="3" destOrd="0" presId="urn:microsoft.com/office/officeart/2005/8/layout/pList2#1"/>
    <dgm:cxn modelId="{B37EF41B-D241-4CC2-AD11-720186ED3284}" type="presParOf" srcId="{A31B8760-B48D-43B8-B96D-7C35B6D787EF}" destId="{7EFEFDCE-0271-4D7A-8A1B-5D3207481F84}" srcOrd="4" destOrd="0" presId="urn:microsoft.com/office/officeart/2005/8/layout/pList2#1"/>
    <dgm:cxn modelId="{07E5AD42-B079-424D-B30B-69C16662111A}" type="presParOf" srcId="{7EFEFDCE-0271-4D7A-8A1B-5D3207481F84}" destId="{2754EDD3-9756-411F-988C-C496FBE425BF}" srcOrd="0" destOrd="0" presId="urn:microsoft.com/office/officeart/2005/8/layout/pList2#1"/>
    <dgm:cxn modelId="{49623E62-AD5F-4044-9B80-02C14A10D139}" type="presParOf" srcId="{7EFEFDCE-0271-4D7A-8A1B-5D3207481F84}" destId="{0E2B8D98-480F-4F11-992B-087570CC4160}" srcOrd="1" destOrd="0" presId="urn:microsoft.com/office/officeart/2005/8/layout/pList2#1"/>
    <dgm:cxn modelId="{879DD269-7A0C-49DB-A77C-369F91A7E4CC}" type="presParOf" srcId="{7EFEFDCE-0271-4D7A-8A1B-5D3207481F84}" destId="{2937B08B-120A-42A4-ABBE-034217F7177B}" srcOrd="2" destOrd="0" presId="urn:microsoft.com/office/officeart/2005/8/layout/pList2#1"/>
    <dgm:cxn modelId="{03EDD28E-2674-41F0-A450-A3A8EE9F85E0}" type="presParOf" srcId="{A31B8760-B48D-43B8-B96D-7C35B6D787EF}" destId="{1CC052D2-23C4-4B69-B1EB-7BFF5A4950B7}" srcOrd="5" destOrd="0" presId="urn:microsoft.com/office/officeart/2005/8/layout/pList2#1"/>
    <dgm:cxn modelId="{884A16B9-9584-424B-90E8-573B8D0B509E}" type="presParOf" srcId="{A31B8760-B48D-43B8-B96D-7C35B6D787EF}" destId="{0BD0FDEB-CA4F-4D1D-B093-633C9D2D0510}" srcOrd="6" destOrd="0" presId="urn:microsoft.com/office/officeart/2005/8/layout/pList2#1"/>
    <dgm:cxn modelId="{3BF119E1-969F-4E82-8CB1-4DC8D7EBC2D7}" type="presParOf" srcId="{0BD0FDEB-CA4F-4D1D-B093-633C9D2D0510}" destId="{8ABED62C-C213-454E-A7D3-D983FAF2D1D4}" srcOrd="0" destOrd="0" presId="urn:microsoft.com/office/officeart/2005/8/layout/pList2#1"/>
    <dgm:cxn modelId="{54B10B49-142C-450F-B3C1-F564D2E9A4DF}" type="presParOf" srcId="{0BD0FDEB-CA4F-4D1D-B093-633C9D2D0510}" destId="{2865472C-3435-454A-9937-45942CB93391}" srcOrd="1" destOrd="0" presId="urn:microsoft.com/office/officeart/2005/8/layout/pList2#1"/>
    <dgm:cxn modelId="{009AE399-BCE4-4249-BD53-FC5818FA0BAD}" type="presParOf" srcId="{0BD0FDEB-CA4F-4D1D-B093-633C9D2D0510}" destId="{060F7D52-1A06-45F6-A9F9-889FBEC2F220}" srcOrd="2" destOrd="0" presId="urn:microsoft.com/office/officeart/2005/8/layout/pList2#1"/>
    <dgm:cxn modelId="{F9A8EE3D-6C59-4B98-996C-0F5087BF6885}" type="presParOf" srcId="{A31B8760-B48D-43B8-B96D-7C35B6D787EF}" destId="{5D455CCD-5DE6-43AE-A4EE-39F731A87EBF}" srcOrd="7" destOrd="0" presId="urn:microsoft.com/office/officeart/2005/8/layout/pList2#1"/>
    <dgm:cxn modelId="{63C02127-A758-481D-80E5-C36A8905FF90}" type="presParOf" srcId="{A31B8760-B48D-43B8-B96D-7C35B6D787EF}" destId="{1BE695BF-E7EE-497E-A69F-7632166F2F6B}" srcOrd="8" destOrd="0" presId="urn:microsoft.com/office/officeart/2005/8/layout/pList2#1"/>
    <dgm:cxn modelId="{65B27E7C-7F15-4DB3-94C5-4190DC9CF154}" type="presParOf" srcId="{1BE695BF-E7EE-497E-A69F-7632166F2F6B}" destId="{8DACAA0F-9B7B-4FF3-A851-A70673937263}" srcOrd="0" destOrd="0" presId="urn:microsoft.com/office/officeart/2005/8/layout/pList2#1"/>
    <dgm:cxn modelId="{F7ACEB5B-BF0F-4B1A-9119-31A9665AB2AC}" type="presParOf" srcId="{1BE695BF-E7EE-497E-A69F-7632166F2F6B}" destId="{0597ABE2-E9B2-4E77-ACC8-4D6E78AD7518}" srcOrd="1" destOrd="0" presId="urn:microsoft.com/office/officeart/2005/8/layout/pList2#1"/>
    <dgm:cxn modelId="{183A1B2A-9ED5-4FA1-8359-DD79C5A19F5D}" type="presParOf" srcId="{1BE695BF-E7EE-497E-A69F-7632166F2F6B}" destId="{7DE3C10D-7948-4DCE-B9AF-D9204D2D696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1C004-A547-4865-934A-11ABBFD4D89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D104DD3-A40E-46F2-B836-AED3AE56D3AB}">
      <dgm:prSet phldrT="[Text]" custT="1"/>
      <dgm:spPr>
        <a:xfrm>
          <a:off x="385177" y="28738"/>
          <a:ext cx="1875212" cy="112316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1-ви етап</a:t>
          </a:r>
        </a:p>
        <a:p>
          <a:r>
            <a:rPr lang="bg-BG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Избор на типа ваканция</a:t>
          </a:r>
        </a:p>
      </dgm:t>
    </dgm:pt>
    <dgm:pt modelId="{CF1A4755-DB01-48ED-B3FB-25B8EE5F8AD0}" type="parTrans" cxnId="{F971CB3E-A4A0-4D05-8A6F-C146824D457B}">
      <dgm:prSet/>
      <dgm:spPr/>
      <dgm:t>
        <a:bodyPr/>
        <a:lstStyle/>
        <a:p>
          <a:endParaRPr lang="bg-BG" sz="1600"/>
        </a:p>
      </dgm:t>
    </dgm:pt>
    <dgm:pt modelId="{982A6FA4-70C1-41E2-A591-82FFB44E066F}" type="sibTrans" cxnId="{F971CB3E-A4A0-4D05-8A6F-C146824D457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bg-BG" sz="1600" dirty="0"/>
        </a:p>
      </dgm:t>
    </dgm:pt>
    <dgm:pt modelId="{833642D6-7496-4B73-AF79-94AEA4AB05CA}">
      <dgm:prSet phldrT="[Text]" custT="1"/>
      <dgm:spPr>
        <a:xfrm>
          <a:off x="1780506" y="1290424"/>
          <a:ext cx="1825678" cy="112316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2-ри етап </a:t>
          </a:r>
        </a:p>
        <a:p>
          <a:r>
            <a:rPr lang="bg-BG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Набор от дестинации "под съображение"</a:t>
          </a:r>
        </a:p>
      </dgm:t>
    </dgm:pt>
    <dgm:pt modelId="{5F0E1E65-A5E6-4BFE-8843-C0001FA9EC11}" type="parTrans" cxnId="{442F9CB6-2E7B-400D-9EB1-B68473857ADF}">
      <dgm:prSet/>
      <dgm:spPr/>
      <dgm:t>
        <a:bodyPr/>
        <a:lstStyle/>
        <a:p>
          <a:endParaRPr lang="bg-BG" sz="1600"/>
        </a:p>
      </dgm:t>
    </dgm:pt>
    <dgm:pt modelId="{36165DAD-BB0C-4CC4-AD5A-097715B9E5B8}" type="sibTrans" cxnId="{442F9CB6-2E7B-400D-9EB1-B68473857AD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bg-BG" sz="1600" dirty="0"/>
        </a:p>
      </dgm:t>
    </dgm:pt>
    <dgm:pt modelId="{A87F0FA0-F19B-4224-BD98-20B63C19933E}">
      <dgm:prSet phldrT="[Text]" custT="1"/>
      <dgm:spPr>
        <a:xfrm>
          <a:off x="3175835" y="2552109"/>
          <a:ext cx="1847003" cy="112316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3-ти етап</a:t>
          </a:r>
        </a:p>
        <a:p>
          <a:r>
            <a:rPr lang="bg-BG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Сравняване на оферти</a:t>
          </a:r>
        </a:p>
      </dgm:t>
    </dgm:pt>
    <dgm:pt modelId="{5A3E6E1D-C6BC-49B2-A081-61596E8A8296}" type="parTrans" cxnId="{355FE57A-D82D-4A92-B3A1-FFA27565E98A}">
      <dgm:prSet/>
      <dgm:spPr/>
      <dgm:t>
        <a:bodyPr/>
        <a:lstStyle/>
        <a:p>
          <a:endParaRPr lang="bg-BG" sz="1600"/>
        </a:p>
      </dgm:t>
    </dgm:pt>
    <dgm:pt modelId="{28722FD1-591F-4616-A533-FCD9F40087D6}" type="sibTrans" cxnId="{355FE57A-D82D-4A92-B3A1-FFA27565E98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bg-BG" sz="1600" dirty="0"/>
        </a:p>
      </dgm:t>
    </dgm:pt>
    <dgm:pt modelId="{32A51330-F5F4-4A2E-82FE-25A00B170E11}">
      <dgm:prSet phldrT="[Text]" custT="1"/>
      <dgm:spPr>
        <a:xfrm>
          <a:off x="4571163" y="3813795"/>
          <a:ext cx="1736558" cy="112316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4-ти етап</a:t>
          </a:r>
        </a:p>
        <a:p>
          <a:r>
            <a:rPr lang="bg-BG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bg-BG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Решение </a:t>
          </a:r>
        </a:p>
      </dgm:t>
    </dgm:pt>
    <dgm:pt modelId="{16209795-51C7-44D3-9E63-535352C69EF4}" type="parTrans" cxnId="{81095514-7338-4333-88B4-EDF7F371A83D}">
      <dgm:prSet/>
      <dgm:spPr/>
      <dgm:t>
        <a:bodyPr/>
        <a:lstStyle/>
        <a:p>
          <a:endParaRPr lang="bg-BG" sz="1600"/>
        </a:p>
      </dgm:t>
    </dgm:pt>
    <dgm:pt modelId="{9C7C4D5D-109B-484F-B4DF-37466D444265}" type="sibTrans" cxnId="{81095514-7338-4333-88B4-EDF7F371A83D}">
      <dgm:prSet/>
      <dgm:spPr/>
      <dgm:t>
        <a:bodyPr/>
        <a:lstStyle/>
        <a:p>
          <a:endParaRPr lang="bg-BG" sz="1600"/>
        </a:p>
      </dgm:t>
    </dgm:pt>
    <dgm:pt modelId="{80B6A091-052B-41E0-B573-E3D7F10242B9}" type="pres">
      <dgm:prSet presAssocID="{75F1C004-A547-4865-934A-11ABBFD4D89B}" presName="linearFlow" presStyleCnt="0">
        <dgm:presLayoutVars>
          <dgm:resizeHandles val="exact"/>
        </dgm:presLayoutVars>
      </dgm:prSet>
      <dgm:spPr/>
    </dgm:pt>
    <dgm:pt modelId="{EFF6F484-B609-4FBD-92D1-34090DDDD1F6}" type="pres">
      <dgm:prSet presAssocID="{3D104DD3-A40E-46F2-B836-AED3AE56D3AB}" presName="node" presStyleLbl="node1" presStyleIdx="0" presStyleCnt="4" custScaleX="1537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E2DEA13-AC08-4ADA-8EF6-AB27562606C2}" type="pres">
      <dgm:prSet presAssocID="{982A6FA4-70C1-41E2-A591-82FFB44E066F}" presName="sibTrans" presStyleLbl="sibTrans2D1" presStyleIdx="0" presStyleCnt="3"/>
      <dgm:spPr/>
      <dgm:t>
        <a:bodyPr/>
        <a:lstStyle/>
        <a:p>
          <a:endParaRPr lang="bg-BG"/>
        </a:p>
      </dgm:t>
    </dgm:pt>
    <dgm:pt modelId="{7FB222EA-FC73-444B-9656-75C13787732E}" type="pres">
      <dgm:prSet presAssocID="{982A6FA4-70C1-41E2-A591-82FFB44E066F}" presName="connectorText" presStyleLbl="sibTrans2D1" presStyleIdx="0" presStyleCnt="3"/>
      <dgm:spPr/>
      <dgm:t>
        <a:bodyPr/>
        <a:lstStyle/>
        <a:p>
          <a:endParaRPr lang="bg-BG"/>
        </a:p>
      </dgm:t>
    </dgm:pt>
    <dgm:pt modelId="{42625A91-45F6-4E65-9B55-99E64BEFEFAE}" type="pres">
      <dgm:prSet presAssocID="{833642D6-7496-4B73-AF79-94AEA4AB05CA}" presName="node" presStyleLbl="node1" presStyleIdx="1" presStyleCnt="4" custScaleX="1537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088445C-9B04-483B-9561-55DFD68FAF6D}" type="pres">
      <dgm:prSet presAssocID="{36165DAD-BB0C-4CC4-AD5A-097715B9E5B8}" presName="sibTrans" presStyleLbl="sibTrans2D1" presStyleIdx="1" presStyleCnt="3"/>
      <dgm:spPr/>
      <dgm:t>
        <a:bodyPr/>
        <a:lstStyle/>
        <a:p>
          <a:endParaRPr lang="bg-BG"/>
        </a:p>
      </dgm:t>
    </dgm:pt>
    <dgm:pt modelId="{D213DD1A-528D-48A5-A026-2ACBBB5B984A}" type="pres">
      <dgm:prSet presAssocID="{36165DAD-BB0C-4CC4-AD5A-097715B9E5B8}" presName="connectorText" presStyleLbl="sibTrans2D1" presStyleIdx="1" presStyleCnt="3"/>
      <dgm:spPr/>
      <dgm:t>
        <a:bodyPr/>
        <a:lstStyle/>
        <a:p>
          <a:endParaRPr lang="bg-BG"/>
        </a:p>
      </dgm:t>
    </dgm:pt>
    <dgm:pt modelId="{6C332A24-0AD8-44C5-B0B1-CC08DE7AF301}" type="pres">
      <dgm:prSet presAssocID="{A87F0FA0-F19B-4224-BD98-20B63C19933E}" presName="node" presStyleLbl="node1" presStyleIdx="2" presStyleCnt="4" custScaleX="1537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4FD5C4D-EE00-4830-924E-0EB27EB0FCE9}" type="pres">
      <dgm:prSet presAssocID="{28722FD1-591F-4616-A533-FCD9F40087D6}" presName="sibTrans" presStyleLbl="sibTrans2D1" presStyleIdx="2" presStyleCnt="3"/>
      <dgm:spPr/>
      <dgm:t>
        <a:bodyPr/>
        <a:lstStyle/>
        <a:p>
          <a:endParaRPr lang="bg-BG"/>
        </a:p>
      </dgm:t>
    </dgm:pt>
    <dgm:pt modelId="{4B77975B-3018-412E-B2DD-CCB528B08726}" type="pres">
      <dgm:prSet presAssocID="{28722FD1-591F-4616-A533-FCD9F40087D6}" presName="connectorText" presStyleLbl="sibTrans2D1" presStyleIdx="2" presStyleCnt="3"/>
      <dgm:spPr/>
      <dgm:t>
        <a:bodyPr/>
        <a:lstStyle/>
        <a:p>
          <a:endParaRPr lang="bg-BG"/>
        </a:p>
      </dgm:t>
    </dgm:pt>
    <dgm:pt modelId="{5AB992BD-951D-4534-A8AF-E385B3E437BC}" type="pres">
      <dgm:prSet presAssocID="{32A51330-F5F4-4A2E-82FE-25A00B170E11}" presName="node" presStyleLbl="node1" presStyleIdx="3" presStyleCnt="4" custScaleX="1537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D1E3B69-A109-4F7C-BBCC-1194D95D9434}" type="presOf" srcId="{28722FD1-591F-4616-A533-FCD9F40087D6}" destId="{24FD5C4D-EE00-4830-924E-0EB27EB0FCE9}" srcOrd="0" destOrd="0" presId="urn:microsoft.com/office/officeart/2005/8/layout/process2"/>
    <dgm:cxn modelId="{AF59A631-106D-411C-ADD2-9FF8ABBCD5C1}" type="presOf" srcId="{982A6FA4-70C1-41E2-A591-82FFB44E066F}" destId="{2E2DEA13-AC08-4ADA-8EF6-AB27562606C2}" srcOrd="0" destOrd="0" presId="urn:microsoft.com/office/officeart/2005/8/layout/process2"/>
    <dgm:cxn modelId="{355FE57A-D82D-4A92-B3A1-FFA27565E98A}" srcId="{75F1C004-A547-4865-934A-11ABBFD4D89B}" destId="{A87F0FA0-F19B-4224-BD98-20B63C19933E}" srcOrd="2" destOrd="0" parTransId="{5A3E6E1D-C6BC-49B2-A081-61596E8A8296}" sibTransId="{28722FD1-591F-4616-A533-FCD9F40087D6}"/>
    <dgm:cxn modelId="{F971CB3E-A4A0-4D05-8A6F-C146824D457B}" srcId="{75F1C004-A547-4865-934A-11ABBFD4D89B}" destId="{3D104DD3-A40E-46F2-B836-AED3AE56D3AB}" srcOrd="0" destOrd="0" parTransId="{CF1A4755-DB01-48ED-B3FB-25B8EE5F8AD0}" sibTransId="{982A6FA4-70C1-41E2-A591-82FFB44E066F}"/>
    <dgm:cxn modelId="{5BB3E128-CA62-481E-B70D-26122E9DC8E2}" type="presOf" srcId="{3D104DD3-A40E-46F2-B836-AED3AE56D3AB}" destId="{EFF6F484-B609-4FBD-92D1-34090DDDD1F6}" srcOrd="0" destOrd="0" presId="urn:microsoft.com/office/officeart/2005/8/layout/process2"/>
    <dgm:cxn modelId="{24DDBD5F-D43F-40F7-BB18-5A2F6AC22EE1}" type="presOf" srcId="{36165DAD-BB0C-4CC4-AD5A-097715B9E5B8}" destId="{D213DD1A-528D-48A5-A026-2ACBBB5B984A}" srcOrd="1" destOrd="0" presId="urn:microsoft.com/office/officeart/2005/8/layout/process2"/>
    <dgm:cxn modelId="{62B542CD-3BB3-48F8-A837-ED82F8C79D76}" type="presOf" srcId="{32A51330-F5F4-4A2E-82FE-25A00B170E11}" destId="{5AB992BD-951D-4534-A8AF-E385B3E437BC}" srcOrd="0" destOrd="0" presId="urn:microsoft.com/office/officeart/2005/8/layout/process2"/>
    <dgm:cxn modelId="{FC731CCF-E5A7-4ED3-BA04-ADB75FA9843B}" type="presOf" srcId="{982A6FA4-70C1-41E2-A591-82FFB44E066F}" destId="{7FB222EA-FC73-444B-9656-75C13787732E}" srcOrd="1" destOrd="0" presId="urn:microsoft.com/office/officeart/2005/8/layout/process2"/>
    <dgm:cxn modelId="{81095514-7338-4333-88B4-EDF7F371A83D}" srcId="{75F1C004-A547-4865-934A-11ABBFD4D89B}" destId="{32A51330-F5F4-4A2E-82FE-25A00B170E11}" srcOrd="3" destOrd="0" parTransId="{16209795-51C7-44D3-9E63-535352C69EF4}" sibTransId="{9C7C4D5D-109B-484F-B4DF-37466D444265}"/>
    <dgm:cxn modelId="{39317B5C-298B-42F3-9507-C8F09177FCD4}" type="presOf" srcId="{A87F0FA0-F19B-4224-BD98-20B63C19933E}" destId="{6C332A24-0AD8-44C5-B0B1-CC08DE7AF301}" srcOrd="0" destOrd="0" presId="urn:microsoft.com/office/officeart/2005/8/layout/process2"/>
    <dgm:cxn modelId="{B9B9A05C-B6DB-4822-ADE3-4189C2BF8CAB}" type="presOf" srcId="{75F1C004-A547-4865-934A-11ABBFD4D89B}" destId="{80B6A091-052B-41E0-B573-E3D7F10242B9}" srcOrd="0" destOrd="0" presId="urn:microsoft.com/office/officeart/2005/8/layout/process2"/>
    <dgm:cxn modelId="{442F9CB6-2E7B-400D-9EB1-B68473857ADF}" srcId="{75F1C004-A547-4865-934A-11ABBFD4D89B}" destId="{833642D6-7496-4B73-AF79-94AEA4AB05CA}" srcOrd="1" destOrd="0" parTransId="{5F0E1E65-A5E6-4BFE-8843-C0001FA9EC11}" sibTransId="{36165DAD-BB0C-4CC4-AD5A-097715B9E5B8}"/>
    <dgm:cxn modelId="{6C6021EA-15BD-4940-8C48-F1FA5C7B034C}" type="presOf" srcId="{36165DAD-BB0C-4CC4-AD5A-097715B9E5B8}" destId="{2088445C-9B04-483B-9561-55DFD68FAF6D}" srcOrd="0" destOrd="0" presId="urn:microsoft.com/office/officeart/2005/8/layout/process2"/>
    <dgm:cxn modelId="{D5BD3792-1821-45E4-AB89-7CB0CD8B8931}" type="presOf" srcId="{28722FD1-591F-4616-A533-FCD9F40087D6}" destId="{4B77975B-3018-412E-B2DD-CCB528B08726}" srcOrd="1" destOrd="0" presId="urn:microsoft.com/office/officeart/2005/8/layout/process2"/>
    <dgm:cxn modelId="{60434FDF-9AB7-408C-AD8D-912B33A6332D}" type="presOf" srcId="{833642D6-7496-4B73-AF79-94AEA4AB05CA}" destId="{42625A91-45F6-4E65-9B55-99E64BEFEFAE}" srcOrd="0" destOrd="0" presId="urn:microsoft.com/office/officeart/2005/8/layout/process2"/>
    <dgm:cxn modelId="{AADE4371-A8F0-434A-B604-3959258DA507}" type="presParOf" srcId="{80B6A091-052B-41E0-B573-E3D7F10242B9}" destId="{EFF6F484-B609-4FBD-92D1-34090DDDD1F6}" srcOrd="0" destOrd="0" presId="urn:microsoft.com/office/officeart/2005/8/layout/process2"/>
    <dgm:cxn modelId="{ABE93962-45D7-44BC-88B3-712A8CDC6B2C}" type="presParOf" srcId="{80B6A091-052B-41E0-B573-E3D7F10242B9}" destId="{2E2DEA13-AC08-4ADA-8EF6-AB27562606C2}" srcOrd="1" destOrd="0" presId="urn:microsoft.com/office/officeart/2005/8/layout/process2"/>
    <dgm:cxn modelId="{158947F6-C828-44A4-907F-40B8F1CB6BE6}" type="presParOf" srcId="{2E2DEA13-AC08-4ADA-8EF6-AB27562606C2}" destId="{7FB222EA-FC73-444B-9656-75C13787732E}" srcOrd="0" destOrd="0" presId="urn:microsoft.com/office/officeart/2005/8/layout/process2"/>
    <dgm:cxn modelId="{52E52A7F-64AD-4209-8EDB-8E4A55222697}" type="presParOf" srcId="{80B6A091-052B-41E0-B573-E3D7F10242B9}" destId="{42625A91-45F6-4E65-9B55-99E64BEFEFAE}" srcOrd="2" destOrd="0" presId="urn:microsoft.com/office/officeart/2005/8/layout/process2"/>
    <dgm:cxn modelId="{9A4B4B5C-2AA9-4F9A-8282-0ED05B0D5E2A}" type="presParOf" srcId="{80B6A091-052B-41E0-B573-E3D7F10242B9}" destId="{2088445C-9B04-483B-9561-55DFD68FAF6D}" srcOrd="3" destOrd="0" presId="urn:microsoft.com/office/officeart/2005/8/layout/process2"/>
    <dgm:cxn modelId="{10F9F8D3-7427-4AA3-9C87-50CFAE91D0A9}" type="presParOf" srcId="{2088445C-9B04-483B-9561-55DFD68FAF6D}" destId="{D213DD1A-528D-48A5-A026-2ACBBB5B984A}" srcOrd="0" destOrd="0" presId="urn:microsoft.com/office/officeart/2005/8/layout/process2"/>
    <dgm:cxn modelId="{3F9FE491-7D4B-4BD3-B652-A43EAE57E00B}" type="presParOf" srcId="{80B6A091-052B-41E0-B573-E3D7F10242B9}" destId="{6C332A24-0AD8-44C5-B0B1-CC08DE7AF301}" srcOrd="4" destOrd="0" presId="urn:microsoft.com/office/officeart/2005/8/layout/process2"/>
    <dgm:cxn modelId="{72F2BEE1-E25C-419F-B09C-0C4ED5F24A4B}" type="presParOf" srcId="{80B6A091-052B-41E0-B573-E3D7F10242B9}" destId="{24FD5C4D-EE00-4830-924E-0EB27EB0FCE9}" srcOrd="5" destOrd="0" presId="urn:microsoft.com/office/officeart/2005/8/layout/process2"/>
    <dgm:cxn modelId="{8F9E0AF6-22A4-45CD-AA7B-2F26C6BF19FD}" type="presParOf" srcId="{24FD5C4D-EE00-4830-924E-0EB27EB0FCE9}" destId="{4B77975B-3018-412E-B2DD-CCB528B08726}" srcOrd="0" destOrd="0" presId="urn:microsoft.com/office/officeart/2005/8/layout/process2"/>
    <dgm:cxn modelId="{B99A42F8-2BF1-4658-8098-C9417FA37B0F}" type="presParOf" srcId="{80B6A091-052B-41E0-B573-E3D7F10242B9}" destId="{5AB992BD-951D-4534-A8AF-E385B3E437B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D3807-1163-4C50-9219-069861709A57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F28FD7E-5E84-4C27-ADD6-DF4229BACFE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1-ви етап</a:t>
          </a:r>
        </a:p>
        <a:p>
          <a:r>
            <a:rPr lang="bg-BG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Избор на дестинация</a:t>
          </a:r>
          <a:endParaRPr lang="bg-BG" sz="1600" dirty="0"/>
        </a:p>
      </dgm:t>
    </dgm:pt>
    <dgm:pt modelId="{79DE32C0-7FE1-4DC9-BE49-3A684578EB1A}" type="parTrans" cxnId="{819F297A-D88F-4CE8-93F3-29E813132D99}">
      <dgm:prSet/>
      <dgm:spPr/>
      <dgm:t>
        <a:bodyPr/>
        <a:lstStyle/>
        <a:p>
          <a:endParaRPr lang="bg-BG"/>
        </a:p>
      </dgm:t>
    </dgm:pt>
    <dgm:pt modelId="{ECEE1AE4-A71C-4884-8584-6E9DBC2FFEF0}" type="sibTrans" cxnId="{819F297A-D88F-4CE8-93F3-29E813132D9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bg-BG" dirty="0"/>
        </a:p>
      </dgm:t>
    </dgm:pt>
    <dgm:pt modelId="{D56CA052-63F3-49DC-8F59-F8614EF1CC1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2-ри етап</a:t>
          </a:r>
        </a:p>
        <a:p>
          <a:r>
            <a:rPr lang="bg-BG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Сравняване на оферти</a:t>
          </a:r>
          <a:endParaRPr lang="bg-BG" sz="1600" dirty="0"/>
        </a:p>
      </dgm:t>
    </dgm:pt>
    <dgm:pt modelId="{89F331AC-C51A-46AA-B170-043BBB5D2151}" type="parTrans" cxnId="{463DF6BB-F82B-4416-BA6F-7AA67269298B}">
      <dgm:prSet/>
      <dgm:spPr/>
      <dgm:t>
        <a:bodyPr/>
        <a:lstStyle/>
        <a:p>
          <a:endParaRPr lang="bg-BG"/>
        </a:p>
      </dgm:t>
    </dgm:pt>
    <dgm:pt modelId="{08DA2F5E-52EC-49D1-A68C-5437A4B1ACF5}" type="sibTrans" cxnId="{463DF6BB-F82B-4416-BA6F-7AA67269298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bg-BG" dirty="0"/>
        </a:p>
      </dgm:t>
    </dgm:pt>
    <dgm:pt modelId="{6BF02139-04AE-4FC4-B66C-4C516986EC1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g-BG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3-ти етап</a:t>
          </a:r>
        </a:p>
        <a:p>
          <a:r>
            <a:rPr lang="bg-BG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Решение </a:t>
          </a:r>
          <a:endParaRPr lang="bg-BG" sz="1600" dirty="0"/>
        </a:p>
      </dgm:t>
    </dgm:pt>
    <dgm:pt modelId="{D4C0B9FC-500F-4AC5-995C-0AB5329E9430}" type="parTrans" cxnId="{55EDA33B-1717-4B10-A5B2-7A804803AF13}">
      <dgm:prSet/>
      <dgm:spPr/>
      <dgm:t>
        <a:bodyPr/>
        <a:lstStyle/>
        <a:p>
          <a:endParaRPr lang="bg-BG"/>
        </a:p>
      </dgm:t>
    </dgm:pt>
    <dgm:pt modelId="{2E0EC9D1-EA0E-4114-8E34-927F3F5D00EF}" type="sibTrans" cxnId="{55EDA33B-1717-4B10-A5B2-7A804803AF13}">
      <dgm:prSet/>
      <dgm:spPr/>
      <dgm:t>
        <a:bodyPr/>
        <a:lstStyle/>
        <a:p>
          <a:endParaRPr lang="bg-BG"/>
        </a:p>
      </dgm:t>
    </dgm:pt>
    <dgm:pt modelId="{A100FE29-D943-431E-9FF3-68AE187FA310}" type="pres">
      <dgm:prSet presAssocID="{96DD3807-1163-4C50-9219-069861709A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D2A1575-5733-4FAA-98B5-BDB4CD93C341}" type="pres">
      <dgm:prSet presAssocID="{2F28FD7E-5E84-4C27-ADD6-DF4229BACFE7}" presName="node" presStyleLbl="node1" presStyleIdx="0" presStyleCnt="3" custScaleX="1614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0DD524-383D-4A72-966D-F4272D0BF450}" type="pres">
      <dgm:prSet presAssocID="{ECEE1AE4-A71C-4884-8584-6E9DBC2FFEF0}" presName="sibTrans" presStyleLbl="sibTrans2D1" presStyleIdx="0" presStyleCnt="2"/>
      <dgm:spPr/>
      <dgm:t>
        <a:bodyPr/>
        <a:lstStyle/>
        <a:p>
          <a:endParaRPr lang="bg-BG"/>
        </a:p>
      </dgm:t>
    </dgm:pt>
    <dgm:pt modelId="{8F39AE64-7A05-4979-A555-1D3DECCF214F}" type="pres">
      <dgm:prSet presAssocID="{ECEE1AE4-A71C-4884-8584-6E9DBC2FFEF0}" presName="connectorText" presStyleLbl="sibTrans2D1" presStyleIdx="0" presStyleCnt="2"/>
      <dgm:spPr/>
      <dgm:t>
        <a:bodyPr/>
        <a:lstStyle/>
        <a:p>
          <a:endParaRPr lang="bg-BG"/>
        </a:p>
      </dgm:t>
    </dgm:pt>
    <dgm:pt modelId="{7E18E7F6-99FA-4728-A43E-1F9D410D3D28}" type="pres">
      <dgm:prSet presAssocID="{D56CA052-63F3-49DC-8F59-F8614EF1CC17}" presName="node" presStyleLbl="node1" presStyleIdx="1" presStyleCnt="3" custScaleX="1614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1842EC-1DAA-417A-851D-3FF0C058004A}" type="pres">
      <dgm:prSet presAssocID="{08DA2F5E-52EC-49D1-A68C-5437A4B1ACF5}" presName="sibTrans" presStyleLbl="sibTrans2D1" presStyleIdx="1" presStyleCnt="2"/>
      <dgm:spPr/>
      <dgm:t>
        <a:bodyPr/>
        <a:lstStyle/>
        <a:p>
          <a:endParaRPr lang="bg-BG"/>
        </a:p>
      </dgm:t>
    </dgm:pt>
    <dgm:pt modelId="{E41A3437-92C9-4203-A19D-19206F0B16BC}" type="pres">
      <dgm:prSet presAssocID="{08DA2F5E-52EC-49D1-A68C-5437A4B1ACF5}" presName="connectorText" presStyleLbl="sibTrans2D1" presStyleIdx="1" presStyleCnt="2"/>
      <dgm:spPr/>
      <dgm:t>
        <a:bodyPr/>
        <a:lstStyle/>
        <a:p>
          <a:endParaRPr lang="bg-BG"/>
        </a:p>
      </dgm:t>
    </dgm:pt>
    <dgm:pt modelId="{FD8177E1-A299-4B46-8119-7C780E53901C}" type="pres">
      <dgm:prSet presAssocID="{6BF02139-04AE-4FC4-B66C-4C516986EC12}" presName="node" presStyleLbl="node1" presStyleIdx="2" presStyleCnt="3" custScaleX="1614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5EDA33B-1717-4B10-A5B2-7A804803AF13}" srcId="{96DD3807-1163-4C50-9219-069861709A57}" destId="{6BF02139-04AE-4FC4-B66C-4C516986EC12}" srcOrd="2" destOrd="0" parTransId="{D4C0B9FC-500F-4AC5-995C-0AB5329E9430}" sibTransId="{2E0EC9D1-EA0E-4114-8E34-927F3F5D00EF}"/>
    <dgm:cxn modelId="{49024827-EC85-473D-B070-05F561271BEB}" type="presOf" srcId="{D56CA052-63F3-49DC-8F59-F8614EF1CC17}" destId="{7E18E7F6-99FA-4728-A43E-1F9D410D3D28}" srcOrd="0" destOrd="0" presId="urn:microsoft.com/office/officeart/2005/8/layout/process2"/>
    <dgm:cxn modelId="{236E08FC-42C0-4A11-8606-678455487C03}" type="presOf" srcId="{2F28FD7E-5E84-4C27-ADD6-DF4229BACFE7}" destId="{1D2A1575-5733-4FAA-98B5-BDB4CD93C341}" srcOrd="0" destOrd="0" presId="urn:microsoft.com/office/officeart/2005/8/layout/process2"/>
    <dgm:cxn modelId="{2A65182B-4889-4DA4-A029-5CA2523916A0}" type="presOf" srcId="{6BF02139-04AE-4FC4-B66C-4C516986EC12}" destId="{FD8177E1-A299-4B46-8119-7C780E53901C}" srcOrd="0" destOrd="0" presId="urn:microsoft.com/office/officeart/2005/8/layout/process2"/>
    <dgm:cxn modelId="{463DF6BB-F82B-4416-BA6F-7AA67269298B}" srcId="{96DD3807-1163-4C50-9219-069861709A57}" destId="{D56CA052-63F3-49DC-8F59-F8614EF1CC17}" srcOrd="1" destOrd="0" parTransId="{89F331AC-C51A-46AA-B170-043BBB5D2151}" sibTransId="{08DA2F5E-52EC-49D1-A68C-5437A4B1ACF5}"/>
    <dgm:cxn modelId="{7BDBE171-5ED7-4A60-913B-46605FED85AA}" type="presOf" srcId="{96DD3807-1163-4C50-9219-069861709A57}" destId="{A100FE29-D943-431E-9FF3-68AE187FA310}" srcOrd="0" destOrd="0" presId="urn:microsoft.com/office/officeart/2005/8/layout/process2"/>
    <dgm:cxn modelId="{396E9784-7C26-4FC0-9259-25771AEDEF9F}" type="presOf" srcId="{08DA2F5E-52EC-49D1-A68C-5437A4B1ACF5}" destId="{E41A3437-92C9-4203-A19D-19206F0B16BC}" srcOrd="1" destOrd="0" presId="urn:microsoft.com/office/officeart/2005/8/layout/process2"/>
    <dgm:cxn modelId="{819F297A-D88F-4CE8-93F3-29E813132D99}" srcId="{96DD3807-1163-4C50-9219-069861709A57}" destId="{2F28FD7E-5E84-4C27-ADD6-DF4229BACFE7}" srcOrd="0" destOrd="0" parTransId="{79DE32C0-7FE1-4DC9-BE49-3A684578EB1A}" sibTransId="{ECEE1AE4-A71C-4884-8584-6E9DBC2FFEF0}"/>
    <dgm:cxn modelId="{FE21EB24-70EE-416A-B070-EB8A450EB046}" type="presOf" srcId="{ECEE1AE4-A71C-4884-8584-6E9DBC2FFEF0}" destId="{8F39AE64-7A05-4979-A555-1D3DECCF214F}" srcOrd="1" destOrd="0" presId="urn:microsoft.com/office/officeart/2005/8/layout/process2"/>
    <dgm:cxn modelId="{9F3C73E0-C575-4F24-99D9-01ECF57C3E0C}" type="presOf" srcId="{ECEE1AE4-A71C-4884-8584-6E9DBC2FFEF0}" destId="{4C0DD524-383D-4A72-966D-F4272D0BF450}" srcOrd="0" destOrd="0" presId="urn:microsoft.com/office/officeart/2005/8/layout/process2"/>
    <dgm:cxn modelId="{AE158FD9-178F-44F9-BDAA-10C4A13BAFCB}" type="presOf" srcId="{08DA2F5E-52EC-49D1-A68C-5437A4B1ACF5}" destId="{C21842EC-1DAA-417A-851D-3FF0C058004A}" srcOrd="0" destOrd="0" presId="urn:microsoft.com/office/officeart/2005/8/layout/process2"/>
    <dgm:cxn modelId="{AD084D0C-1138-4F52-98C6-3C1706B39046}" type="presParOf" srcId="{A100FE29-D943-431E-9FF3-68AE187FA310}" destId="{1D2A1575-5733-4FAA-98B5-BDB4CD93C341}" srcOrd="0" destOrd="0" presId="urn:microsoft.com/office/officeart/2005/8/layout/process2"/>
    <dgm:cxn modelId="{835C2019-9A5A-4C0C-B854-F5977B3C9B7D}" type="presParOf" srcId="{A100FE29-D943-431E-9FF3-68AE187FA310}" destId="{4C0DD524-383D-4A72-966D-F4272D0BF450}" srcOrd="1" destOrd="0" presId="urn:microsoft.com/office/officeart/2005/8/layout/process2"/>
    <dgm:cxn modelId="{80C1EF3E-BCCE-4DF1-9EFC-E9C8FD39069D}" type="presParOf" srcId="{4C0DD524-383D-4A72-966D-F4272D0BF450}" destId="{8F39AE64-7A05-4979-A555-1D3DECCF214F}" srcOrd="0" destOrd="0" presId="urn:microsoft.com/office/officeart/2005/8/layout/process2"/>
    <dgm:cxn modelId="{E1111EC6-4ABD-4D9B-87B3-4D5F4BCAC7DE}" type="presParOf" srcId="{A100FE29-D943-431E-9FF3-68AE187FA310}" destId="{7E18E7F6-99FA-4728-A43E-1F9D410D3D28}" srcOrd="2" destOrd="0" presId="urn:microsoft.com/office/officeart/2005/8/layout/process2"/>
    <dgm:cxn modelId="{8D6B00B3-8DD9-442A-BED9-BA73C1B1F567}" type="presParOf" srcId="{A100FE29-D943-431E-9FF3-68AE187FA310}" destId="{C21842EC-1DAA-417A-851D-3FF0C058004A}" srcOrd="3" destOrd="0" presId="urn:microsoft.com/office/officeart/2005/8/layout/process2"/>
    <dgm:cxn modelId="{B6C1629D-5727-4E80-A946-1F0C8314C5F4}" type="presParOf" srcId="{C21842EC-1DAA-417A-851D-3FF0C058004A}" destId="{E41A3437-92C9-4203-A19D-19206F0B16BC}" srcOrd="0" destOrd="0" presId="urn:microsoft.com/office/officeart/2005/8/layout/process2"/>
    <dgm:cxn modelId="{CE8EDA0E-7B00-45A6-BD94-F55B66C33C4A}" type="presParOf" srcId="{A100FE29-D943-431E-9FF3-68AE187FA310}" destId="{FD8177E1-A299-4B46-8119-7C780E53901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68133-A010-4219-91FA-5A08A2464082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bg-BG"/>
        </a:p>
      </dgm:t>
    </dgm:pt>
    <dgm:pt modelId="{98900490-2113-4A11-BC9A-BAB9B308128A}">
      <dgm:prSet phldrT="[Text]" custT="1"/>
      <dgm:spPr>
        <a:solidFill>
          <a:srgbClr val="1F3F5F">
            <a:alpha val="89804"/>
          </a:srgbClr>
        </a:solidFill>
      </dgm:spPr>
      <dgm:t>
        <a:bodyPr/>
        <a:lstStyle/>
        <a:p>
          <a:r>
            <a:rPr lang="bg-BG" sz="1600" dirty="0" smtClean="0"/>
            <a:t>Туристическа услуга</a:t>
          </a:r>
          <a:endParaRPr lang="bg-BG" sz="1600" dirty="0"/>
        </a:p>
      </dgm:t>
    </dgm:pt>
    <dgm:pt modelId="{321F90B9-1DB4-44D9-9EA6-B132F9848986}" type="parTrans" cxnId="{61F10E83-0E89-49C2-98CD-4EAF647A4B48}">
      <dgm:prSet/>
      <dgm:spPr/>
      <dgm:t>
        <a:bodyPr/>
        <a:lstStyle/>
        <a:p>
          <a:endParaRPr lang="bg-BG" sz="1400"/>
        </a:p>
      </dgm:t>
    </dgm:pt>
    <dgm:pt modelId="{E984CB1B-1701-49B9-820D-5130BA0B2CE0}" type="sibTrans" cxnId="{61F10E83-0E89-49C2-98CD-4EAF647A4B48}">
      <dgm:prSet/>
      <dgm:spPr/>
      <dgm:t>
        <a:bodyPr/>
        <a:lstStyle/>
        <a:p>
          <a:endParaRPr lang="bg-BG" sz="1400"/>
        </a:p>
      </dgm:t>
    </dgm:pt>
    <dgm:pt modelId="{FE06B6B2-5A46-4A88-9AD2-0FACB7BD31AF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Изгодни туристически оферти</a:t>
          </a:r>
          <a:endParaRPr lang="bg-BG" sz="1200" dirty="0"/>
        </a:p>
      </dgm:t>
    </dgm:pt>
    <dgm:pt modelId="{330C0679-BEC1-4C1F-A486-50025B6A7558}" type="parTrans" cxnId="{856A7B22-CD00-4D8D-AC31-EC46F946BCCA}">
      <dgm:prSet/>
      <dgm:spPr/>
      <dgm:t>
        <a:bodyPr/>
        <a:lstStyle/>
        <a:p>
          <a:endParaRPr lang="bg-BG" sz="1400"/>
        </a:p>
      </dgm:t>
    </dgm:pt>
    <dgm:pt modelId="{4B5A5951-7CC5-43B3-9DF0-1D936565E920}" type="sibTrans" cxnId="{856A7B22-CD00-4D8D-AC31-EC46F946BCCA}">
      <dgm:prSet/>
      <dgm:spPr/>
      <dgm:t>
        <a:bodyPr/>
        <a:lstStyle/>
        <a:p>
          <a:endParaRPr lang="bg-BG" sz="1400"/>
        </a:p>
      </dgm:t>
    </dgm:pt>
    <dgm:pt modelId="{448E5E6B-3F6B-4060-9278-A5A29196A5AD}">
      <dgm:prSet phldrT="[Text]" custT="1"/>
      <dgm:spPr>
        <a:solidFill>
          <a:srgbClr val="29547F">
            <a:alpha val="80000"/>
          </a:srgbClr>
        </a:solidFill>
      </dgm:spPr>
      <dgm:t>
        <a:bodyPr/>
        <a:lstStyle/>
        <a:p>
          <a:r>
            <a:rPr lang="bg-BG" sz="1600" dirty="0" smtClean="0"/>
            <a:t>Предлагани възможности за туризъм</a:t>
          </a:r>
          <a:endParaRPr lang="bg-BG" sz="1600" dirty="0"/>
        </a:p>
      </dgm:t>
    </dgm:pt>
    <dgm:pt modelId="{8384CAAE-04CD-49F0-8ADD-8E11EC3DB0A6}" type="parTrans" cxnId="{08C8A04C-E200-47BD-B3EB-824CF683A490}">
      <dgm:prSet/>
      <dgm:spPr/>
      <dgm:t>
        <a:bodyPr/>
        <a:lstStyle/>
        <a:p>
          <a:endParaRPr lang="bg-BG" sz="1400"/>
        </a:p>
      </dgm:t>
    </dgm:pt>
    <dgm:pt modelId="{0CE5256F-9EB1-43EC-BE7D-BB4D818B0183}" type="sibTrans" cxnId="{08C8A04C-E200-47BD-B3EB-824CF683A490}">
      <dgm:prSet/>
      <dgm:spPr/>
      <dgm:t>
        <a:bodyPr/>
        <a:lstStyle/>
        <a:p>
          <a:endParaRPr lang="bg-BG" sz="1400"/>
        </a:p>
      </dgm:t>
    </dgm:pt>
    <dgm:pt modelId="{41EF7C80-CA78-421D-8F52-756F168DB6AA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Предлага възможност за спокойна ваканция</a:t>
          </a:r>
          <a:endParaRPr lang="bg-BG" sz="1200" dirty="0"/>
        </a:p>
      </dgm:t>
    </dgm:pt>
    <dgm:pt modelId="{95587FC9-F6B6-45B3-B7A4-87EC95F54DD7}" type="parTrans" cxnId="{DA94F14C-FC21-4D33-A217-64603D9DE799}">
      <dgm:prSet/>
      <dgm:spPr/>
      <dgm:t>
        <a:bodyPr/>
        <a:lstStyle/>
        <a:p>
          <a:endParaRPr lang="bg-BG" sz="1400"/>
        </a:p>
      </dgm:t>
    </dgm:pt>
    <dgm:pt modelId="{29EA06B4-9922-4DA7-A07B-2D2083CC0863}" type="sibTrans" cxnId="{DA94F14C-FC21-4D33-A217-64603D9DE799}">
      <dgm:prSet/>
      <dgm:spPr/>
      <dgm:t>
        <a:bodyPr/>
        <a:lstStyle/>
        <a:p>
          <a:endParaRPr lang="bg-BG" sz="1400"/>
        </a:p>
      </dgm:t>
    </dgm:pt>
    <dgm:pt modelId="{ECDF7FBB-FDFC-494D-A96E-5BF7665BC7FA}">
      <dgm:prSet phldrT="[Text]" custT="1"/>
      <dgm:spPr>
        <a:solidFill>
          <a:srgbClr val="316497">
            <a:alpha val="69804"/>
          </a:srgbClr>
        </a:solidFill>
      </dgm:spPr>
      <dgm:t>
        <a:bodyPr/>
        <a:lstStyle/>
        <a:p>
          <a:r>
            <a:rPr lang="bg-BG" sz="1600" dirty="0" smtClean="0"/>
            <a:t>Благоустройство на страната</a:t>
          </a:r>
          <a:endParaRPr lang="bg-BG" sz="1600" dirty="0"/>
        </a:p>
      </dgm:t>
    </dgm:pt>
    <dgm:pt modelId="{4808C719-1C7C-4149-8304-5A580AF66675}" type="parTrans" cxnId="{00E010C1-8E1B-41E5-B5B1-900B7B41751A}">
      <dgm:prSet/>
      <dgm:spPr/>
      <dgm:t>
        <a:bodyPr/>
        <a:lstStyle/>
        <a:p>
          <a:endParaRPr lang="bg-BG" sz="1400"/>
        </a:p>
      </dgm:t>
    </dgm:pt>
    <dgm:pt modelId="{FB81138B-9D76-42A5-AB82-94B0D8A64114}" type="sibTrans" cxnId="{00E010C1-8E1B-41E5-B5B1-900B7B41751A}">
      <dgm:prSet/>
      <dgm:spPr/>
      <dgm:t>
        <a:bodyPr/>
        <a:lstStyle/>
        <a:p>
          <a:endParaRPr lang="bg-BG" sz="1400"/>
        </a:p>
      </dgm:t>
    </dgm:pt>
    <dgm:pt modelId="{A4FBEC33-E811-492D-B8D6-5FF5FF0E8E1E}">
      <dgm:prSet custT="1"/>
      <dgm:spPr>
        <a:solidFill>
          <a:srgbClr val="3973AD">
            <a:alpha val="60000"/>
          </a:srgbClr>
        </a:solidFill>
      </dgm:spPr>
      <dgm:t>
        <a:bodyPr/>
        <a:lstStyle/>
        <a:p>
          <a:r>
            <a:rPr lang="bg-BG" sz="1600" dirty="0" smtClean="0">
              <a:solidFill>
                <a:schemeClr val="bg1"/>
              </a:solidFill>
            </a:rPr>
            <a:t>Гостоприемство и манталитет на местното население</a:t>
          </a:r>
          <a:endParaRPr lang="bg-BG" sz="1600" dirty="0">
            <a:solidFill>
              <a:schemeClr val="bg1"/>
            </a:solidFill>
          </a:endParaRPr>
        </a:p>
      </dgm:t>
    </dgm:pt>
    <dgm:pt modelId="{742DCE0C-3D26-49C3-AD7A-3FDC81DA052E}" type="parTrans" cxnId="{B718FAC9-098F-4572-8244-8EE8734FFDD7}">
      <dgm:prSet/>
      <dgm:spPr/>
      <dgm:t>
        <a:bodyPr/>
        <a:lstStyle/>
        <a:p>
          <a:endParaRPr lang="bg-BG" sz="1400"/>
        </a:p>
      </dgm:t>
    </dgm:pt>
    <dgm:pt modelId="{DE247834-875F-467B-A49E-3B22A7E860E0}" type="sibTrans" cxnId="{B718FAC9-098F-4572-8244-8EE8734FFDD7}">
      <dgm:prSet/>
      <dgm:spPr/>
      <dgm:t>
        <a:bodyPr/>
        <a:lstStyle/>
        <a:p>
          <a:endParaRPr lang="bg-BG" sz="1400"/>
        </a:p>
      </dgm:t>
    </dgm:pt>
    <dgm:pt modelId="{B16AAF12-0AD7-452C-A532-49D3D64928B6}">
      <dgm:prSet custT="1"/>
      <dgm:spPr>
        <a:solidFill>
          <a:srgbClr val="A8C5E2">
            <a:alpha val="49804"/>
          </a:srgbClr>
        </a:solidFill>
      </dgm:spPr>
      <dgm:t>
        <a:bodyPr/>
        <a:lstStyle/>
        <a:p>
          <a:r>
            <a:rPr lang="bg-BG" sz="1600" dirty="0" smtClean="0">
              <a:solidFill>
                <a:srgbClr val="29547F"/>
              </a:solidFill>
            </a:rPr>
            <a:t>Климат и природни дадености</a:t>
          </a:r>
          <a:endParaRPr lang="bg-BG" sz="1600" dirty="0">
            <a:solidFill>
              <a:srgbClr val="29547F"/>
            </a:solidFill>
          </a:endParaRPr>
        </a:p>
      </dgm:t>
    </dgm:pt>
    <dgm:pt modelId="{EE4B7E5C-5E94-4C88-8F85-4143619766D1}" type="parTrans" cxnId="{377AE21F-128B-49BA-B216-C3C7B6809EAD}">
      <dgm:prSet/>
      <dgm:spPr/>
      <dgm:t>
        <a:bodyPr/>
        <a:lstStyle/>
        <a:p>
          <a:endParaRPr lang="bg-BG" sz="1400"/>
        </a:p>
      </dgm:t>
    </dgm:pt>
    <dgm:pt modelId="{5BF42944-42B7-4100-851F-A969DF9635D5}" type="sibTrans" cxnId="{377AE21F-128B-49BA-B216-C3C7B6809EAD}">
      <dgm:prSet/>
      <dgm:spPr/>
      <dgm:t>
        <a:bodyPr/>
        <a:lstStyle/>
        <a:p>
          <a:endParaRPr lang="bg-BG" sz="1400"/>
        </a:p>
      </dgm:t>
    </dgm:pt>
    <dgm:pt modelId="{A6F5DDF7-581D-4D6E-987A-920354D3C6A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bg-BG" sz="1200" b="0" i="0" u="none" dirty="0" smtClean="0"/>
            <a:t>Добро съотношение между цена и качество на туристическия продукт</a:t>
          </a:r>
          <a:endParaRPr lang="bg-BG" sz="1200" dirty="0"/>
        </a:p>
      </dgm:t>
    </dgm:pt>
    <dgm:pt modelId="{659D1C26-7D3E-457C-AA11-31169E2213E4}" type="parTrans" cxnId="{A8D822EA-7C83-4FDE-8696-492CB3D4A8EE}">
      <dgm:prSet/>
      <dgm:spPr/>
      <dgm:t>
        <a:bodyPr/>
        <a:lstStyle/>
        <a:p>
          <a:endParaRPr lang="bg-BG"/>
        </a:p>
      </dgm:t>
    </dgm:pt>
    <dgm:pt modelId="{A9D15885-AFD7-4040-AD66-F392A188467E}" type="sibTrans" cxnId="{A8D822EA-7C83-4FDE-8696-492CB3D4A8EE}">
      <dgm:prSet/>
      <dgm:spPr/>
      <dgm:t>
        <a:bodyPr/>
        <a:lstStyle/>
        <a:p>
          <a:endParaRPr lang="bg-BG"/>
        </a:p>
      </dgm:t>
    </dgm:pt>
    <dgm:pt modelId="{007B2FC2-E180-4E0E-9488-720DCA516CF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Хубава храна/местна кухня</a:t>
          </a:r>
          <a:endParaRPr lang="bg-BG" sz="1200" b="0" i="0" u="none" dirty="0"/>
        </a:p>
      </dgm:t>
    </dgm:pt>
    <dgm:pt modelId="{A0EF0316-4D6C-40B4-9A24-CBE7C991D86D}" type="parTrans" cxnId="{0735BF5D-96F0-42AF-A33A-16E7DDBF98C6}">
      <dgm:prSet/>
      <dgm:spPr/>
      <dgm:t>
        <a:bodyPr/>
        <a:lstStyle/>
        <a:p>
          <a:endParaRPr lang="bg-BG"/>
        </a:p>
      </dgm:t>
    </dgm:pt>
    <dgm:pt modelId="{0DA8297A-F5AD-4CE8-B62F-5CC70B3684F2}" type="sibTrans" cxnId="{0735BF5D-96F0-42AF-A33A-16E7DDBF98C6}">
      <dgm:prSet/>
      <dgm:spPr/>
      <dgm:t>
        <a:bodyPr/>
        <a:lstStyle/>
        <a:p>
          <a:endParaRPr lang="bg-BG"/>
        </a:p>
      </dgm:t>
    </dgm:pt>
    <dgm:pt modelId="{95608537-C30E-491C-ACCC-2445F05D8B4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Непопулярна  туристическа дестинация</a:t>
          </a:r>
          <a:endParaRPr lang="bg-BG" sz="1200" b="0" i="0" u="none" dirty="0"/>
        </a:p>
      </dgm:t>
    </dgm:pt>
    <dgm:pt modelId="{E661A93C-A92B-45E4-86D2-27E06B2B2CD2}" type="parTrans" cxnId="{B516CE16-236F-4C8A-9BFC-9D108B91D25A}">
      <dgm:prSet/>
      <dgm:spPr/>
      <dgm:t>
        <a:bodyPr/>
        <a:lstStyle/>
        <a:p>
          <a:endParaRPr lang="bg-BG"/>
        </a:p>
      </dgm:t>
    </dgm:pt>
    <dgm:pt modelId="{611BEA76-3AC7-46D1-8ABC-09402DFCF2AF}" type="sibTrans" cxnId="{B516CE16-236F-4C8A-9BFC-9D108B91D25A}">
      <dgm:prSet/>
      <dgm:spPr/>
      <dgm:t>
        <a:bodyPr/>
        <a:lstStyle/>
        <a:p>
          <a:endParaRPr lang="bg-BG"/>
        </a:p>
      </dgm:t>
    </dgm:pt>
    <dgm:pt modelId="{7FAC69AE-DF62-4B68-9301-F30F1B86E047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Добро обслужване</a:t>
          </a:r>
          <a:endParaRPr lang="bg-BG" sz="1200" b="0" i="0" u="none" dirty="0"/>
        </a:p>
      </dgm:t>
    </dgm:pt>
    <dgm:pt modelId="{7B59CDA8-C2B3-412B-8EE6-612578EF427E}" type="parTrans" cxnId="{1D2F74EA-5152-4EBD-8C70-6EDE9434CB10}">
      <dgm:prSet/>
      <dgm:spPr/>
      <dgm:t>
        <a:bodyPr/>
        <a:lstStyle/>
        <a:p>
          <a:endParaRPr lang="bg-BG"/>
        </a:p>
      </dgm:t>
    </dgm:pt>
    <dgm:pt modelId="{C357595C-8952-43F0-AD2A-B68272AD9D7D}" type="sibTrans" cxnId="{1D2F74EA-5152-4EBD-8C70-6EDE9434CB10}">
      <dgm:prSet/>
      <dgm:spPr/>
      <dgm:t>
        <a:bodyPr/>
        <a:lstStyle/>
        <a:p>
          <a:endParaRPr lang="bg-BG"/>
        </a:p>
      </dgm:t>
    </dgm:pt>
    <dgm:pt modelId="{B27E22C6-2CAD-4B64-AB8A-7C6906F76BB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Любимо място за почивка  </a:t>
          </a:r>
          <a:endParaRPr lang="bg-BG" sz="1200" b="0" i="0" u="none" dirty="0"/>
        </a:p>
      </dgm:t>
    </dgm:pt>
    <dgm:pt modelId="{A7A2936A-2D85-427B-9DE2-64A0C2AB9057}" type="parTrans" cxnId="{406B318E-967E-4716-9902-846881FA145A}">
      <dgm:prSet/>
      <dgm:spPr/>
      <dgm:t>
        <a:bodyPr/>
        <a:lstStyle/>
        <a:p>
          <a:endParaRPr lang="bg-BG"/>
        </a:p>
      </dgm:t>
    </dgm:pt>
    <dgm:pt modelId="{A89AA0A8-232C-4752-B0A2-4C6EBB8E8EBE}" type="sibTrans" cxnId="{406B318E-967E-4716-9902-846881FA145A}">
      <dgm:prSet/>
      <dgm:spPr/>
      <dgm:t>
        <a:bodyPr/>
        <a:lstStyle/>
        <a:p>
          <a:endParaRPr lang="bg-BG"/>
        </a:p>
      </dgm:t>
    </dgm:pt>
    <dgm:pt modelId="{3B934113-F3FB-4E79-93BA-BE44A7AC5424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С традиции в туризма</a:t>
          </a:r>
          <a:endParaRPr lang="bg-BG" sz="1200" b="0" i="0" u="none" dirty="0"/>
        </a:p>
      </dgm:t>
    </dgm:pt>
    <dgm:pt modelId="{7066CCBB-628B-4953-9A02-D24D37D8D71F}" type="parTrans" cxnId="{204FCA54-A99B-49EC-953F-7C4B97A3ED56}">
      <dgm:prSet/>
      <dgm:spPr/>
      <dgm:t>
        <a:bodyPr/>
        <a:lstStyle/>
        <a:p>
          <a:endParaRPr lang="bg-BG"/>
        </a:p>
      </dgm:t>
    </dgm:pt>
    <dgm:pt modelId="{D946BFFF-746E-42D2-A563-E9AC31FC3E51}" type="sibTrans" cxnId="{204FCA54-A99B-49EC-953F-7C4B97A3ED56}">
      <dgm:prSet/>
      <dgm:spPr/>
      <dgm:t>
        <a:bodyPr/>
        <a:lstStyle/>
        <a:p>
          <a:endParaRPr lang="bg-BG"/>
        </a:p>
      </dgm:t>
    </dgm:pt>
    <dgm:pt modelId="{7A874998-2E41-4F25-A04A-02778847A42A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bg-BG" sz="1200" b="0" i="0" u="none" dirty="0" smtClean="0"/>
            <a:t>Добри условия за настаняване</a:t>
          </a:r>
          <a:endParaRPr lang="bg-BG" sz="1200" b="0" i="0" u="none" dirty="0"/>
        </a:p>
      </dgm:t>
    </dgm:pt>
    <dgm:pt modelId="{BA02BA2E-9482-4DDE-A7B9-5B0CDA2C0B8B}" type="parTrans" cxnId="{7B006D5B-F07B-4E5F-91E8-B25C60347A8B}">
      <dgm:prSet/>
      <dgm:spPr/>
      <dgm:t>
        <a:bodyPr/>
        <a:lstStyle/>
        <a:p>
          <a:endParaRPr lang="bg-BG"/>
        </a:p>
      </dgm:t>
    </dgm:pt>
    <dgm:pt modelId="{F5BD87CB-C4E7-47E6-BD6B-6B59C5A85E03}" type="sibTrans" cxnId="{7B006D5B-F07B-4E5F-91E8-B25C60347A8B}">
      <dgm:prSet/>
      <dgm:spPr/>
      <dgm:t>
        <a:bodyPr/>
        <a:lstStyle/>
        <a:p>
          <a:endParaRPr lang="bg-BG"/>
        </a:p>
      </dgm:t>
    </dgm:pt>
    <dgm:pt modelId="{095B7A91-ADE1-4714-A28E-894FAA71FD4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Възможности за разглеждане на забележителности</a:t>
          </a:r>
          <a:endParaRPr lang="bg-BG" sz="1200" b="0" i="0" u="none" dirty="0"/>
        </a:p>
      </dgm:t>
    </dgm:pt>
    <dgm:pt modelId="{1B7939AC-7FC8-4193-B8F0-FAE4ECD511AE}" type="parTrans" cxnId="{DAEAF045-908D-408B-9441-BD8D500A1703}">
      <dgm:prSet/>
      <dgm:spPr/>
      <dgm:t>
        <a:bodyPr/>
        <a:lstStyle/>
        <a:p>
          <a:endParaRPr lang="bg-BG"/>
        </a:p>
      </dgm:t>
    </dgm:pt>
    <dgm:pt modelId="{0DFB3311-58DF-4A11-87BD-5316F1C6D32F}" type="sibTrans" cxnId="{DAEAF045-908D-408B-9441-BD8D500A1703}">
      <dgm:prSet/>
      <dgm:spPr/>
      <dgm:t>
        <a:bodyPr/>
        <a:lstStyle/>
        <a:p>
          <a:endParaRPr lang="bg-BG"/>
        </a:p>
      </dgm:t>
    </dgm:pt>
    <dgm:pt modelId="{AF4C7183-0A54-4B91-BD94-5DD0B3BBC4A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Подходящо място за ваканция на семейства с деца</a:t>
          </a:r>
          <a:endParaRPr lang="bg-BG" sz="1200" b="0" i="0" u="none" dirty="0"/>
        </a:p>
      </dgm:t>
    </dgm:pt>
    <dgm:pt modelId="{E254ACB4-D65C-47FC-92E1-449DC39C398B}" type="parTrans" cxnId="{1F01D215-6476-4D38-A561-E2E3FDC1D1FF}">
      <dgm:prSet/>
      <dgm:spPr/>
      <dgm:t>
        <a:bodyPr/>
        <a:lstStyle/>
        <a:p>
          <a:endParaRPr lang="bg-BG"/>
        </a:p>
      </dgm:t>
    </dgm:pt>
    <dgm:pt modelId="{AB2B90B8-4873-4F6F-BA84-6233D4D646EE}" type="sibTrans" cxnId="{1F01D215-6476-4D38-A561-E2E3FDC1D1FF}">
      <dgm:prSet/>
      <dgm:spPr/>
      <dgm:t>
        <a:bodyPr/>
        <a:lstStyle/>
        <a:p>
          <a:endParaRPr lang="bg-BG"/>
        </a:p>
      </dgm:t>
    </dgm:pt>
    <dgm:pt modelId="{26853134-9F4F-40EE-917B-53AEAC9E8EF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Подходящо място за ваканция на младежи</a:t>
          </a:r>
          <a:endParaRPr lang="bg-BG" sz="1200" b="0" i="0" u="none" dirty="0"/>
        </a:p>
      </dgm:t>
    </dgm:pt>
    <dgm:pt modelId="{AB1242C3-938F-4FD4-80EE-DF367B094BA7}" type="parTrans" cxnId="{A5D358C8-1241-4594-839F-E21C8C43237B}">
      <dgm:prSet/>
      <dgm:spPr/>
      <dgm:t>
        <a:bodyPr/>
        <a:lstStyle/>
        <a:p>
          <a:endParaRPr lang="bg-BG"/>
        </a:p>
      </dgm:t>
    </dgm:pt>
    <dgm:pt modelId="{62D01DE5-5900-487A-B679-AEA16645A0B7}" type="sibTrans" cxnId="{A5D358C8-1241-4594-839F-E21C8C43237B}">
      <dgm:prSet/>
      <dgm:spPr/>
      <dgm:t>
        <a:bodyPr/>
        <a:lstStyle/>
        <a:p>
          <a:endParaRPr lang="bg-BG"/>
        </a:p>
      </dgm:t>
    </dgm:pt>
    <dgm:pt modelId="{2134C284-D70E-4495-BD6F-31A30C791F0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Предлага възможности за пазаруване</a:t>
          </a:r>
          <a:endParaRPr lang="bg-BG" sz="1200" b="0" i="0" u="none" dirty="0"/>
        </a:p>
      </dgm:t>
    </dgm:pt>
    <dgm:pt modelId="{4B971333-71EE-45F2-9B2E-BACDED528692}" type="parTrans" cxnId="{15FC4E21-6DFF-4FE6-AD71-D7FCF03F77E3}">
      <dgm:prSet/>
      <dgm:spPr/>
      <dgm:t>
        <a:bodyPr/>
        <a:lstStyle/>
        <a:p>
          <a:endParaRPr lang="bg-BG"/>
        </a:p>
      </dgm:t>
    </dgm:pt>
    <dgm:pt modelId="{AA3BDA2F-D710-499F-86E6-5E49A92275D3}" type="sibTrans" cxnId="{15FC4E21-6DFF-4FE6-AD71-D7FCF03F77E3}">
      <dgm:prSet/>
      <dgm:spPr/>
      <dgm:t>
        <a:bodyPr/>
        <a:lstStyle/>
        <a:p>
          <a:endParaRPr lang="bg-BG"/>
        </a:p>
      </dgm:t>
    </dgm:pt>
    <dgm:pt modelId="{E512AE6E-C1E7-417D-9C6A-18DE5CCD1FFA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Подходящо място за ваканция на по-възрастни хора</a:t>
          </a:r>
          <a:endParaRPr lang="bg-BG" sz="1200" b="0" i="0" u="none" dirty="0"/>
        </a:p>
      </dgm:t>
    </dgm:pt>
    <dgm:pt modelId="{F59C389E-1C7F-4814-9B0B-9F5C2A4E6BC0}" type="parTrans" cxnId="{937A45BA-FE24-49CB-9C1E-9843459DD3FD}">
      <dgm:prSet/>
      <dgm:spPr/>
      <dgm:t>
        <a:bodyPr/>
        <a:lstStyle/>
        <a:p>
          <a:endParaRPr lang="bg-BG"/>
        </a:p>
      </dgm:t>
    </dgm:pt>
    <dgm:pt modelId="{21DB0952-BEDA-47A7-9B76-8D5A6DAFD2C3}" type="sibTrans" cxnId="{937A45BA-FE24-49CB-9C1E-9843459DD3FD}">
      <dgm:prSet/>
      <dgm:spPr/>
      <dgm:t>
        <a:bodyPr/>
        <a:lstStyle/>
        <a:p>
          <a:endParaRPr lang="bg-BG"/>
        </a:p>
      </dgm:t>
    </dgm:pt>
    <dgm:pt modelId="{A033953B-F0BA-4BB8-A92E-2617DE2FBD7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Предлага възможности за забавление</a:t>
          </a:r>
          <a:endParaRPr lang="bg-BG" sz="1200" b="0" i="0" u="none" dirty="0"/>
        </a:p>
      </dgm:t>
    </dgm:pt>
    <dgm:pt modelId="{A531C81E-824E-48BC-91B7-B608A35144B7}" type="parTrans" cxnId="{E17C84D9-795F-4401-9B8D-0D08F0168CB2}">
      <dgm:prSet/>
      <dgm:spPr/>
      <dgm:t>
        <a:bodyPr/>
        <a:lstStyle/>
        <a:p>
          <a:endParaRPr lang="bg-BG"/>
        </a:p>
      </dgm:t>
    </dgm:pt>
    <dgm:pt modelId="{EE499326-B417-4353-9DF1-53C3346D9B97}" type="sibTrans" cxnId="{E17C84D9-795F-4401-9B8D-0D08F0168CB2}">
      <dgm:prSet/>
      <dgm:spPr/>
      <dgm:t>
        <a:bodyPr/>
        <a:lstStyle/>
        <a:p>
          <a:endParaRPr lang="bg-BG"/>
        </a:p>
      </dgm:t>
    </dgm:pt>
    <dgm:pt modelId="{7C4B8D73-CE3B-4290-A1FE-C696AB8A2FA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Богато историческо наследство</a:t>
          </a:r>
          <a:endParaRPr lang="bg-BG" sz="1200" b="0" i="0" u="none" dirty="0"/>
        </a:p>
      </dgm:t>
    </dgm:pt>
    <dgm:pt modelId="{39D3D28C-FA6E-4D4D-98A3-CB7FF911E81F}" type="parTrans" cxnId="{ADBE090A-F161-4A44-B08B-2B6F73B1BB54}">
      <dgm:prSet/>
      <dgm:spPr/>
      <dgm:t>
        <a:bodyPr/>
        <a:lstStyle/>
        <a:p>
          <a:endParaRPr lang="bg-BG"/>
        </a:p>
      </dgm:t>
    </dgm:pt>
    <dgm:pt modelId="{890610A9-4D74-4DB7-9499-AD86F9293FE9}" type="sibTrans" cxnId="{ADBE090A-F161-4A44-B08B-2B6F73B1BB54}">
      <dgm:prSet/>
      <dgm:spPr/>
      <dgm:t>
        <a:bodyPr/>
        <a:lstStyle/>
        <a:p>
          <a:endParaRPr lang="bg-BG"/>
        </a:p>
      </dgm:t>
    </dgm:pt>
    <dgm:pt modelId="{ADE15AE0-1EFD-4F18-8942-A1C2CAE88B07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g-BG" sz="1200" b="0" i="0" u="none" dirty="0" smtClean="0"/>
            <a:t>Изгодни цени за стоките и услугите</a:t>
          </a:r>
          <a:endParaRPr lang="bg-BG" sz="1200" dirty="0"/>
        </a:p>
      </dgm:t>
    </dgm:pt>
    <dgm:pt modelId="{CB051DBD-1084-4EC6-8EF3-CEE7B4BC4763}" type="parTrans" cxnId="{CC7442E7-66ED-4CAD-A3BD-9916BEFE2AC4}">
      <dgm:prSet/>
      <dgm:spPr/>
      <dgm:t>
        <a:bodyPr/>
        <a:lstStyle/>
        <a:p>
          <a:endParaRPr lang="bg-BG"/>
        </a:p>
      </dgm:t>
    </dgm:pt>
    <dgm:pt modelId="{33EB134D-C59F-4606-9019-23B432E48A0F}" type="sibTrans" cxnId="{CC7442E7-66ED-4CAD-A3BD-9916BEFE2AC4}">
      <dgm:prSet/>
      <dgm:spPr/>
      <dgm:t>
        <a:bodyPr/>
        <a:lstStyle/>
        <a:p>
          <a:endParaRPr lang="bg-BG"/>
        </a:p>
      </dgm:t>
    </dgm:pt>
    <dgm:pt modelId="{964808F2-72E9-41A9-8B77-AD5DAC7DF59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Достъпност - транспорт до там и обратно</a:t>
          </a:r>
          <a:endParaRPr lang="bg-BG" sz="1200" b="0" i="0" u="none" dirty="0"/>
        </a:p>
      </dgm:t>
    </dgm:pt>
    <dgm:pt modelId="{57A2D8E0-B181-4D9A-9E4E-949875B20568}" type="parTrans" cxnId="{0EAA0B2F-E79A-44F5-B3DA-413C51DD69CD}">
      <dgm:prSet/>
      <dgm:spPr/>
      <dgm:t>
        <a:bodyPr/>
        <a:lstStyle/>
        <a:p>
          <a:endParaRPr lang="bg-BG"/>
        </a:p>
      </dgm:t>
    </dgm:pt>
    <dgm:pt modelId="{AE3B3BA0-017B-4C9F-B620-771719B8D4D4}" type="sibTrans" cxnId="{0EAA0B2F-E79A-44F5-B3DA-413C51DD69CD}">
      <dgm:prSet/>
      <dgm:spPr/>
      <dgm:t>
        <a:bodyPr/>
        <a:lstStyle/>
        <a:p>
          <a:endParaRPr lang="bg-BG"/>
        </a:p>
      </dgm:t>
    </dgm:pt>
    <dgm:pt modelId="{E044FBD9-2667-462B-980F-B94F6280BF2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Сигурно място за почивка</a:t>
          </a:r>
          <a:endParaRPr lang="bg-BG" sz="1200" b="0" i="0" u="none" dirty="0"/>
        </a:p>
      </dgm:t>
    </dgm:pt>
    <dgm:pt modelId="{8D21B536-FF7D-4F0B-BB9F-420924B5885D}" type="parTrans" cxnId="{348CF246-BF96-443E-927A-8020FF6D7434}">
      <dgm:prSet/>
      <dgm:spPr/>
      <dgm:t>
        <a:bodyPr/>
        <a:lstStyle/>
        <a:p>
          <a:endParaRPr lang="bg-BG"/>
        </a:p>
      </dgm:t>
    </dgm:pt>
    <dgm:pt modelId="{AB07BC1B-7297-4A1B-A1E5-0644A7E890F7}" type="sibTrans" cxnId="{348CF246-BF96-443E-927A-8020FF6D7434}">
      <dgm:prSet/>
      <dgm:spPr/>
      <dgm:t>
        <a:bodyPr/>
        <a:lstStyle/>
        <a:p>
          <a:endParaRPr lang="bg-BG"/>
        </a:p>
      </dgm:t>
    </dgm:pt>
    <dgm:pt modelId="{FE26FF50-60A7-47A2-B57D-A3B4054E0798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Възможност за лесна ориентация в държавата за чужденец</a:t>
          </a:r>
          <a:endParaRPr lang="bg-BG" sz="1200" b="0" i="0" u="none" dirty="0"/>
        </a:p>
      </dgm:t>
    </dgm:pt>
    <dgm:pt modelId="{6B5D4BCE-4799-4D81-BEC6-5FF48A6867B0}" type="parTrans" cxnId="{E231A6BB-DC33-4515-9B99-A636C1922539}">
      <dgm:prSet/>
      <dgm:spPr/>
      <dgm:t>
        <a:bodyPr/>
        <a:lstStyle/>
        <a:p>
          <a:endParaRPr lang="bg-BG"/>
        </a:p>
      </dgm:t>
    </dgm:pt>
    <dgm:pt modelId="{58FC016E-7AE7-4E40-ACAE-289C2005CF02}" type="sibTrans" cxnId="{E231A6BB-DC33-4515-9B99-A636C1922539}">
      <dgm:prSet/>
      <dgm:spPr/>
      <dgm:t>
        <a:bodyPr/>
        <a:lstStyle/>
        <a:p>
          <a:endParaRPr lang="bg-BG"/>
        </a:p>
      </dgm:t>
    </dgm:pt>
    <dgm:pt modelId="{00507479-1867-435F-865D-FCEF54510C9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Удобен транспорт в държавата</a:t>
          </a:r>
          <a:endParaRPr lang="bg-BG" sz="1200" b="0" i="0" u="none" dirty="0"/>
        </a:p>
      </dgm:t>
    </dgm:pt>
    <dgm:pt modelId="{E0908317-1F3A-4230-91B2-E4E339449D87}" type="parTrans" cxnId="{C08B854F-F51D-445F-942A-B5EFC693919F}">
      <dgm:prSet/>
      <dgm:spPr/>
      <dgm:t>
        <a:bodyPr/>
        <a:lstStyle/>
        <a:p>
          <a:endParaRPr lang="bg-BG"/>
        </a:p>
      </dgm:t>
    </dgm:pt>
    <dgm:pt modelId="{CF135050-B12D-45E7-9950-2BA4979DB417}" type="sibTrans" cxnId="{C08B854F-F51D-445F-942A-B5EFC693919F}">
      <dgm:prSet/>
      <dgm:spPr/>
      <dgm:t>
        <a:bodyPr/>
        <a:lstStyle/>
        <a:p>
          <a:endParaRPr lang="bg-BG"/>
        </a:p>
      </dgm:t>
    </dgm:pt>
    <dgm:pt modelId="{40DD8150-C1A0-4C45-A1BA-A18A7D8DFB0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Чистота</a:t>
          </a:r>
          <a:endParaRPr lang="bg-BG" sz="1200" b="0" i="0" u="none" dirty="0"/>
        </a:p>
      </dgm:t>
    </dgm:pt>
    <dgm:pt modelId="{E55FDFD6-2F4A-4236-BD14-A33FE927FB17}" type="parTrans" cxnId="{870D6478-222C-4EA9-AC20-FA28FA7A77AE}">
      <dgm:prSet/>
      <dgm:spPr/>
      <dgm:t>
        <a:bodyPr/>
        <a:lstStyle/>
        <a:p>
          <a:endParaRPr lang="bg-BG"/>
        </a:p>
      </dgm:t>
    </dgm:pt>
    <dgm:pt modelId="{DD0C482E-DADE-41C6-825A-29174C363DAD}" type="sibTrans" cxnId="{870D6478-222C-4EA9-AC20-FA28FA7A77AE}">
      <dgm:prSet/>
      <dgm:spPr/>
      <dgm:t>
        <a:bodyPr/>
        <a:lstStyle/>
        <a:p>
          <a:endParaRPr lang="bg-BG"/>
        </a:p>
      </dgm:t>
    </dgm:pt>
    <dgm:pt modelId="{C231E7EF-62F5-4C43-894C-9544EF5CC19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Добра инфраструктура </a:t>
          </a:r>
          <a:endParaRPr lang="bg-BG" sz="1200" b="0" i="0" u="none" dirty="0"/>
        </a:p>
      </dgm:t>
    </dgm:pt>
    <dgm:pt modelId="{54CE1DA8-B739-4CBB-A71E-1249F20227D0}" type="parTrans" cxnId="{21E466E2-E45B-450F-8C1D-85E17C57395D}">
      <dgm:prSet/>
      <dgm:spPr/>
      <dgm:t>
        <a:bodyPr/>
        <a:lstStyle/>
        <a:p>
          <a:endParaRPr lang="bg-BG"/>
        </a:p>
      </dgm:t>
    </dgm:pt>
    <dgm:pt modelId="{CF610FC2-9C0C-444B-82BD-D2ADD408BEC5}" type="sibTrans" cxnId="{21E466E2-E45B-450F-8C1D-85E17C57395D}">
      <dgm:prSet/>
      <dgm:spPr/>
      <dgm:t>
        <a:bodyPr/>
        <a:lstStyle/>
        <a:p>
          <a:endParaRPr lang="bg-BG"/>
        </a:p>
      </dgm:t>
    </dgm:pt>
    <dgm:pt modelId="{1D5B0CC2-66AB-44AF-9487-C86E57D6E32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Добро здравеопазване</a:t>
          </a:r>
          <a:endParaRPr lang="bg-BG" sz="1200" b="0" i="0" u="none" dirty="0"/>
        </a:p>
      </dgm:t>
    </dgm:pt>
    <dgm:pt modelId="{75CA4AD7-6C51-494D-ACEB-1EF9856462A3}" type="parTrans" cxnId="{D8023310-34A2-45F7-9E8E-679D7680A10E}">
      <dgm:prSet/>
      <dgm:spPr/>
      <dgm:t>
        <a:bodyPr/>
        <a:lstStyle/>
        <a:p>
          <a:endParaRPr lang="bg-BG"/>
        </a:p>
      </dgm:t>
    </dgm:pt>
    <dgm:pt modelId="{013EF3BC-2D86-444D-A14B-24E0B5C9A1A7}" type="sibTrans" cxnId="{D8023310-34A2-45F7-9E8E-679D7680A10E}">
      <dgm:prSet/>
      <dgm:spPr/>
      <dgm:t>
        <a:bodyPr/>
        <a:lstStyle/>
        <a:p>
          <a:endParaRPr lang="bg-BG"/>
        </a:p>
      </dgm:t>
    </dgm:pt>
    <dgm:pt modelId="{0753D0C3-AE36-4A11-A202-4C2337BE359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g-BG" sz="1200" b="0" i="0" u="none" dirty="0" smtClean="0"/>
            <a:t>Гостоприемни хора</a:t>
          </a:r>
          <a:endParaRPr lang="bg-BG" sz="1200" dirty="0"/>
        </a:p>
      </dgm:t>
    </dgm:pt>
    <dgm:pt modelId="{5FBAC751-148A-43B8-AEB1-CC05E850AFBC}" type="parTrans" cxnId="{BBC466A9-832D-48B9-A962-1CE630E4E642}">
      <dgm:prSet/>
      <dgm:spPr/>
      <dgm:t>
        <a:bodyPr/>
        <a:lstStyle/>
        <a:p>
          <a:endParaRPr lang="bg-BG"/>
        </a:p>
      </dgm:t>
    </dgm:pt>
    <dgm:pt modelId="{19CD6005-1081-4C3F-ACD5-9D3815E9CDB6}" type="sibTrans" cxnId="{BBC466A9-832D-48B9-A962-1CE630E4E642}">
      <dgm:prSet/>
      <dgm:spPr/>
      <dgm:t>
        <a:bodyPr/>
        <a:lstStyle/>
        <a:p>
          <a:endParaRPr lang="bg-BG"/>
        </a:p>
      </dgm:t>
    </dgm:pt>
    <dgm:pt modelId="{89A7BF9C-89B6-41C7-BED8-0A9C3DD7D618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bg-BG" sz="1200" b="0" i="0" u="none" dirty="0" smtClean="0"/>
            <a:t>Хората са със сходен манталитет с този в моята страна</a:t>
          </a:r>
          <a:endParaRPr lang="bg-BG" sz="1200" b="0" i="0" u="none" dirty="0"/>
        </a:p>
      </dgm:t>
    </dgm:pt>
    <dgm:pt modelId="{29B3CE6F-1753-43D1-A1FD-B4B13DCAFF2A}" type="parTrans" cxnId="{867858AB-807A-4D09-ACE4-D2A618C37834}">
      <dgm:prSet/>
      <dgm:spPr/>
      <dgm:t>
        <a:bodyPr/>
        <a:lstStyle/>
        <a:p>
          <a:endParaRPr lang="bg-BG"/>
        </a:p>
      </dgm:t>
    </dgm:pt>
    <dgm:pt modelId="{45BB5674-1623-41B4-AFE2-AB7F198E6713}" type="sibTrans" cxnId="{867858AB-807A-4D09-ACE4-D2A618C37834}">
      <dgm:prSet/>
      <dgm:spPr/>
      <dgm:t>
        <a:bodyPr/>
        <a:lstStyle/>
        <a:p>
          <a:endParaRPr lang="bg-BG"/>
        </a:p>
      </dgm:t>
    </dgm:pt>
    <dgm:pt modelId="{CCBB412D-44D6-4C2F-8938-F040D3B38888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g-BG" sz="1200" b="0" i="0" u="none" dirty="0" smtClean="0"/>
            <a:t>Климат, благоприятен за туризъм</a:t>
          </a:r>
          <a:endParaRPr lang="bg-BG" sz="1200" dirty="0"/>
        </a:p>
      </dgm:t>
    </dgm:pt>
    <dgm:pt modelId="{F7676BC7-32E4-4BB8-B205-770C4C49C241}" type="parTrans" cxnId="{8192CF4A-82D4-41BA-BEEB-ED74417971E9}">
      <dgm:prSet/>
      <dgm:spPr/>
      <dgm:t>
        <a:bodyPr/>
        <a:lstStyle/>
        <a:p>
          <a:endParaRPr lang="bg-BG"/>
        </a:p>
      </dgm:t>
    </dgm:pt>
    <dgm:pt modelId="{5F897DB1-2321-445F-B622-4665F3C21A8D}" type="sibTrans" cxnId="{8192CF4A-82D4-41BA-BEEB-ED74417971E9}">
      <dgm:prSet/>
      <dgm:spPr/>
      <dgm:t>
        <a:bodyPr/>
        <a:lstStyle/>
        <a:p>
          <a:endParaRPr lang="bg-BG"/>
        </a:p>
      </dgm:t>
    </dgm:pt>
    <dgm:pt modelId="{02005789-65CC-4573-9A43-C2B1CA57D16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bg-BG" sz="1200" b="0" i="0" u="none" dirty="0" smtClean="0"/>
            <a:t>Хубава природа</a:t>
          </a:r>
          <a:endParaRPr lang="bg-BG" sz="1200" dirty="0"/>
        </a:p>
      </dgm:t>
    </dgm:pt>
    <dgm:pt modelId="{4069516C-CF2E-4F6D-8117-296A896D6613}" type="parTrans" cxnId="{909B22B3-7E85-4684-B14A-4B319F157391}">
      <dgm:prSet/>
      <dgm:spPr/>
      <dgm:t>
        <a:bodyPr/>
        <a:lstStyle/>
        <a:p>
          <a:endParaRPr lang="bg-BG"/>
        </a:p>
      </dgm:t>
    </dgm:pt>
    <dgm:pt modelId="{24A941A3-C38B-4A86-A5DF-A4F89E9BBB69}" type="sibTrans" cxnId="{909B22B3-7E85-4684-B14A-4B319F157391}">
      <dgm:prSet/>
      <dgm:spPr/>
      <dgm:t>
        <a:bodyPr/>
        <a:lstStyle/>
        <a:p>
          <a:endParaRPr lang="bg-BG"/>
        </a:p>
      </dgm:t>
    </dgm:pt>
    <dgm:pt modelId="{5AFA8A84-EEBB-4609-B2F1-4A8895617B79}" type="pres">
      <dgm:prSet presAssocID="{F0868133-A010-4219-91FA-5A08A24640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FF0BC07-1799-4379-B84A-C1C0CBC61A06}" type="pres">
      <dgm:prSet presAssocID="{98900490-2113-4A11-BC9A-BAB9B308128A}" presName="linNode" presStyleCnt="0"/>
      <dgm:spPr/>
      <dgm:t>
        <a:bodyPr/>
        <a:lstStyle/>
        <a:p>
          <a:endParaRPr lang="bg-BG"/>
        </a:p>
      </dgm:t>
    </dgm:pt>
    <dgm:pt modelId="{95A06F15-A552-446D-98B1-13C575A26AD0}" type="pres">
      <dgm:prSet presAssocID="{98900490-2113-4A11-BC9A-BAB9B308128A}" presName="parentText" presStyleLbl="node1" presStyleIdx="0" presStyleCnt="5" custScaleX="87850" custScaleY="116083" custLinFactNeighborX="138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62F2A6D-B347-4108-A228-E138691B2C36}" type="pres">
      <dgm:prSet presAssocID="{98900490-2113-4A11-BC9A-BAB9B308128A}" presName="descendantText" presStyleLbl="alignAccFollowNode1" presStyleIdx="0" presStyleCnt="5" custScaleY="15083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12936A7-FF13-4179-9F90-70D80C8093BA}" type="pres">
      <dgm:prSet presAssocID="{E984CB1B-1701-49B9-820D-5130BA0B2CE0}" presName="sp" presStyleCnt="0"/>
      <dgm:spPr/>
      <dgm:t>
        <a:bodyPr/>
        <a:lstStyle/>
        <a:p>
          <a:endParaRPr lang="bg-BG"/>
        </a:p>
      </dgm:t>
    </dgm:pt>
    <dgm:pt modelId="{B20936AF-12EF-4D34-9087-1AE2652E7F05}" type="pres">
      <dgm:prSet presAssocID="{448E5E6B-3F6B-4060-9278-A5A29196A5AD}" presName="linNode" presStyleCnt="0"/>
      <dgm:spPr/>
      <dgm:t>
        <a:bodyPr/>
        <a:lstStyle/>
        <a:p>
          <a:endParaRPr lang="bg-BG"/>
        </a:p>
      </dgm:t>
    </dgm:pt>
    <dgm:pt modelId="{0F2582FB-6707-4687-A48F-A6BB470C5CFE}" type="pres">
      <dgm:prSet presAssocID="{448E5E6B-3F6B-4060-9278-A5A29196A5AD}" presName="parentText" presStyleLbl="node1" presStyleIdx="1" presStyleCnt="5" custScaleX="87850" custLinFactNeighborX="138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DA1AC13-FEF2-4AEA-A9CA-892BB028CF41}" type="pres">
      <dgm:prSet presAssocID="{448E5E6B-3F6B-4060-9278-A5A29196A5AD}" presName="descendantText" presStyleLbl="alignAccFollowNode1" presStyleIdx="1" presStyleCnt="5" custScaleY="13879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E26B8F-208C-44B1-A011-E97B2778B5B9}" type="pres">
      <dgm:prSet presAssocID="{0CE5256F-9EB1-43EC-BE7D-BB4D818B0183}" presName="sp" presStyleCnt="0"/>
      <dgm:spPr/>
      <dgm:t>
        <a:bodyPr/>
        <a:lstStyle/>
        <a:p>
          <a:endParaRPr lang="bg-BG"/>
        </a:p>
      </dgm:t>
    </dgm:pt>
    <dgm:pt modelId="{73A1FAB9-E8F4-433B-887F-B313BC151275}" type="pres">
      <dgm:prSet presAssocID="{ECDF7FBB-FDFC-494D-A96E-5BF7665BC7FA}" presName="linNode" presStyleCnt="0"/>
      <dgm:spPr/>
      <dgm:t>
        <a:bodyPr/>
        <a:lstStyle/>
        <a:p>
          <a:endParaRPr lang="bg-BG"/>
        </a:p>
      </dgm:t>
    </dgm:pt>
    <dgm:pt modelId="{0EE588D2-0B2D-4F91-9C2F-C6B0548A2B4F}" type="pres">
      <dgm:prSet presAssocID="{ECDF7FBB-FDFC-494D-A96E-5BF7665BC7FA}" presName="parentText" presStyleLbl="node1" presStyleIdx="2" presStyleCnt="5" custScaleX="87850" custScaleY="107122" custLinFactNeighborX="1387" custLinFactNeighborY="-7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0AD219C-A2E8-4436-B0BC-0C6128C87445}" type="pres">
      <dgm:prSet presAssocID="{ECDF7FBB-FDFC-494D-A96E-5BF7665BC7FA}" presName="descendantText" presStyleLbl="alignAccFollowNode1" presStyleIdx="2" presStyleCnt="5" custScaleY="14858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BBDFFE-9D51-41AA-9ED0-F8BFDF1E196C}" type="pres">
      <dgm:prSet presAssocID="{FB81138B-9D76-42A5-AB82-94B0D8A64114}" presName="sp" presStyleCnt="0"/>
      <dgm:spPr/>
      <dgm:t>
        <a:bodyPr/>
        <a:lstStyle/>
        <a:p>
          <a:endParaRPr lang="bg-BG"/>
        </a:p>
      </dgm:t>
    </dgm:pt>
    <dgm:pt modelId="{D02C7D7F-DFA2-443D-8E93-0C4F2B89EAD3}" type="pres">
      <dgm:prSet presAssocID="{A4FBEC33-E811-492D-B8D6-5FF5FF0E8E1E}" presName="linNode" presStyleCnt="0"/>
      <dgm:spPr/>
      <dgm:t>
        <a:bodyPr/>
        <a:lstStyle/>
        <a:p>
          <a:endParaRPr lang="bg-BG"/>
        </a:p>
      </dgm:t>
    </dgm:pt>
    <dgm:pt modelId="{F201F1F3-2B1D-42C5-BAF0-BA53A04F1814}" type="pres">
      <dgm:prSet presAssocID="{A4FBEC33-E811-492D-B8D6-5FF5FF0E8E1E}" presName="parentText" presStyleLbl="node1" presStyleIdx="3" presStyleCnt="5" custScaleX="87850" custScaleY="48815" custLinFactNeighborX="133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AE6615-4E83-47A1-A683-459D431AAA7D}" type="pres">
      <dgm:prSet presAssocID="{A4FBEC33-E811-492D-B8D6-5FF5FF0E8E1E}" presName="descendantText" presStyleLbl="alignAccFollowNode1" presStyleIdx="3" presStyleCnt="5" custScaleY="586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D463A24-4EAC-4122-BA3B-B8D676FE0585}" type="pres">
      <dgm:prSet presAssocID="{DE247834-875F-467B-A49E-3B22A7E860E0}" presName="sp" presStyleCnt="0"/>
      <dgm:spPr/>
      <dgm:t>
        <a:bodyPr/>
        <a:lstStyle/>
        <a:p>
          <a:endParaRPr lang="bg-BG"/>
        </a:p>
      </dgm:t>
    </dgm:pt>
    <dgm:pt modelId="{5BBDD6D0-CBBB-44AE-8222-753E4A86F187}" type="pres">
      <dgm:prSet presAssocID="{B16AAF12-0AD7-452C-A532-49D3D64928B6}" presName="linNode" presStyleCnt="0"/>
      <dgm:spPr/>
      <dgm:t>
        <a:bodyPr/>
        <a:lstStyle/>
        <a:p>
          <a:endParaRPr lang="bg-BG"/>
        </a:p>
      </dgm:t>
    </dgm:pt>
    <dgm:pt modelId="{5E4EE899-EEB6-4DF4-8E9D-F9D168AA233B}" type="pres">
      <dgm:prSet presAssocID="{B16AAF12-0AD7-452C-A532-49D3D64928B6}" presName="parentText" presStyleLbl="node1" presStyleIdx="4" presStyleCnt="5" custScaleX="87850" custScaleY="46272" custLinFactNeighborX="1337" custLinFactNeighborY="325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CDA254-443A-4F85-8B0E-DE2097406B32}" type="pres">
      <dgm:prSet presAssocID="{B16AAF12-0AD7-452C-A532-49D3D64928B6}" presName="descendantText" presStyleLbl="alignAccFollowNode1" presStyleIdx="4" presStyleCnt="5" custScaleY="47796" custLinFactNeighborY="197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8C8A04C-E200-47BD-B3EB-824CF683A490}" srcId="{F0868133-A010-4219-91FA-5A08A2464082}" destId="{448E5E6B-3F6B-4060-9278-A5A29196A5AD}" srcOrd="1" destOrd="0" parTransId="{8384CAAE-04CD-49F0-8ADD-8E11EC3DB0A6}" sibTransId="{0CE5256F-9EB1-43EC-BE7D-BB4D818B0183}"/>
    <dgm:cxn modelId="{5A921340-527D-42AE-AD72-123A8EFD261E}" type="presOf" srcId="{7A874998-2E41-4F25-A04A-02778847A42A}" destId="{762F2A6D-B347-4108-A228-E138691B2C36}" srcOrd="0" destOrd="5" presId="urn:microsoft.com/office/officeart/2005/8/layout/vList5"/>
    <dgm:cxn modelId="{15FC4E21-6DFF-4FE6-AD71-D7FCF03F77E3}" srcId="{448E5E6B-3F6B-4060-9278-A5A29196A5AD}" destId="{2134C284-D70E-4495-BD6F-31A30C791F02}" srcOrd="4" destOrd="0" parTransId="{4B971333-71EE-45F2-9B2E-BACDED528692}" sibTransId="{AA3BDA2F-D710-499F-86E6-5E49A92275D3}"/>
    <dgm:cxn modelId="{348CF246-BF96-443E-927A-8020FF6D7434}" srcId="{ECDF7FBB-FDFC-494D-A96E-5BF7665BC7FA}" destId="{E044FBD9-2667-462B-980F-B94F6280BF29}" srcOrd="2" destOrd="0" parTransId="{8D21B536-FF7D-4F0B-BB9F-420924B5885D}" sibTransId="{AB07BC1B-7297-4A1B-A1E5-0644A7E890F7}"/>
    <dgm:cxn modelId="{6D881A66-9563-4948-B19C-2AFB744EE2D4}" type="presOf" srcId="{3B934113-F3FB-4E79-93BA-BE44A7AC5424}" destId="{762F2A6D-B347-4108-A228-E138691B2C36}" srcOrd="0" destOrd="7" presId="urn:microsoft.com/office/officeart/2005/8/layout/vList5"/>
    <dgm:cxn modelId="{59BD1BDB-6775-4954-90D1-EFA8661FBF1D}" type="presOf" srcId="{964808F2-72E9-41A9-8B77-AD5DAC7DF596}" destId="{30AD219C-A2E8-4436-B0BC-0C6128C87445}" srcOrd="0" destOrd="1" presId="urn:microsoft.com/office/officeart/2005/8/layout/vList5"/>
    <dgm:cxn modelId="{16472FE1-7C90-4767-B74F-636AF41B3C82}" type="presOf" srcId="{02005789-65CC-4573-9A43-C2B1CA57D16D}" destId="{6BCDA254-443A-4F85-8B0E-DE2097406B32}" srcOrd="0" destOrd="1" presId="urn:microsoft.com/office/officeart/2005/8/layout/vList5"/>
    <dgm:cxn modelId="{ADBE090A-F161-4A44-B08B-2B6F73B1BB54}" srcId="{448E5E6B-3F6B-4060-9278-A5A29196A5AD}" destId="{7C4B8D73-CE3B-4290-A1FE-C696AB8A2FA6}" srcOrd="7" destOrd="0" parTransId="{39D3D28C-FA6E-4D4D-98A3-CB7FF911E81F}" sibTransId="{890610A9-4D74-4DB7-9499-AD86F9293FE9}"/>
    <dgm:cxn modelId="{93376A25-D341-4B6F-99F4-8E21AD198F5D}" type="presOf" srcId="{E512AE6E-C1E7-417D-9C6A-18DE5CCD1FFA}" destId="{EDA1AC13-FEF2-4AEA-A9CA-892BB028CF41}" srcOrd="0" destOrd="5" presId="urn:microsoft.com/office/officeart/2005/8/layout/vList5"/>
    <dgm:cxn modelId="{0EAA0B2F-E79A-44F5-B3DA-413C51DD69CD}" srcId="{ECDF7FBB-FDFC-494D-A96E-5BF7665BC7FA}" destId="{964808F2-72E9-41A9-8B77-AD5DAC7DF596}" srcOrd="1" destOrd="0" parTransId="{57A2D8E0-B181-4D9A-9E4E-949875B20568}" sibTransId="{AE3B3BA0-017B-4C9F-B620-771719B8D4D4}"/>
    <dgm:cxn modelId="{D9B427E3-1F41-4C8B-A39A-6302979490EF}" type="presOf" srcId="{FE26FF50-60A7-47A2-B57D-A3B4054E0798}" destId="{30AD219C-A2E8-4436-B0BC-0C6128C87445}" srcOrd="0" destOrd="3" presId="urn:microsoft.com/office/officeart/2005/8/layout/vList5"/>
    <dgm:cxn modelId="{E12D2080-56C9-401C-ABF5-0115CF00F1AA}" type="presOf" srcId="{A6F5DDF7-581D-4D6E-987A-920354D3C6AD}" destId="{762F2A6D-B347-4108-A228-E138691B2C36}" srcOrd="0" destOrd="1" presId="urn:microsoft.com/office/officeart/2005/8/layout/vList5"/>
    <dgm:cxn modelId="{B516CE16-236F-4C8A-9BFC-9D108B91D25A}" srcId="{98900490-2113-4A11-BC9A-BAB9B308128A}" destId="{95608537-C30E-491C-ACCC-2445F05D8B4B}" srcOrd="3" destOrd="0" parTransId="{E661A93C-A92B-45E4-86D2-27E06B2B2CD2}" sibTransId="{611BEA76-3AC7-46D1-8ABC-09402DFCF2AF}"/>
    <dgm:cxn modelId="{3583EC0B-CB13-4D59-B399-3EBF5671F2A5}" type="presOf" srcId="{A4FBEC33-E811-492D-B8D6-5FF5FF0E8E1E}" destId="{F201F1F3-2B1D-42C5-BAF0-BA53A04F1814}" srcOrd="0" destOrd="0" presId="urn:microsoft.com/office/officeart/2005/8/layout/vList5"/>
    <dgm:cxn modelId="{F017B01B-858D-492B-92E7-701660616FB2}" type="presOf" srcId="{1D5B0CC2-66AB-44AF-9487-C86E57D6E320}" destId="{30AD219C-A2E8-4436-B0BC-0C6128C87445}" srcOrd="0" destOrd="7" presId="urn:microsoft.com/office/officeart/2005/8/layout/vList5"/>
    <dgm:cxn modelId="{0081E9DC-A5AA-4A05-8158-B45482AE620D}" type="presOf" srcId="{7C4B8D73-CE3B-4290-A1FE-C696AB8A2FA6}" destId="{EDA1AC13-FEF2-4AEA-A9CA-892BB028CF41}" srcOrd="0" destOrd="7" presId="urn:microsoft.com/office/officeart/2005/8/layout/vList5"/>
    <dgm:cxn modelId="{870D6478-222C-4EA9-AC20-FA28FA7A77AE}" srcId="{ECDF7FBB-FDFC-494D-A96E-5BF7665BC7FA}" destId="{40DD8150-C1A0-4C45-A1BA-A18A7D8DFB0B}" srcOrd="5" destOrd="0" parTransId="{E55FDFD6-2F4A-4236-BD14-A33FE927FB17}" sibTransId="{DD0C482E-DADE-41C6-825A-29174C363DAD}"/>
    <dgm:cxn modelId="{DAEAF045-908D-408B-9441-BD8D500A1703}" srcId="{448E5E6B-3F6B-4060-9278-A5A29196A5AD}" destId="{095B7A91-ADE1-4714-A28E-894FAA71FD42}" srcOrd="1" destOrd="0" parTransId="{1B7939AC-7FC8-4193-B8F0-FAE4ECD511AE}" sibTransId="{0DFB3311-58DF-4A11-87BD-5316F1C6D32F}"/>
    <dgm:cxn modelId="{7B006D5B-F07B-4E5F-91E8-B25C60347A8B}" srcId="{98900490-2113-4A11-BC9A-BAB9B308128A}" destId="{7A874998-2E41-4F25-A04A-02778847A42A}" srcOrd="5" destOrd="0" parTransId="{BA02BA2E-9482-4DDE-A7B9-5B0CDA2C0B8B}" sibTransId="{F5BD87CB-C4E7-47E6-BD6B-6B59C5A85E03}"/>
    <dgm:cxn modelId="{89A6940C-FB84-4A42-8BA3-C55000581699}" type="presOf" srcId="{E044FBD9-2667-462B-980F-B94F6280BF29}" destId="{30AD219C-A2E8-4436-B0BC-0C6128C87445}" srcOrd="0" destOrd="2" presId="urn:microsoft.com/office/officeart/2005/8/layout/vList5"/>
    <dgm:cxn modelId="{B14A2C1B-B46A-41F5-BD23-1CEEE85F11F7}" type="presOf" srcId="{095B7A91-ADE1-4714-A28E-894FAA71FD42}" destId="{EDA1AC13-FEF2-4AEA-A9CA-892BB028CF41}" srcOrd="0" destOrd="1" presId="urn:microsoft.com/office/officeart/2005/8/layout/vList5"/>
    <dgm:cxn modelId="{66394037-D5E0-414A-B5F4-BF5454A6A222}" type="presOf" srcId="{B27E22C6-2CAD-4B64-AB8A-7C6906F76BB6}" destId="{762F2A6D-B347-4108-A228-E138691B2C36}" srcOrd="0" destOrd="6" presId="urn:microsoft.com/office/officeart/2005/8/layout/vList5"/>
    <dgm:cxn modelId="{F5AAFE17-E695-4B8D-94AF-73C99D8C8B9D}" type="presOf" srcId="{A033953B-F0BA-4BB8-A92E-2617DE2FBD76}" destId="{EDA1AC13-FEF2-4AEA-A9CA-892BB028CF41}" srcOrd="0" destOrd="6" presId="urn:microsoft.com/office/officeart/2005/8/layout/vList5"/>
    <dgm:cxn modelId="{D15792BC-30A3-4AF1-A858-49001EC5B8F2}" type="presOf" srcId="{F0868133-A010-4219-91FA-5A08A2464082}" destId="{5AFA8A84-EEBB-4609-B2F1-4A8895617B79}" srcOrd="0" destOrd="0" presId="urn:microsoft.com/office/officeart/2005/8/layout/vList5"/>
    <dgm:cxn modelId="{3AEA320B-AB38-4C35-ABEF-B8BE731BE210}" type="presOf" srcId="{00507479-1867-435F-865D-FCEF54510C9B}" destId="{30AD219C-A2E8-4436-B0BC-0C6128C87445}" srcOrd="0" destOrd="4" presId="urn:microsoft.com/office/officeart/2005/8/layout/vList5"/>
    <dgm:cxn modelId="{E3BA1DEA-E542-4C5B-9E8B-3245C430B977}" type="presOf" srcId="{AF4C7183-0A54-4B91-BD94-5DD0B3BBC4A2}" destId="{EDA1AC13-FEF2-4AEA-A9CA-892BB028CF41}" srcOrd="0" destOrd="2" presId="urn:microsoft.com/office/officeart/2005/8/layout/vList5"/>
    <dgm:cxn modelId="{CBFB2F2B-7E9A-4F80-88A0-3F24D680E4D5}" type="presOf" srcId="{FE06B6B2-5A46-4A88-9AD2-0FACB7BD31AF}" destId="{762F2A6D-B347-4108-A228-E138691B2C36}" srcOrd="0" destOrd="0" presId="urn:microsoft.com/office/officeart/2005/8/layout/vList5"/>
    <dgm:cxn modelId="{FDC87512-122D-4103-82AE-9C841468992C}" type="presOf" srcId="{98900490-2113-4A11-BC9A-BAB9B308128A}" destId="{95A06F15-A552-446D-98B1-13C575A26AD0}" srcOrd="0" destOrd="0" presId="urn:microsoft.com/office/officeart/2005/8/layout/vList5"/>
    <dgm:cxn modelId="{CC7442E7-66ED-4CAD-A3BD-9916BEFE2AC4}" srcId="{ECDF7FBB-FDFC-494D-A96E-5BF7665BC7FA}" destId="{ADE15AE0-1EFD-4F18-8942-A1C2CAE88B07}" srcOrd="0" destOrd="0" parTransId="{CB051DBD-1084-4EC6-8EF3-CEE7B4BC4763}" sibTransId="{33EB134D-C59F-4606-9019-23B432E48A0F}"/>
    <dgm:cxn modelId="{E68B3885-C718-4935-AC87-F97F9ECDA02C}" type="presOf" srcId="{448E5E6B-3F6B-4060-9278-A5A29196A5AD}" destId="{0F2582FB-6707-4687-A48F-A6BB470C5CFE}" srcOrd="0" destOrd="0" presId="urn:microsoft.com/office/officeart/2005/8/layout/vList5"/>
    <dgm:cxn modelId="{178D1C96-B3A8-4807-A8BC-5882C99E2B43}" type="presOf" srcId="{95608537-C30E-491C-ACCC-2445F05D8B4B}" destId="{762F2A6D-B347-4108-A228-E138691B2C36}" srcOrd="0" destOrd="3" presId="urn:microsoft.com/office/officeart/2005/8/layout/vList5"/>
    <dgm:cxn modelId="{C08B854F-F51D-445F-942A-B5EFC693919F}" srcId="{ECDF7FBB-FDFC-494D-A96E-5BF7665BC7FA}" destId="{00507479-1867-435F-865D-FCEF54510C9B}" srcOrd="4" destOrd="0" parTransId="{E0908317-1F3A-4230-91B2-E4E339449D87}" sibTransId="{CF135050-B12D-45E7-9950-2BA4979DB417}"/>
    <dgm:cxn modelId="{0735BF5D-96F0-42AF-A33A-16E7DDBF98C6}" srcId="{98900490-2113-4A11-BC9A-BAB9B308128A}" destId="{007B2FC2-E180-4E0E-9488-720DCA516CFD}" srcOrd="2" destOrd="0" parTransId="{A0EF0316-4D6C-40B4-9A24-CBE7C991D86D}" sibTransId="{0DA8297A-F5AD-4CE8-B62F-5CC70B3684F2}"/>
    <dgm:cxn modelId="{1D2F74EA-5152-4EBD-8C70-6EDE9434CB10}" srcId="{98900490-2113-4A11-BC9A-BAB9B308128A}" destId="{7FAC69AE-DF62-4B68-9301-F30F1B86E047}" srcOrd="4" destOrd="0" parTransId="{7B59CDA8-C2B3-412B-8EE6-612578EF427E}" sibTransId="{C357595C-8952-43F0-AD2A-B68272AD9D7D}"/>
    <dgm:cxn modelId="{B8408C53-3A85-4102-B64B-9AEEAEDADD5B}" type="presOf" srcId="{2134C284-D70E-4495-BD6F-31A30C791F02}" destId="{EDA1AC13-FEF2-4AEA-A9CA-892BB028CF41}" srcOrd="0" destOrd="4" presId="urn:microsoft.com/office/officeart/2005/8/layout/vList5"/>
    <dgm:cxn modelId="{373ADF7E-ECDB-421D-BB05-76B6A8B4DD62}" type="presOf" srcId="{26853134-9F4F-40EE-917B-53AEAC9E8EF2}" destId="{EDA1AC13-FEF2-4AEA-A9CA-892BB028CF41}" srcOrd="0" destOrd="3" presId="urn:microsoft.com/office/officeart/2005/8/layout/vList5"/>
    <dgm:cxn modelId="{21E466E2-E45B-450F-8C1D-85E17C57395D}" srcId="{ECDF7FBB-FDFC-494D-A96E-5BF7665BC7FA}" destId="{C231E7EF-62F5-4C43-894C-9544EF5CC193}" srcOrd="6" destOrd="0" parTransId="{54CE1DA8-B739-4CBB-A71E-1249F20227D0}" sibTransId="{CF610FC2-9C0C-444B-82BD-D2ADD408BEC5}"/>
    <dgm:cxn modelId="{867858AB-807A-4D09-ACE4-D2A618C37834}" srcId="{A4FBEC33-E811-492D-B8D6-5FF5FF0E8E1E}" destId="{89A7BF9C-89B6-41C7-BED8-0A9C3DD7D618}" srcOrd="1" destOrd="0" parTransId="{29B3CE6F-1753-43D1-A1FD-B4B13DCAFF2A}" sibTransId="{45BB5674-1623-41B4-AFE2-AB7F198E6713}"/>
    <dgm:cxn modelId="{937A45BA-FE24-49CB-9C1E-9843459DD3FD}" srcId="{448E5E6B-3F6B-4060-9278-A5A29196A5AD}" destId="{E512AE6E-C1E7-417D-9C6A-18DE5CCD1FFA}" srcOrd="5" destOrd="0" parTransId="{F59C389E-1C7F-4814-9B0B-9F5C2A4E6BC0}" sibTransId="{21DB0952-BEDA-47A7-9B76-8D5A6DAFD2C3}"/>
    <dgm:cxn modelId="{909B22B3-7E85-4684-B14A-4B319F157391}" srcId="{B16AAF12-0AD7-452C-A532-49D3D64928B6}" destId="{02005789-65CC-4573-9A43-C2B1CA57D16D}" srcOrd="1" destOrd="0" parTransId="{4069516C-CF2E-4F6D-8117-296A896D6613}" sibTransId="{24A941A3-C38B-4A86-A5DF-A4F89E9BBB69}"/>
    <dgm:cxn modelId="{AA23F389-386A-401A-AFBB-C8C071A2E177}" type="presOf" srcId="{C231E7EF-62F5-4C43-894C-9544EF5CC193}" destId="{30AD219C-A2E8-4436-B0BC-0C6128C87445}" srcOrd="0" destOrd="6" presId="urn:microsoft.com/office/officeart/2005/8/layout/vList5"/>
    <dgm:cxn modelId="{A8D822EA-7C83-4FDE-8696-492CB3D4A8EE}" srcId="{98900490-2113-4A11-BC9A-BAB9B308128A}" destId="{A6F5DDF7-581D-4D6E-987A-920354D3C6AD}" srcOrd="1" destOrd="0" parTransId="{659D1C26-7D3E-457C-AA11-31169E2213E4}" sibTransId="{A9D15885-AFD7-4040-AD66-F392A188467E}"/>
    <dgm:cxn modelId="{204FCA54-A99B-49EC-953F-7C4B97A3ED56}" srcId="{98900490-2113-4A11-BC9A-BAB9B308128A}" destId="{3B934113-F3FB-4E79-93BA-BE44A7AC5424}" srcOrd="7" destOrd="0" parTransId="{7066CCBB-628B-4953-9A02-D24D37D8D71F}" sibTransId="{D946BFFF-746E-42D2-A563-E9AC31FC3E51}"/>
    <dgm:cxn modelId="{E17C84D9-795F-4401-9B8D-0D08F0168CB2}" srcId="{448E5E6B-3F6B-4060-9278-A5A29196A5AD}" destId="{A033953B-F0BA-4BB8-A92E-2617DE2FBD76}" srcOrd="6" destOrd="0" parTransId="{A531C81E-824E-48BC-91B7-B608A35144B7}" sibTransId="{EE499326-B417-4353-9DF1-53C3346D9B97}"/>
    <dgm:cxn modelId="{5AB9BEE5-D96B-41DA-85D9-AA5BA9CE979B}" type="presOf" srcId="{40DD8150-C1A0-4C45-A1BA-A18A7D8DFB0B}" destId="{30AD219C-A2E8-4436-B0BC-0C6128C87445}" srcOrd="0" destOrd="5" presId="urn:microsoft.com/office/officeart/2005/8/layout/vList5"/>
    <dgm:cxn modelId="{94ED8F9F-41DA-425B-BF4D-C334B1CBBF94}" type="presOf" srcId="{0753D0C3-AE36-4A11-A202-4C2337BE359F}" destId="{07AE6615-4E83-47A1-A683-459D431AAA7D}" srcOrd="0" destOrd="0" presId="urn:microsoft.com/office/officeart/2005/8/layout/vList5"/>
    <dgm:cxn modelId="{E231A6BB-DC33-4515-9B99-A636C1922539}" srcId="{ECDF7FBB-FDFC-494D-A96E-5BF7665BC7FA}" destId="{FE26FF50-60A7-47A2-B57D-A3B4054E0798}" srcOrd="3" destOrd="0" parTransId="{6B5D4BCE-4799-4D81-BEC6-5FF48A6867B0}" sibTransId="{58FC016E-7AE7-4E40-ACAE-289C2005CF02}"/>
    <dgm:cxn modelId="{B96CB861-8CEF-4E8A-8525-BCA094FE9C3D}" type="presOf" srcId="{89A7BF9C-89B6-41C7-BED8-0A9C3DD7D618}" destId="{07AE6615-4E83-47A1-A683-459D431AAA7D}" srcOrd="0" destOrd="1" presId="urn:microsoft.com/office/officeart/2005/8/layout/vList5"/>
    <dgm:cxn modelId="{F1EB1D01-4E09-401A-9A32-AE3600BC5923}" type="presOf" srcId="{ECDF7FBB-FDFC-494D-A96E-5BF7665BC7FA}" destId="{0EE588D2-0B2D-4F91-9C2F-C6B0548A2B4F}" srcOrd="0" destOrd="0" presId="urn:microsoft.com/office/officeart/2005/8/layout/vList5"/>
    <dgm:cxn modelId="{D057D94F-D6C7-411D-B079-94B9F7030FC5}" type="presOf" srcId="{B16AAF12-0AD7-452C-A532-49D3D64928B6}" destId="{5E4EE899-EEB6-4DF4-8E9D-F9D168AA233B}" srcOrd="0" destOrd="0" presId="urn:microsoft.com/office/officeart/2005/8/layout/vList5"/>
    <dgm:cxn modelId="{61F10E83-0E89-49C2-98CD-4EAF647A4B48}" srcId="{F0868133-A010-4219-91FA-5A08A2464082}" destId="{98900490-2113-4A11-BC9A-BAB9B308128A}" srcOrd="0" destOrd="0" parTransId="{321F90B9-1DB4-44D9-9EA6-B132F9848986}" sibTransId="{E984CB1B-1701-49B9-820D-5130BA0B2CE0}"/>
    <dgm:cxn modelId="{BBC466A9-832D-48B9-A962-1CE630E4E642}" srcId="{A4FBEC33-E811-492D-B8D6-5FF5FF0E8E1E}" destId="{0753D0C3-AE36-4A11-A202-4C2337BE359F}" srcOrd="0" destOrd="0" parTransId="{5FBAC751-148A-43B8-AEB1-CC05E850AFBC}" sibTransId="{19CD6005-1081-4C3F-ACD5-9D3815E9CDB6}"/>
    <dgm:cxn modelId="{659BD522-DCA4-47AF-AB1D-EBEA4F4719FE}" type="presOf" srcId="{007B2FC2-E180-4E0E-9488-720DCA516CFD}" destId="{762F2A6D-B347-4108-A228-E138691B2C36}" srcOrd="0" destOrd="2" presId="urn:microsoft.com/office/officeart/2005/8/layout/vList5"/>
    <dgm:cxn modelId="{856A7B22-CD00-4D8D-AC31-EC46F946BCCA}" srcId="{98900490-2113-4A11-BC9A-BAB9B308128A}" destId="{FE06B6B2-5A46-4A88-9AD2-0FACB7BD31AF}" srcOrd="0" destOrd="0" parTransId="{330C0679-BEC1-4C1F-A486-50025B6A7558}" sibTransId="{4B5A5951-7CC5-43B3-9DF0-1D936565E920}"/>
    <dgm:cxn modelId="{A5D358C8-1241-4594-839F-E21C8C43237B}" srcId="{448E5E6B-3F6B-4060-9278-A5A29196A5AD}" destId="{26853134-9F4F-40EE-917B-53AEAC9E8EF2}" srcOrd="3" destOrd="0" parTransId="{AB1242C3-938F-4FD4-80EE-DF367B094BA7}" sibTransId="{62D01DE5-5900-487A-B679-AEA16645A0B7}"/>
    <dgm:cxn modelId="{A8EA666A-6190-4A71-A1AC-3C9CD0CF5457}" type="presOf" srcId="{7FAC69AE-DF62-4B68-9301-F30F1B86E047}" destId="{762F2A6D-B347-4108-A228-E138691B2C36}" srcOrd="0" destOrd="4" presId="urn:microsoft.com/office/officeart/2005/8/layout/vList5"/>
    <dgm:cxn modelId="{1F01D215-6476-4D38-A561-E2E3FDC1D1FF}" srcId="{448E5E6B-3F6B-4060-9278-A5A29196A5AD}" destId="{AF4C7183-0A54-4B91-BD94-5DD0B3BBC4A2}" srcOrd="2" destOrd="0" parTransId="{E254ACB4-D65C-47FC-92E1-449DC39C398B}" sibTransId="{AB2B90B8-4873-4F6F-BA84-6233D4D646EE}"/>
    <dgm:cxn modelId="{DA94F14C-FC21-4D33-A217-64603D9DE799}" srcId="{448E5E6B-3F6B-4060-9278-A5A29196A5AD}" destId="{41EF7C80-CA78-421D-8F52-756F168DB6AA}" srcOrd="0" destOrd="0" parTransId="{95587FC9-F6B6-45B3-B7A4-87EC95F54DD7}" sibTransId="{29EA06B4-9922-4DA7-A07B-2D2083CC0863}"/>
    <dgm:cxn modelId="{B28F7AF6-F1CF-4330-AED4-FE5136C98163}" type="presOf" srcId="{ADE15AE0-1EFD-4F18-8942-A1C2CAE88B07}" destId="{30AD219C-A2E8-4436-B0BC-0C6128C87445}" srcOrd="0" destOrd="0" presId="urn:microsoft.com/office/officeart/2005/8/layout/vList5"/>
    <dgm:cxn modelId="{406B318E-967E-4716-9902-846881FA145A}" srcId="{98900490-2113-4A11-BC9A-BAB9B308128A}" destId="{B27E22C6-2CAD-4B64-AB8A-7C6906F76BB6}" srcOrd="6" destOrd="0" parTransId="{A7A2936A-2D85-427B-9DE2-64A0C2AB9057}" sibTransId="{A89AA0A8-232C-4752-B0A2-4C6EBB8E8EBE}"/>
    <dgm:cxn modelId="{377AE21F-128B-49BA-B216-C3C7B6809EAD}" srcId="{F0868133-A010-4219-91FA-5A08A2464082}" destId="{B16AAF12-0AD7-452C-A532-49D3D64928B6}" srcOrd="4" destOrd="0" parTransId="{EE4B7E5C-5E94-4C88-8F85-4143619766D1}" sibTransId="{5BF42944-42B7-4100-851F-A969DF9635D5}"/>
    <dgm:cxn modelId="{53B56794-0258-41E0-9D76-44D947FC8051}" type="presOf" srcId="{41EF7C80-CA78-421D-8F52-756F168DB6AA}" destId="{EDA1AC13-FEF2-4AEA-A9CA-892BB028CF41}" srcOrd="0" destOrd="0" presId="urn:microsoft.com/office/officeart/2005/8/layout/vList5"/>
    <dgm:cxn modelId="{8C2A7502-618C-4C07-8BF1-3AA38086401D}" type="presOf" srcId="{CCBB412D-44D6-4C2F-8938-F040D3B38888}" destId="{6BCDA254-443A-4F85-8B0E-DE2097406B32}" srcOrd="0" destOrd="0" presId="urn:microsoft.com/office/officeart/2005/8/layout/vList5"/>
    <dgm:cxn modelId="{B718FAC9-098F-4572-8244-8EE8734FFDD7}" srcId="{F0868133-A010-4219-91FA-5A08A2464082}" destId="{A4FBEC33-E811-492D-B8D6-5FF5FF0E8E1E}" srcOrd="3" destOrd="0" parTransId="{742DCE0C-3D26-49C3-AD7A-3FDC81DA052E}" sibTransId="{DE247834-875F-467B-A49E-3B22A7E860E0}"/>
    <dgm:cxn modelId="{00E010C1-8E1B-41E5-B5B1-900B7B41751A}" srcId="{F0868133-A010-4219-91FA-5A08A2464082}" destId="{ECDF7FBB-FDFC-494D-A96E-5BF7665BC7FA}" srcOrd="2" destOrd="0" parTransId="{4808C719-1C7C-4149-8304-5A580AF66675}" sibTransId="{FB81138B-9D76-42A5-AB82-94B0D8A64114}"/>
    <dgm:cxn modelId="{8192CF4A-82D4-41BA-BEEB-ED74417971E9}" srcId="{B16AAF12-0AD7-452C-A532-49D3D64928B6}" destId="{CCBB412D-44D6-4C2F-8938-F040D3B38888}" srcOrd="0" destOrd="0" parTransId="{F7676BC7-32E4-4BB8-B205-770C4C49C241}" sibTransId="{5F897DB1-2321-445F-B622-4665F3C21A8D}"/>
    <dgm:cxn modelId="{D8023310-34A2-45F7-9E8E-679D7680A10E}" srcId="{ECDF7FBB-FDFC-494D-A96E-5BF7665BC7FA}" destId="{1D5B0CC2-66AB-44AF-9487-C86E57D6E320}" srcOrd="7" destOrd="0" parTransId="{75CA4AD7-6C51-494D-ACEB-1EF9856462A3}" sibTransId="{013EF3BC-2D86-444D-A14B-24E0B5C9A1A7}"/>
    <dgm:cxn modelId="{984C85F6-A667-47F3-8AE0-9590491E6554}" type="presParOf" srcId="{5AFA8A84-EEBB-4609-B2F1-4A8895617B79}" destId="{2FF0BC07-1799-4379-B84A-C1C0CBC61A06}" srcOrd="0" destOrd="0" presId="urn:microsoft.com/office/officeart/2005/8/layout/vList5"/>
    <dgm:cxn modelId="{0C1BEACD-2920-4135-99AA-AD9A80DEDF88}" type="presParOf" srcId="{2FF0BC07-1799-4379-B84A-C1C0CBC61A06}" destId="{95A06F15-A552-446D-98B1-13C575A26AD0}" srcOrd="0" destOrd="0" presId="urn:microsoft.com/office/officeart/2005/8/layout/vList5"/>
    <dgm:cxn modelId="{7930E424-1BCB-4C52-B541-9BD259B8AFAB}" type="presParOf" srcId="{2FF0BC07-1799-4379-B84A-C1C0CBC61A06}" destId="{762F2A6D-B347-4108-A228-E138691B2C36}" srcOrd="1" destOrd="0" presId="urn:microsoft.com/office/officeart/2005/8/layout/vList5"/>
    <dgm:cxn modelId="{BD82219C-E63D-4EFE-8124-26CB08678781}" type="presParOf" srcId="{5AFA8A84-EEBB-4609-B2F1-4A8895617B79}" destId="{012936A7-FF13-4179-9F90-70D80C8093BA}" srcOrd="1" destOrd="0" presId="urn:microsoft.com/office/officeart/2005/8/layout/vList5"/>
    <dgm:cxn modelId="{DA19DEF6-82DB-4FEC-B52C-9BC545FC5F20}" type="presParOf" srcId="{5AFA8A84-EEBB-4609-B2F1-4A8895617B79}" destId="{B20936AF-12EF-4D34-9087-1AE2652E7F05}" srcOrd="2" destOrd="0" presId="urn:microsoft.com/office/officeart/2005/8/layout/vList5"/>
    <dgm:cxn modelId="{949C4D7D-E4A0-4341-B7C7-D4183C41EFFA}" type="presParOf" srcId="{B20936AF-12EF-4D34-9087-1AE2652E7F05}" destId="{0F2582FB-6707-4687-A48F-A6BB470C5CFE}" srcOrd="0" destOrd="0" presId="urn:microsoft.com/office/officeart/2005/8/layout/vList5"/>
    <dgm:cxn modelId="{B8771730-BD9B-4655-9D44-00D5884E502B}" type="presParOf" srcId="{B20936AF-12EF-4D34-9087-1AE2652E7F05}" destId="{EDA1AC13-FEF2-4AEA-A9CA-892BB028CF41}" srcOrd="1" destOrd="0" presId="urn:microsoft.com/office/officeart/2005/8/layout/vList5"/>
    <dgm:cxn modelId="{1F0496E9-A6EB-49EC-B37B-1ED88B63CFB1}" type="presParOf" srcId="{5AFA8A84-EEBB-4609-B2F1-4A8895617B79}" destId="{04E26B8F-208C-44B1-A011-E97B2778B5B9}" srcOrd="3" destOrd="0" presId="urn:microsoft.com/office/officeart/2005/8/layout/vList5"/>
    <dgm:cxn modelId="{4FC85E20-15F8-4038-BD54-C1ECB9368CBF}" type="presParOf" srcId="{5AFA8A84-EEBB-4609-B2F1-4A8895617B79}" destId="{73A1FAB9-E8F4-433B-887F-B313BC151275}" srcOrd="4" destOrd="0" presId="urn:microsoft.com/office/officeart/2005/8/layout/vList5"/>
    <dgm:cxn modelId="{2037627C-870E-4D01-A530-7232DA4DDCD1}" type="presParOf" srcId="{73A1FAB9-E8F4-433B-887F-B313BC151275}" destId="{0EE588D2-0B2D-4F91-9C2F-C6B0548A2B4F}" srcOrd="0" destOrd="0" presId="urn:microsoft.com/office/officeart/2005/8/layout/vList5"/>
    <dgm:cxn modelId="{400A89F5-E9DB-48E3-9902-E559DCE64759}" type="presParOf" srcId="{73A1FAB9-E8F4-433B-887F-B313BC151275}" destId="{30AD219C-A2E8-4436-B0BC-0C6128C87445}" srcOrd="1" destOrd="0" presId="urn:microsoft.com/office/officeart/2005/8/layout/vList5"/>
    <dgm:cxn modelId="{4C1502D1-3A9F-4067-AB99-461B92F93BE3}" type="presParOf" srcId="{5AFA8A84-EEBB-4609-B2F1-4A8895617B79}" destId="{F2BBDFFE-9D51-41AA-9ED0-F8BFDF1E196C}" srcOrd="5" destOrd="0" presId="urn:microsoft.com/office/officeart/2005/8/layout/vList5"/>
    <dgm:cxn modelId="{816C079E-7064-405E-8D2C-2D11B38C2855}" type="presParOf" srcId="{5AFA8A84-EEBB-4609-B2F1-4A8895617B79}" destId="{D02C7D7F-DFA2-443D-8E93-0C4F2B89EAD3}" srcOrd="6" destOrd="0" presId="urn:microsoft.com/office/officeart/2005/8/layout/vList5"/>
    <dgm:cxn modelId="{104D8F28-75FD-4D01-90C6-A800B7CC8FBD}" type="presParOf" srcId="{D02C7D7F-DFA2-443D-8E93-0C4F2B89EAD3}" destId="{F201F1F3-2B1D-42C5-BAF0-BA53A04F1814}" srcOrd="0" destOrd="0" presId="urn:microsoft.com/office/officeart/2005/8/layout/vList5"/>
    <dgm:cxn modelId="{999F971D-2EED-4F2C-A66F-5FC0C3FEEB75}" type="presParOf" srcId="{D02C7D7F-DFA2-443D-8E93-0C4F2B89EAD3}" destId="{07AE6615-4E83-47A1-A683-459D431AAA7D}" srcOrd="1" destOrd="0" presId="urn:microsoft.com/office/officeart/2005/8/layout/vList5"/>
    <dgm:cxn modelId="{1E4BB358-369B-460D-BEDA-C6A4A73C4895}" type="presParOf" srcId="{5AFA8A84-EEBB-4609-B2F1-4A8895617B79}" destId="{6D463A24-4EAC-4122-BA3B-B8D676FE0585}" srcOrd="7" destOrd="0" presId="urn:microsoft.com/office/officeart/2005/8/layout/vList5"/>
    <dgm:cxn modelId="{EA344FB4-EC82-480E-859A-9382330C6D75}" type="presParOf" srcId="{5AFA8A84-EEBB-4609-B2F1-4A8895617B79}" destId="{5BBDD6D0-CBBB-44AE-8222-753E4A86F187}" srcOrd="8" destOrd="0" presId="urn:microsoft.com/office/officeart/2005/8/layout/vList5"/>
    <dgm:cxn modelId="{684B01E1-BCE4-4F35-906C-05DEF2FA173C}" type="presParOf" srcId="{5BBDD6D0-CBBB-44AE-8222-753E4A86F187}" destId="{5E4EE899-EEB6-4DF4-8E9D-F9D168AA233B}" srcOrd="0" destOrd="0" presId="urn:microsoft.com/office/officeart/2005/8/layout/vList5"/>
    <dgm:cxn modelId="{04C08ED8-32F9-4CD0-AA22-CA6F284EB9C5}" type="presParOf" srcId="{5BBDD6D0-CBBB-44AE-8222-753E4A86F187}" destId="{6BCDA254-443A-4F85-8B0E-DE2097406B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3CDE22-D6EF-445C-8861-3D665217F9B5}" type="doc">
      <dgm:prSet loTypeId="urn:microsoft.com/office/officeart/2011/layout/Circle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9725BCA4-0E32-4557-89AA-FB7E35AD6890}">
      <dgm:prSet phldrT="[Text]" custT="1"/>
      <dgm:spPr/>
      <dgm:t>
        <a:bodyPr/>
        <a:lstStyle/>
        <a:p>
          <a:r>
            <a:rPr lang="bg-BG" sz="1400" smtClean="0">
              <a:solidFill>
                <a:srgbClr val="336699"/>
              </a:solidFill>
            </a:rPr>
            <a:t>Дадености </a:t>
          </a:r>
          <a:endParaRPr lang="bg-BG" sz="1400" dirty="0">
            <a:solidFill>
              <a:srgbClr val="336699"/>
            </a:solidFill>
          </a:endParaRPr>
        </a:p>
      </dgm:t>
    </dgm:pt>
    <dgm:pt modelId="{408D9E19-D2E3-40A0-BAA5-DB4C67BD959D}" type="parTrans" cxnId="{6662B074-6FB5-4188-A352-F835DD4CE337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4831A46F-4477-47D3-AFFF-494323C4AF88}" type="sibTrans" cxnId="{6662B074-6FB5-4188-A352-F835DD4CE337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28100489-E87E-4589-A117-CB48BACCE16E}">
      <dgm:prSet phldrT="[Text]" custT="1"/>
      <dgm:spPr/>
      <dgm:t>
        <a:bodyPr/>
        <a:lstStyle/>
        <a:p>
          <a:r>
            <a:rPr lang="bg-BG" sz="1400" smtClean="0">
              <a:solidFill>
                <a:srgbClr val="336699"/>
              </a:solidFill>
            </a:rPr>
            <a:t>Мнение на експерти и туропера-тори </a:t>
          </a:r>
          <a:endParaRPr lang="bg-BG" sz="1400" dirty="0">
            <a:solidFill>
              <a:srgbClr val="336699"/>
            </a:solidFill>
          </a:endParaRPr>
        </a:p>
      </dgm:t>
    </dgm:pt>
    <dgm:pt modelId="{F4D14760-784B-443E-8185-A2A72246060E}" type="parTrans" cxnId="{EF28A9D2-6516-4574-807E-9F881781AF38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5BC63D0C-5077-48B7-ACAF-6DDE7BF9CCC3}" type="sibTrans" cxnId="{EF28A9D2-6516-4574-807E-9F881781AF38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7EEA13CD-7757-4C3E-8EAC-5423ECDFD372}">
      <dgm:prSet phldrT="[Text]" custT="1"/>
      <dgm:spPr/>
      <dgm:t>
        <a:bodyPr/>
        <a:lstStyle/>
        <a:p>
          <a:r>
            <a:rPr lang="bg-BG" sz="1400" dirty="0" smtClean="0">
              <a:solidFill>
                <a:srgbClr val="336699"/>
              </a:solidFill>
            </a:rPr>
            <a:t>Нагласи на туристите</a:t>
          </a:r>
          <a:endParaRPr lang="bg-BG" sz="1400" dirty="0">
            <a:solidFill>
              <a:srgbClr val="336699"/>
            </a:solidFill>
          </a:endParaRPr>
        </a:p>
      </dgm:t>
    </dgm:pt>
    <dgm:pt modelId="{43946DAC-1147-4599-B07E-17D83F3E01A5}" type="parTrans" cxnId="{0E9D84CB-8E28-4287-A445-CD0576F01F8C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45CCE50E-0DA3-49F7-8603-40DF5E7F107A}" type="sibTrans" cxnId="{0E9D84CB-8E28-4287-A445-CD0576F01F8C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657961CA-3B32-4274-995F-FCFD13D2E53A}">
      <dgm:prSet phldrT="[Text]" custT="1"/>
      <dgm:spPr/>
      <dgm:t>
        <a:bodyPr/>
        <a:lstStyle/>
        <a:p>
          <a:r>
            <a:rPr lang="bg-BG" sz="1400" smtClean="0">
              <a:solidFill>
                <a:srgbClr val="336699"/>
              </a:solidFill>
            </a:rPr>
            <a:t>Търсене</a:t>
          </a:r>
          <a:endParaRPr lang="bg-BG" sz="1400" dirty="0">
            <a:solidFill>
              <a:srgbClr val="336699"/>
            </a:solidFill>
          </a:endParaRPr>
        </a:p>
      </dgm:t>
    </dgm:pt>
    <dgm:pt modelId="{A22A4794-5753-4949-BA55-50FF4FF90FE6}" type="parTrans" cxnId="{6A73AAA0-9684-42FB-B70E-45E4224EAE19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8F0007A8-66C6-4F20-85DA-D2745FA1EE5C}" type="sibTrans" cxnId="{6A73AAA0-9684-42FB-B70E-45E4224EAE19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B940B8B9-14FC-4A9E-8381-204799F5EA67}">
      <dgm:prSet phldrT="[Text]" custT="1"/>
      <dgm:spPr/>
      <dgm:t>
        <a:bodyPr/>
        <a:lstStyle/>
        <a:p>
          <a:r>
            <a:rPr lang="bg-BG" sz="1400" dirty="0" smtClean="0">
              <a:solidFill>
                <a:srgbClr val="336699"/>
              </a:solidFill>
            </a:rPr>
            <a:t>Свободни позиционни полета</a:t>
          </a:r>
          <a:endParaRPr lang="bg-BG" sz="1400" dirty="0">
            <a:solidFill>
              <a:srgbClr val="336699"/>
            </a:solidFill>
          </a:endParaRPr>
        </a:p>
      </dgm:t>
    </dgm:pt>
    <dgm:pt modelId="{5685AE22-AE56-4C78-837C-450F5D1CB8C5}" type="parTrans" cxnId="{3B10EF35-A9A1-4B76-8B82-49F98190923C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AC24BA33-CCA9-438C-9B33-A69643F43BF6}" type="sibTrans" cxnId="{3B10EF35-A9A1-4B76-8B82-49F98190923C}">
      <dgm:prSet/>
      <dgm:spPr/>
      <dgm:t>
        <a:bodyPr/>
        <a:lstStyle/>
        <a:p>
          <a:endParaRPr lang="bg-BG" sz="1400">
            <a:solidFill>
              <a:srgbClr val="336699"/>
            </a:solidFill>
          </a:endParaRPr>
        </a:p>
      </dgm:t>
    </dgm:pt>
    <dgm:pt modelId="{F2896CAB-42D0-4BAC-84BA-AD5C07471556}" type="pres">
      <dgm:prSet presAssocID="{3A3CDE22-D6EF-445C-8861-3D665217F9B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bg-BG"/>
        </a:p>
      </dgm:t>
    </dgm:pt>
    <dgm:pt modelId="{328B1AF6-678D-4942-8DFB-33CE44A5122D}" type="pres">
      <dgm:prSet presAssocID="{B940B8B9-14FC-4A9E-8381-204799F5EA67}" presName="Accent5" presStyleCnt="0"/>
      <dgm:spPr/>
    </dgm:pt>
    <dgm:pt modelId="{12AF4791-1D32-4001-AC91-D9A3AC93F55A}" type="pres">
      <dgm:prSet presAssocID="{B940B8B9-14FC-4A9E-8381-204799F5EA67}" presName="Accent" presStyleLbl="node1" presStyleIdx="0" presStyleCnt="5"/>
      <dgm:spPr/>
    </dgm:pt>
    <dgm:pt modelId="{98E5DFF2-76EC-4D13-9DA3-8FBCEECA21AB}" type="pres">
      <dgm:prSet presAssocID="{B940B8B9-14FC-4A9E-8381-204799F5EA67}" presName="ParentBackground5" presStyleCnt="0"/>
      <dgm:spPr/>
    </dgm:pt>
    <dgm:pt modelId="{139B8576-914A-484A-9A7E-E29798CB033C}" type="pres">
      <dgm:prSet presAssocID="{B940B8B9-14FC-4A9E-8381-204799F5EA67}" presName="ParentBackground" presStyleLbl="fgAcc1" presStyleIdx="0" presStyleCnt="5"/>
      <dgm:spPr/>
      <dgm:t>
        <a:bodyPr/>
        <a:lstStyle/>
        <a:p>
          <a:endParaRPr lang="bg-BG"/>
        </a:p>
      </dgm:t>
    </dgm:pt>
    <dgm:pt modelId="{5CF88A4C-EB1F-499C-9FF4-3DD1B4411242}" type="pres">
      <dgm:prSet presAssocID="{B940B8B9-14FC-4A9E-8381-204799F5EA6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8DE3A72-6A0A-4896-AE9A-B40DC22AB46C}" type="pres">
      <dgm:prSet presAssocID="{657961CA-3B32-4274-995F-FCFD13D2E53A}" presName="Accent4" presStyleCnt="0"/>
      <dgm:spPr/>
    </dgm:pt>
    <dgm:pt modelId="{6B20B280-6340-4A3E-9B29-9623AE787B7F}" type="pres">
      <dgm:prSet presAssocID="{657961CA-3B32-4274-995F-FCFD13D2E53A}" presName="Accent" presStyleLbl="node1" presStyleIdx="1" presStyleCnt="5"/>
      <dgm:spPr/>
    </dgm:pt>
    <dgm:pt modelId="{4AE7E74C-8C70-41B9-8752-BEC792E24C76}" type="pres">
      <dgm:prSet presAssocID="{657961CA-3B32-4274-995F-FCFD13D2E53A}" presName="ParentBackground4" presStyleCnt="0"/>
      <dgm:spPr/>
    </dgm:pt>
    <dgm:pt modelId="{1C43E18B-98C9-4A5E-BFE8-FC40072CAA99}" type="pres">
      <dgm:prSet presAssocID="{657961CA-3B32-4274-995F-FCFD13D2E53A}" presName="ParentBackground" presStyleLbl="fgAcc1" presStyleIdx="1" presStyleCnt="5"/>
      <dgm:spPr/>
      <dgm:t>
        <a:bodyPr/>
        <a:lstStyle/>
        <a:p>
          <a:endParaRPr lang="bg-BG"/>
        </a:p>
      </dgm:t>
    </dgm:pt>
    <dgm:pt modelId="{BC20CF9A-FEB0-4E7A-9D99-BA63BC433B17}" type="pres">
      <dgm:prSet presAssocID="{657961CA-3B32-4274-995F-FCFD13D2E53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AAE50F2-4897-4CBF-9D5C-116CA2EFA5EB}" type="pres">
      <dgm:prSet presAssocID="{7EEA13CD-7757-4C3E-8EAC-5423ECDFD372}" presName="Accent3" presStyleCnt="0"/>
      <dgm:spPr/>
    </dgm:pt>
    <dgm:pt modelId="{A19144FA-20CA-449E-9617-E5235FA6B220}" type="pres">
      <dgm:prSet presAssocID="{7EEA13CD-7757-4C3E-8EAC-5423ECDFD372}" presName="Accent" presStyleLbl="node1" presStyleIdx="2" presStyleCnt="5"/>
      <dgm:spPr/>
    </dgm:pt>
    <dgm:pt modelId="{4C49D0FE-0879-47F8-9F3D-974AF5F0A857}" type="pres">
      <dgm:prSet presAssocID="{7EEA13CD-7757-4C3E-8EAC-5423ECDFD372}" presName="ParentBackground3" presStyleCnt="0"/>
      <dgm:spPr/>
    </dgm:pt>
    <dgm:pt modelId="{EDF67683-14E5-45E1-9269-4CEA2112997E}" type="pres">
      <dgm:prSet presAssocID="{7EEA13CD-7757-4C3E-8EAC-5423ECDFD372}" presName="ParentBackground" presStyleLbl="fgAcc1" presStyleIdx="2" presStyleCnt="5"/>
      <dgm:spPr/>
      <dgm:t>
        <a:bodyPr/>
        <a:lstStyle/>
        <a:p>
          <a:endParaRPr lang="bg-BG"/>
        </a:p>
      </dgm:t>
    </dgm:pt>
    <dgm:pt modelId="{FC0CE3A4-9FAC-4539-A0EC-699790CB41CA}" type="pres">
      <dgm:prSet presAssocID="{7EEA13CD-7757-4C3E-8EAC-5423ECDFD37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039ACF-192A-4F0E-817E-B3CA89F39A8E}" type="pres">
      <dgm:prSet presAssocID="{28100489-E87E-4589-A117-CB48BACCE16E}" presName="Accent2" presStyleCnt="0"/>
      <dgm:spPr/>
    </dgm:pt>
    <dgm:pt modelId="{33C61E7B-5014-4058-8AC9-03EB9BD5C3E5}" type="pres">
      <dgm:prSet presAssocID="{28100489-E87E-4589-A117-CB48BACCE16E}" presName="Accent" presStyleLbl="node1" presStyleIdx="3" presStyleCnt="5"/>
      <dgm:spPr/>
    </dgm:pt>
    <dgm:pt modelId="{9D1FE880-DA3D-434C-838D-92727ABAE7CA}" type="pres">
      <dgm:prSet presAssocID="{28100489-E87E-4589-A117-CB48BACCE16E}" presName="ParentBackground2" presStyleCnt="0"/>
      <dgm:spPr/>
    </dgm:pt>
    <dgm:pt modelId="{C94308DB-49DB-43A8-A36D-5C151F67E6F5}" type="pres">
      <dgm:prSet presAssocID="{28100489-E87E-4589-A117-CB48BACCE16E}" presName="ParentBackground" presStyleLbl="fgAcc1" presStyleIdx="3" presStyleCnt="5"/>
      <dgm:spPr/>
      <dgm:t>
        <a:bodyPr/>
        <a:lstStyle/>
        <a:p>
          <a:endParaRPr lang="bg-BG"/>
        </a:p>
      </dgm:t>
    </dgm:pt>
    <dgm:pt modelId="{FB5B3FC3-BFEB-4A06-8CF7-768BB30B3D19}" type="pres">
      <dgm:prSet presAssocID="{28100489-E87E-4589-A117-CB48BACCE1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2805DA2-D1DD-4FC4-90DF-ACD60BF166AF}" type="pres">
      <dgm:prSet presAssocID="{9725BCA4-0E32-4557-89AA-FB7E35AD6890}" presName="Accent1" presStyleCnt="0"/>
      <dgm:spPr/>
    </dgm:pt>
    <dgm:pt modelId="{5BE707B4-FE11-49BE-89B7-0712FB20597A}" type="pres">
      <dgm:prSet presAssocID="{9725BCA4-0E32-4557-89AA-FB7E35AD6890}" presName="Accent" presStyleLbl="node1" presStyleIdx="4" presStyleCnt="5"/>
      <dgm:spPr/>
    </dgm:pt>
    <dgm:pt modelId="{4FE36023-11AD-400A-988C-7BAD76FFA074}" type="pres">
      <dgm:prSet presAssocID="{9725BCA4-0E32-4557-89AA-FB7E35AD6890}" presName="ParentBackground1" presStyleCnt="0"/>
      <dgm:spPr/>
    </dgm:pt>
    <dgm:pt modelId="{8830BB69-E9F4-447C-B7EB-F9F27AC023B0}" type="pres">
      <dgm:prSet presAssocID="{9725BCA4-0E32-4557-89AA-FB7E35AD6890}" presName="ParentBackground" presStyleLbl="fgAcc1" presStyleIdx="4" presStyleCnt="5"/>
      <dgm:spPr/>
      <dgm:t>
        <a:bodyPr/>
        <a:lstStyle/>
        <a:p>
          <a:endParaRPr lang="bg-BG"/>
        </a:p>
      </dgm:t>
    </dgm:pt>
    <dgm:pt modelId="{459FDE88-2BA5-4F38-802B-5ACCD3A6EFD6}" type="pres">
      <dgm:prSet presAssocID="{9725BCA4-0E32-4557-89AA-FB7E35AD68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25714C0-97E0-4962-8A27-082C12A159EF}" type="presOf" srcId="{28100489-E87E-4589-A117-CB48BACCE16E}" destId="{C94308DB-49DB-43A8-A36D-5C151F67E6F5}" srcOrd="0" destOrd="0" presId="urn:microsoft.com/office/officeart/2011/layout/CircleProcess"/>
    <dgm:cxn modelId="{B5955E96-B3EE-465C-8FEC-80538874CCAD}" type="presOf" srcId="{657961CA-3B32-4274-995F-FCFD13D2E53A}" destId="{1C43E18B-98C9-4A5E-BFE8-FC40072CAA99}" srcOrd="0" destOrd="0" presId="urn:microsoft.com/office/officeart/2011/layout/CircleProcess"/>
    <dgm:cxn modelId="{EF28A9D2-6516-4574-807E-9F881781AF38}" srcId="{3A3CDE22-D6EF-445C-8861-3D665217F9B5}" destId="{28100489-E87E-4589-A117-CB48BACCE16E}" srcOrd="1" destOrd="0" parTransId="{F4D14760-784B-443E-8185-A2A72246060E}" sibTransId="{5BC63D0C-5077-48B7-ACAF-6DDE7BF9CCC3}"/>
    <dgm:cxn modelId="{0FAF85DE-D10D-4E73-9010-620E817AD6FC}" type="presOf" srcId="{28100489-E87E-4589-A117-CB48BACCE16E}" destId="{FB5B3FC3-BFEB-4A06-8CF7-768BB30B3D19}" srcOrd="1" destOrd="0" presId="urn:microsoft.com/office/officeart/2011/layout/CircleProcess"/>
    <dgm:cxn modelId="{24678665-05D8-4E2A-90A4-37E1430FEBA9}" type="presOf" srcId="{B940B8B9-14FC-4A9E-8381-204799F5EA67}" destId="{139B8576-914A-484A-9A7E-E29798CB033C}" srcOrd="0" destOrd="0" presId="urn:microsoft.com/office/officeart/2011/layout/CircleProcess"/>
    <dgm:cxn modelId="{3B10EF35-A9A1-4B76-8B82-49F98190923C}" srcId="{3A3CDE22-D6EF-445C-8861-3D665217F9B5}" destId="{B940B8B9-14FC-4A9E-8381-204799F5EA67}" srcOrd="4" destOrd="0" parTransId="{5685AE22-AE56-4C78-837C-450F5D1CB8C5}" sibTransId="{AC24BA33-CCA9-438C-9B33-A69643F43BF6}"/>
    <dgm:cxn modelId="{E7D40890-FC2E-422B-9CC1-4440F7007607}" type="presOf" srcId="{7EEA13CD-7757-4C3E-8EAC-5423ECDFD372}" destId="{FC0CE3A4-9FAC-4539-A0EC-699790CB41CA}" srcOrd="1" destOrd="0" presId="urn:microsoft.com/office/officeart/2011/layout/CircleProcess"/>
    <dgm:cxn modelId="{EE5F8194-CD5B-41F1-AE90-3D30617751C9}" type="presOf" srcId="{9725BCA4-0E32-4557-89AA-FB7E35AD6890}" destId="{459FDE88-2BA5-4F38-802B-5ACCD3A6EFD6}" srcOrd="1" destOrd="0" presId="urn:microsoft.com/office/officeart/2011/layout/CircleProcess"/>
    <dgm:cxn modelId="{6A73AAA0-9684-42FB-B70E-45E4224EAE19}" srcId="{3A3CDE22-D6EF-445C-8861-3D665217F9B5}" destId="{657961CA-3B32-4274-995F-FCFD13D2E53A}" srcOrd="3" destOrd="0" parTransId="{A22A4794-5753-4949-BA55-50FF4FF90FE6}" sibTransId="{8F0007A8-66C6-4F20-85DA-D2745FA1EE5C}"/>
    <dgm:cxn modelId="{7534147F-D957-4425-BE97-421985AC020D}" type="presOf" srcId="{657961CA-3B32-4274-995F-FCFD13D2E53A}" destId="{BC20CF9A-FEB0-4E7A-9D99-BA63BC433B17}" srcOrd="1" destOrd="0" presId="urn:microsoft.com/office/officeart/2011/layout/CircleProcess"/>
    <dgm:cxn modelId="{6662B074-6FB5-4188-A352-F835DD4CE337}" srcId="{3A3CDE22-D6EF-445C-8861-3D665217F9B5}" destId="{9725BCA4-0E32-4557-89AA-FB7E35AD6890}" srcOrd="0" destOrd="0" parTransId="{408D9E19-D2E3-40A0-BAA5-DB4C67BD959D}" sibTransId="{4831A46F-4477-47D3-AFFF-494323C4AF88}"/>
    <dgm:cxn modelId="{D0794283-0A05-49BF-8FC2-7041639F1C2E}" type="presOf" srcId="{B940B8B9-14FC-4A9E-8381-204799F5EA67}" destId="{5CF88A4C-EB1F-499C-9FF4-3DD1B4411242}" srcOrd="1" destOrd="0" presId="urn:microsoft.com/office/officeart/2011/layout/CircleProcess"/>
    <dgm:cxn modelId="{DA8736F0-457E-48C8-8A8A-E3BE0B0C7C18}" type="presOf" srcId="{7EEA13CD-7757-4C3E-8EAC-5423ECDFD372}" destId="{EDF67683-14E5-45E1-9269-4CEA2112997E}" srcOrd="0" destOrd="0" presId="urn:microsoft.com/office/officeart/2011/layout/CircleProcess"/>
    <dgm:cxn modelId="{0E9D84CB-8E28-4287-A445-CD0576F01F8C}" srcId="{3A3CDE22-D6EF-445C-8861-3D665217F9B5}" destId="{7EEA13CD-7757-4C3E-8EAC-5423ECDFD372}" srcOrd="2" destOrd="0" parTransId="{43946DAC-1147-4599-B07E-17D83F3E01A5}" sibTransId="{45CCE50E-0DA3-49F7-8603-40DF5E7F107A}"/>
    <dgm:cxn modelId="{41EB0D8E-7E48-4715-A20F-23EC439566CA}" type="presOf" srcId="{3A3CDE22-D6EF-445C-8861-3D665217F9B5}" destId="{F2896CAB-42D0-4BAC-84BA-AD5C07471556}" srcOrd="0" destOrd="0" presId="urn:microsoft.com/office/officeart/2011/layout/CircleProcess"/>
    <dgm:cxn modelId="{B46CE572-0C85-42F2-A7A4-F24DC80C9263}" type="presOf" srcId="{9725BCA4-0E32-4557-89AA-FB7E35AD6890}" destId="{8830BB69-E9F4-447C-B7EB-F9F27AC023B0}" srcOrd="0" destOrd="0" presId="urn:microsoft.com/office/officeart/2011/layout/CircleProcess"/>
    <dgm:cxn modelId="{A47952DD-9D10-434E-A080-8B5C35868F9B}" type="presParOf" srcId="{F2896CAB-42D0-4BAC-84BA-AD5C07471556}" destId="{328B1AF6-678D-4942-8DFB-33CE44A5122D}" srcOrd="0" destOrd="0" presId="urn:microsoft.com/office/officeart/2011/layout/CircleProcess"/>
    <dgm:cxn modelId="{7F3CE04B-56F6-47E8-9A7A-106640D10F62}" type="presParOf" srcId="{328B1AF6-678D-4942-8DFB-33CE44A5122D}" destId="{12AF4791-1D32-4001-AC91-D9A3AC93F55A}" srcOrd="0" destOrd="0" presId="urn:microsoft.com/office/officeart/2011/layout/CircleProcess"/>
    <dgm:cxn modelId="{9A41EE76-18E3-4DED-BBCD-D96024E70F93}" type="presParOf" srcId="{F2896CAB-42D0-4BAC-84BA-AD5C07471556}" destId="{98E5DFF2-76EC-4D13-9DA3-8FBCEECA21AB}" srcOrd="1" destOrd="0" presId="urn:microsoft.com/office/officeart/2011/layout/CircleProcess"/>
    <dgm:cxn modelId="{51E67D87-7CAE-44D8-B4AE-77CB58FE58E5}" type="presParOf" srcId="{98E5DFF2-76EC-4D13-9DA3-8FBCEECA21AB}" destId="{139B8576-914A-484A-9A7E-E29798CB033C}" srcOrd="0" destOrd="0" presId="urn:microsoft.com/office/officeart/2011/layout/CircleProcess"/>
    <dgm:cxn modelId="{88828E50-DC43-40B3-A9D1-74B8D92EC407}" type="presParOf" srcId="{F2896CAB-42D0-4BAC-84BA-AD5C07471556}" destId="{5CF88A4C-EB1F-499C-9FF4-3DD1B4411242}" srcOrd="2" destOrd="0" presId="urn:microsoft.com/office/officeart/2011/layout/CircleProcess"/>
    <dgm:cxn modelId="{DA9523F9-AEB3-4EB2-9CB7-9B65CF58142C}" type="presParOf" srcId="{F2896CAB-42D0-4BAC-84BA-AD5C07471556}" destId="{E8DE3A72-6A0A-4896-AE9A-B40DC22AB46C}" srcOrd="3" destOrd="0" presId="urn:microsoft.com/office/officeart/2011/layout/CircleProcess"/>
    <dgm:cxn modelId="{19CB019D-E6FB-442A-9888-B2C38C8A41A7}" type="presParOf" srcId="{E8DE3A72-6A0A-4896-AE9A-B40DC22AB46C}" destId="{6B20B280-6340-4A3E-9B29-9623AE787B7F}" srcOrd="0" destOrd="0" presId="urn:microsoft.com/office/officeart/2011/layout/CircleProcess"/>
    <dgm:cxn modelId="{C245C10A-8F20-4783-ABF6-3B4CD1ADA7C6}" type="presParOf" srcId="{F2896CAB-42D0-4BAC-84BA-AD5C07471556}" destId="{4AE7E74C-8C70-41B9-8752-BEC792E24C76}" srcOrd="4" destOrd="0" presId="urn:microsoft.com/office/officeart/2011/layout/CircleProcess"/>
    <dgm:cxn modelId="{8E2642AD-A11B-4FFD-839B-564136D45DC4}" type="presParOf" srcId="{4AE7E74C-8C70-41B9-8752-BEC792E24C76}" destId="{1C43E18B-98C9-4A5E-BFE8-FC40072CAA99}" srcOrd="0" destOrd="0" presId="urn:microsoft.com/office/officeart/2011/layout/CircleProcess"/>
    <dgm:cxn modelId="{75113EC7-FBEB-4CEF-9812-09F987E31EBB}" type="presParOf" srcId="{F2896CAB-42D0-4BAC-84BA-AD5C07471556}" destId="{BC20CF9A-FEB0-4E7A-9D99-BA63BC433B17}" srcOrd="5" destOrd="0" presId="urn:microsoft.com/office/officeart/2011/layout/CircleProcess"/>
    <dgm:cxn modelId="{0FE874A5-8B41-4720-A24C-8F5663928BA9}" type="presParOf" srcId="{F2896CAB-42D0-4BAC-84BA-AD5C07471556}" destId="{7AAE50F2-4897-4CBF-9D5C-116CA2EFA5EB}" srcOrd="6" destOrd="0" presId="urn:microsoft.com/office/officeart/2011/layout/CircleProcess"/>
    <dgm:cxn modelId="{CF0A84F0-D9FA-44C5-8408-728F4C251088}" type="presParOf" srcId="{7AAE50F2-4897-4CBF-9D5C-116CA2EFA5EB}" destId="{A19144FA-20CA-449E-9617-E5235FA6B220}" srcOrd="0" destOrd="0" presId="urn:microsoft.com/office/officeart/2011/layout/CircleProcess"/>
    <dgm:cxn modelId="{32519344-9CDE-4F54-A453-8B9475FCB42C}" type="presParOf" srcId="{F2896CAB-42D0-4BAC-84BA-AD5C07471556}" destId="{4C49D0FE-0879-47F8-9F3D-974AF5F0A857}" srcOrd="7" destOrd="0" presId="urn:microsoft.com/office/officeart/2011/layout/CircleProcess"/>
    <dgm:cxn modelId="{909BAC4B-144E-4739-A7EE-C4E6A9701CBB}" type="presParOf" srcId="{4C49D0FE-0879-47F8-9F3D-974AF5F0A857}" destId="{EDF67683-14E5-45E1-9269-4CEA2112997E}" srcOrd="0" destOrd="0" presId="urn:microsoft.com/office/officeart/2011/layout/CircleProcess"/>
    <dgm:cxn modelId="{B5AD3258-59C4-4F7F-B382-305C406CC80F}" type="presParOf" srcId="{F2896CAB-42D0-4BAC-84BA-AD5C07471556}" destId="{FC0CE3A4-9FAC-4539-A0EC-699790CB41CA}" srcOrd="8" destOrd="0" presId="urn:microsoft.com/office/officeart/2011/layout/CircleProcess"/>
    <dgm:cxn modelId="{C288D3A9-C63A-4FB0-9E3B-93668C381D59}" type="presParOf" srcId="{F2896CAB-42D0-4BAC-84BA-AD5C07471556}" destId="{84039ACF-192A-4F0E-817E-B3CA89F39A8E}" srcOrd="9" destOrd="0" presId="urn:microsoft.com/office/officeart/2011/layout/CircleProcess"/>
    <dgm:cxn modelId="{D7EA0B8B-F246-4577-9B8A-DEAD67723B91}" type="presParOf" srcId="{84039ACF-192A-4F0E-817E-B3CA89F39A8E}" destId="{33C61E7B-5014-4058-8AC9-03EB9BD5C3E5}" srcOrd="0" destOrd="0" presId="urn:microsoft.com/office/officeart/2011/layout/CircleProcess"/>
    <dgm:cxn modelId="{8336E52F-002B-4344-8FBA-3B91E9E15F28}" type="presParOf" srcId="{F2896CAB-42D0-4BAC-84BA-AD5C07471556}" destId="{9D1FE880-DA3D-434C-838D-92727ABAE7CA}" srcOrd="10" destOrd="0" presId="urn:microsoft.com/office/officeart/2011/layout/CircleProcess"/>
    <dgm:cxn modelId="{DA71FBD2-4518-4A93-855C-92AAB282FAAC}" type="presParOf" srcId="{9D1FE880-DA3D-434C-838D-92727ABAE7CA}" destId="{C94308DB-49DB-43A8-A36D-5C151F67E6F5}" srcOrd="0" destOrd="0" presId="urn:microsoft.com/office/officeart/2011/layout/CircleProcess"/>
    <dgm:cxn modelId="{992068E4-DD4D-4965-AF72-823E26E6E1DA}" type="presParOf" srcId="{F2896CAB-42D0-4BAC-84BA-AD5C07471556}" destId="{FB5B3FC3-BFEB-4A06-8CF7-768BB30B3D19}" srcOrd="11" destOrd="0" presId="urn:microsoft.com/office/officeart/2011/layout/CircleProcess"/>
    <dgm:cxn modelId="{51482053-7D12-456A-80F2-093C94CCAA20}" type="presParOf" srcId="{F2896CAB-42D0-4BAC-84BA-AD5C07471556}" destId="{92805DA2-D1DD-4FC4-90DF-ACD60BF166AF}" srcOrd="12" destOrd="0" presId="urn:microsoft.com/office/officeart/2011/layout/CircleProcess"/>
    <dgm:cxn modelId="{2BF61EDA-48B4-411A-A24D-C5770D03AA58}" type="presParOf" srcId="{92805DA2-D1DD-4FC4-90DF-ACD60BF166AF}" destId="{5BE707B4-FE11-49BE-89B7-0712FB20597A}" srcOrd="0" destOrd="0" presId="urn:microsoft.com/office/officeart/2011/layout/CircleProcess"/>
    <dgm:cxn modelId="{92FC30C3-65AA-4A70-91A6-1058F60A48E0}" type="presParOf" srcId="{F2896CAB-42D0-4BAC-84BA-AD5C07471556}" destId="{4FE36023-11AD-400A-988C-7BAD76FFA074}" srcOrd="13" destOrd="0" presId="urn:microsoft.com/office/officeart/2011/layout/CircleProcess"/>
    <dgm:cxn modelId="{51683293-E0BB-4529-BCE2-E54A0C1F1E43}" type="presParOf" srcId="{4FE36023-11AD-400A-988C-7BAD76FFA074}" destId="{8830BB69-E9F4-447C-B7EB-F9F27AC023B0}" srcOrd="0" destOrd="0" presId="urn:microsoft.com/office/officeart/2011/layout/CircleProcess"/>
    <dgm:cxn modelId="{EB4E6DF9-A473-4A20-B284-2B2A0BB328CF}" type="presParOf" srcId="{F2896CAB-42D0-4BAC-84BA-AD5C07471556}" destId="{459FDE88-2BA5-4F38-802B-5ACCD3A6EFD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9557A2-39D2-447D-BA74-4615B1AF002F}" type="doc">
      <dgm:prSet loTypeId="urn:microsoft.com/office/officeart/2005/8/layout/StepDownProcess" loCatId="process" qsTypeId="urn:microsoft.com/office/officeart/2005/8/quickstyle/simple1#1" qsCatId="simple" csTypeId="urn:microsoft.com/office/officeart/2005/8/colors/accent5_5" csCatId="accent5" phldr="1"/>
      <dgm:spPr/>
      <dgm:t>
        <a:bodyPr/>
        <a:lstStyle/>
        <a:p>
          <a:endParaRPr lang="bg-BG"/>
        </a:p>
      </dgm:t>
    </dgm:pt>
    <dgm:pt modelId="{84332491-A8D9-48F2-9A3E-265DAB1C9D92}">
      <dgm:prSet phldrT="[Text]" custT="1"/>
      <dgm:spPr>
        <a:xfrm>
          <a:off x="273954" y="118454"/>
          <a:ext cx="3835359" cy="472320"/>
        </a:xfrm>
      </dgm:spPr>
      <dgm:t>
        <a:bodyPr/>
        <a:lstStyle/>
        <a:p>
          <a:pPr algn="ctr"/>
          <a:r>
            <a:rPr lang="bg-BG" sz="1800" dirty="0" smtClean="0">
              <a:latin typeface="+mn-lt"/>
              <a:ea typeface="+mn-ea"/>
              <a:cs typeface="+mn-cs"/>
            </a:rPr>
            <a:t>Туристите, които вече са били в България</a:t>
          </a:r>
          <a:endParaRPr lang="bg-BG" sz="1800" dirty="0">
            <a:latin typeface="+mn-lt"/>
            <a:ea typeface="+mn-ea"/>
            <a:cs typeface="+mn-cs"/>
          </a:endParaRPr>
        </a:p>
      </dgm:t>
    </dgm:pt>
    <dgm:pt modelId="{AE37C2DB-3AEE-4618-8D7E-E40E381CBF51}" type="parTrans" cxnId="{F890301F-FCCB-4AEB-8ABA-454F13C6897A}">
      <dgm:prSet/>
      <dgm:spPr/>
      <dgm:t>
        <a:bodyPr/>
        <a:lstStyle/>
        <a:p>
          <a:pPr algn="ctr"/>
          <a:endParaRPr lang="bg-BG" sz="1800">
            <a:solidFill>
              <a:schemeClr val="bg1"/>
            </a:solidFill>
            <a:latin typeface="+mn-lt"/>
          </a:endParaRPr>
        </a:p>
      </dgm:t>
    </dgm:pt>
    <dgm:pt modelId="{9B47015D-75AB-4CF3-85D5-C4A8C35F977F}" type="sibTrans" cxnId="{F890301F-FCCB-4AEB-8ABA-454F13C6897A}">
      <dgm:prSet custT="1"/>
      <dgm:spPr/>
      <dgm:t>
        <a:bodyPr/>
        <a:lstStyle/>
        <a:p>
          <a:pPr algn="ctr"/>
          <a:endParaRPr lang="bg-BG" sz="1800">
            <a:solidFill>
              <a:schemeClr val="bg1"/>
            </a:solidFill>
            <a:latin typeface="+mn-lt"/>
          </a:endParaRPr>
        </a:p>
      </dgm:t>
    </dgm:pt>
    <dgm:pt modelId="{02546316-6A52-4E9C-8760-4753B04A2FE0}">
      <dgm:prSet phldrT="[Text]" custT="1"/>
      <dgm:spPr>
        <a:xfrm>
          <a:off x="273954" y="844214"/>
          <a:ext cx="3835359" cy="472320"/>
        </a:xfrm>
      </dgm:spPr>
      <dgm:t>
        <a:bodyPr/>
        <a:lstStyle/>
        <a:p>
          <a:pPr algn="ctr"/>
          <a:r>
            <a:rPr lang="bg-BG" sz="1800" dirty="0" smtClean="0">
              <a:latin typeface="+mn-lt"/>
              <a:ea typeface="+mn-ea"/>
              <a:cs typeface="+mn-cs"/>
            </a:rPr>
            <a:t>Туроператорите</a:t>
          </a:r>
          <a:endParaRPr lang="bg-BG" sz="1800" dirty="0">
            <a:latin typeface="+mn-lt"/>
            <a:ea typeface="+mn-ea"/>
            <a:cs typeface="+mn-cs"/>
          </a:endParaRPr>
        </a:p>
      </dgm:t>
    </dgm:pt>
    <dgm:pt modelId="{AD695068-FAEF-4E8A-B007-4C48B213DB0D}" type="parTrans" cxnId="{D0CFDE39-0E13-46BE-954A-5CAF58256ECB}">
      <dgm:prSet/>
      <dgm:spPr/>
      <dgm:t>
        <a:bodyPr/>
        <a:lstStyle/>
        <a:p>
          <a:pPr algn="ctr"/>
          <a:endParaRPr lang="bg-BG" sz="1800">
            <a:solidFill>
              <a:schemeClr val="bg1"/>
            </a:solidFill>
            <a:latin typeface="+mn-lt"/>
          </a:endParaRPr>
        </a:p>
      </dgm:t>
    </dgm:pt>
    <dgm:pt modelId="{43F898A9-9C2A-4264-AEB5-A20F4B84C368}" type="sibTrans" cxnId="{D0CFDE39-0E13-46BE-954A-5CAF58256ECB}">
      <dgm:prSet custT="1"/>
      <dgm:spPr/>
      <dgm:t>
        <a:bodyPr/>
        <a:lstStyle/>
        <a:p>
          <a:pPr algn="ctr"/>
          <a:endParaRPr lang="bg-BG" sz="1800">
            <a:solidFill>
              <a:schemeClr val="bg1"/>
            </a:solidFill>
            <a:latin typeface="+mn-lt"/>
          </a:endParaRPr>
        </a:p>
      </dgm:t>
    </dgm:pt>
    <dgm:pt modelId="{A43D04F1-10E4-4CE4-B6F1-C88A4C0AC606}">
      <dgm:prSet phldrT="[Text]" custT="1"/>
      <dgm:spPr>
        <a:xfrm>
          <a:off x="273954" y="844214"/>
          <a:ext cx="3835359" cy="472320"/>
        </a:xfrm>
      </dgm:spPr>
      <dgm:t>
        <a:bodyPr/>
        <a:lstStyle/>
        <a:p>
          <a:pPr algn="ctr"/>
          <a:r>
            <a:rPr lang="bg-BG" sz="1800" dirty="0" smtClean="0"/>
            <a:t>Българите</a:t>
          </a:r>
          <a:endParaRPr lang="bg-BG" sz="1800" dirty="0">
            <a:latin typeface="+mn-lt"/>
            <a:ea typeface="+mn-ea"/>
            <a:cs typeface="+mn-cs"/>
          </a:endParaRPr>
        </a:p>
      </dgm:t>
    </dgm:pt>
    <dgm:pt modelId="{5CF65B84-94FB-4640-85EE-4A30FC265C03}" type="parTrans" cxnId="{E7C041D3-CEAC-4EEA-99DB-4322EAC03054}">
      <dgm:prSet/>
      <dgm:spPr/>
      <dgm:t>
        <a:bodyPr/>
        <a:lstStyle/>
        <a:p>
          <a:pPr algn="ctr"/>
          <a:endParaRPr lang="bg-BG" sz="1800">
            <a:solidFill>
              <a:schemeClr val="bg1"/>
            </a:solidFill>
          </a:endParaRPr>
        </a:p>
      </dgm:t>
    </dgm:pt>
    <dgm:pt modelId="{B680713E-645C-4257-9A9F-6D163293CD04}" type="sibTrans" cxnId="{E7C041D3-CEAC-4EEA-99DB-4322EAC03054}">
      <dgm:prSet custT="1"/>
      <dgm:spPr/>
      <dgm:t>
        <a:bodyPr/>
        <a:lstStyle/>
        <a:p>
          <a:pPr algn="ctr"/>
          <a:endParaRPr lang="bg-BG" sz="1800">
            <a:solidFill>
              <a:schemeClr val="bg1"/>
            </a:solidFill>
          </a:endParaRPr>
        </a:p>
      </dgm:t>
    </dgm:pt>
    <dgm:pt modelId="{A25ED573-DFA5-4D4E-991F-FFC49BC68A89}" type="pres">
      <dgm:prSet presAssocID="{059557A2-39D2-447D-BA74-4615B1AF00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43531319-B7F1-4603-AAD4-D2C0AB01D491}" type="pres">
      <dgm:prSet presAssocID="{84332491-A8D9-48F2-9A3E-265DAB1C9D92}" presName="composite" presStyleCnt="0"/>
      <dgm:spPr/>
    </dgm:pt>
    <dgm:pt modelId="{7F56C320-9A61-474D-AB95-68DCE6FF01CA}" type="pres">
      <dgm:prSet presAssocID="{84332491-A8D9-48F2-9A3E-265DAB1C9D92}" presName="bentUpArrow1" presStyleLbl="alignImgPlace1" presStyleIdx="0" presStyleCnt="2"/>
      <dgm:spPr/>
    </dgm:pt>
    <dgm:pt modelId="{C59C88B6-0CFC-4D7A-8C79-731E69A122EA}" type="pres">
      <dgm:prSet presAssocID="{84332491-A8D9-48F2-9A3E-265DAB1C9D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AE87796-D52B-4CBC-B36E-DEDBBFD4CFE0}" type="pres">
      <dgm:prSet presAssocID="{84332491-A8D9-48F2-9A3E-265DAB1C9D9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ACB0602-83DA-4170-8AD8-720801FADCFE}" type="pres">
      <dgm:prSet presAssocID="{9B47015D-75AB-4CF3-85D5-C4A8C35F977F}" presName="sibTrans" presStyleCnt="0"/>
      <dgm:spPr/>
    </dgm:pt>
    <dgm:pt modelId="{4F332F94-3495-4C3D-AAAD-498B2BC71235}" type="pres">
      <dgm:prSet presAssocID="{02546316-6A52-4E9C-8760-4753B04A2FE0}" presName="composite" presStyleCnt="0"/>
      <dgm:spPr/>
    </dgm:pt>
    <dgm:pt modelId="{630769CB-6589-4B81-BE21-B8FB7341CB1A}" type="pres">
      <dgm:prSet presAssocID="{02546316-6A52-4E9C-8760-4753B04A2FE0}" presName="bentUpArrow1" presStyleLbl="alignImgPlace1" presStyleIdx="1" presStyleCnt="2"/>
      <dgm:spPr/>
    </dgm:pt>
    <dgm:pt modelId="{9F8E41F1-FABF-46C6-887A-4E432C6E7D0B}" type="pres">
      <dgm:prSet presAssocID="{02546316-6A52-4E9C-8760-4753B04A2FE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D5051DF-D1C5-4FCF-B1F7-B1AC00DF270F}" type="pres">
      <dgm:prSet presAssocID="{02546316-6A52-4E9C-8760-4753B04A2FE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A94E11C-16B9-4C96-B6A5-D1734C1F7177}" type="pres">
      <dgm:prSet presAssocID="{43F898A9-9C2A-4264-AEB5-A20F4B84C368}" presName="sibTrans" presStyleCnt="0"/>
      <dgm:spPr/>
    </dgm:pt>
    <dgm:pt modelId="{AA2913D9-D00D-4F1C-85A0-173F75579E93}" type="pres">
      <dgm:prSet presAssocID="{A43D04F1-10E4-4CE4-B6F1-C88A4C0AC606}" presName="composite" presStyleCnt="0"/>
      <dgm:spPr/>
    </dgm:pt>
    <dgm:pt modelId="{73D7B75C-2376-43E6-A75E-D1AEB7CB10C5}" type="pres">
      <dgm:prSet presAssocID="{A43D04F1-10E4-4CE4-B6F1-C88A4C0AC60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0EB00B8-5776-460B-B54D-31F5B3520173}" type="presOf" srcId="{A43D04F1-10E4-4CE4-B6F1-C88A4C0AC606}" destId="{73D7B75C-2376-43E6-A75E-D1AEB7CB10C5}" srcOrd="0" destOrd="0" presId="urn:microsoft.com/office/officeart/2005/8/layout/StepDownProcess"/>
    <dgm:cxn modelId="{D1843060-7835-4368-B1A0-B18B3BF2F920}" type="presOf" srcId="{059557A2-39D2-447D-BA74-4615B1AF002F}" destId="{A25ED573-DFA5-4D4E-991F-FFC49BC68A89}" srcOrd="0" destOrd="0" presId="urn:microsoft.com/office/officeart/2005/8/layout/StepDownProcess"/>
    <dgm:cxn modelId="{491D9610-D54A-456C-BD4D-C1789BA1E3ED}" type="presOf" srcId="{84332491-A8D9-48F2-9A3E-265DAB1C9D92}" destId="{C59C88B6-0CFC-4D7A-8C79-731E69A122EA}" srcOrd="0" destOrd="0" presId="urn:microsoft.com/office/officeart/2005/8/layout/StepDownProcess"/>
    <dgm:cxn modelId="{D0CFDE39-0E13-46BE-954A-5CAF58256ECB}" srcId="{059557A2-39D2-447D-BA74-4615B1AF002F}" destId="{02546316-6A52-4E9C-8760-4753B04A2FE0}" srcOrd="1" destOrd="0" parTransId="{AD695068-FAEF-4E8A-B007-4C48B213DB0D}" sibTransId="{43F898A9-9C2A-4264-AEB5-A20F4B84C368}"/>
    <dgm:cxn modelId="{942C3496-7348-4AC5-9014-F4E266DDF7B3}" type="presOf" srcId="{02546316-6A52-4E9C-8760-4753B04A2FE0}" destId="{9F8E41F1-FABF-46C6-887A-4E432C6E7D0B}" srcOrd="0" destOrd="0" presId="urn:microsoft.com/office/officeart/2005/8/layout/StepDownProcess"/>
    <dgm:cxn modelId="{F890301F-FCCB-4AEB-8ABA-454F13C6897A}" srcId="{059557A2-39D2-447D-BA74-4615B1AF002F}" destId="{84332491-A8D9-48F2-9A3E-265DAB1C9D92}" srcOrd="0" destOrd="0" parTransId="{AE37C2DB-3AEE-4618-8D7E-E40E381CBF51}" sibTransId="{9B47015D-75AB-4CF3-85D5-C4A8C35F977F}"/>
    <dgm:cxn modelId="{E7C041D3-CEAC-4EEA-99DB-4322EAC03054}" srcId="{059557A2-39D2-447D-BA74-4615B1AF002F}" destId="{A43D04F1-10E4-4CE4-B6F1-C88A4C0AC606}" srcOrd="2" destOrd="0" parTransId="{5CF65B84-94FB-4640-85EE-4A30FC265C03}" sibTransId="{B680713E-645C-4257-9A9F-6D163293CD04}"/>
    <dgm:cxn modelId="{A38A143F-2B09-486F-B94B-1B24E61989E9}" type="presParOf" srcId="{A25ED573-DFA5-4D4E-991F-FFC49BC68A89}" destId="{43531319-B7F1-4603-AAD4-D2C0AB01D491}" srcOrd="0" destOrd="0" presId="urn:microsoft.com/office/officeart/2005/8/layout/StepDownProcess"/>
    <dgm:cxn modelId="{6BEC0461-B1D4-40A9-8F28-15E86B72BFFD}" type="presParOf" srcId="{43531319-B7F1-4603-AAD4-D2C0AB01D491}" destId="{7F56C320-9A61-474D-AB95-68DCE6FF01CA}" srcOrd="0" destOrd="0" presId="urn:microsoft.com/office/officeart/2005/8/layout/StepDownProcess"/>
    <dgm:cxn modelId="{24353A03-EBFF-4E9F-A100-478924522420}" type="presParOf" srcId="{43531319-B7F1-4603-AAD4-D2C0AB01D491}" destId="{C59C88B6-0CFC-4D7A-8C79-731E69A122EA}" srcOrd="1" destOrd="0" presId="urn:microsoft.com/office/officeart/2005/8/layout/StepDownProcess"/>
    <dgm:cxn modelId="{79084624-1E50-48BE-9C84-87DC99B09544}" type="presParOf" srcId="{43531319-B7F1-4603-AAD4-D2C0AB01D491}" destId="{6AE87796-D52B-4CBC-B36E-DEDBBFD4CFE0}" srcOrd="2" destOrd="0" presId="urn:microsoft.com/office/officeart/2005/8/layout/StepDownProcess"/>
    <dgm:cxn modelId="{CA9D8605-EFA3-484D-9744-F1B140BED9E9}" type="presParOf" srcId="{A25ED573-DFA5-4D4E-991F-FFC49BC68A89}" destId="{FACB0602-83DA-4170-8AD8-720801FADCFE}" srcOrd="1" destOrd="0" presId="urn:microsoft.com/office/officeart/2005/8/layout/StepDownProcess"/>
    <dgm:cxn modelId="{AA570766-648E-4475-8D4D-CFF8CA833154}" type="presParOf" srcId="{A25ED573-DFA5-4D4E-991F-FFC49BC68A89}" destId="{4F332F94-3495-4C3D-AAAD-498B2BC71235}" srcOrd="2" destOrd="0" presId="urn:microsoft.com/office/officeart/2005/8/layout/StepDownProcess"/>
    <dgm:cxn modelId="{3F6C4C67-5EAE-4C3A-8BE7-EC39FE349081}" type="presParOf" srcId="{4F332F94-3495-4C3D-AAAD-498B2BC71235}" destId="{630769CB-6589-4B81-BE21-B8FB7341CB1A}" srcOrd="0" destOrd="0" presId="urn:microsoft.com/office/officeart/2005/8/layout/StepDownProcess"/>
    <dgm:cxn modelId="{E6B5154C-1528-4278-8A4F-81AAD50A9246}" type="presParOf" srcId="{4F332F94-3495-4C3D-AAAD-498B2BC71235}" destId="{9F8E41F1-FABF-46C6-887A-4E432C6E7D0B}" srcOrd="1" destOrd="0" presId="urn:microsoft.com/office/officeart/2005/8/layout/StepDownProcess"/>
    <dgm:cxn modelId="{1723CC6D-9452-4AF6-99D6-FE98E5E3C32B}" type="presParOf" srcId="{4F332F94-3495-4C3D-AAAD-498B2BC71235}" destId="{ED5051DF-D1C5-4FCF-B1F7-B1AC00DF270F}" srcOrd="2" destOrd="0" presId="urn:microsoft.com/office/officeart/2005/8/layout/StepDownProcess"/>
    <dgm:cxn modelId="{288CBB46-B4D0-4F51-8856-06E762EEB02E}" type="presParOf" srcId="{A25ED573-DFA5-4D4E-991F-FFC49BC68A89}" destId="{CA94E11C-16B9-4C96-B6A5-D1734C1F7177}" srcOrd="3" destOrd="0" presId="urn:microsoft.com/office/officeart/2005/8/layout/StepDownProcess"/>
    <dgm:cxn modelId="{A879FAAB-20FD-40E7-9405-3A409F571332}" type="presParOf" srcId="{A25ED573-DFA5-4D4E-991F-FFC49BC68A89}" destId="{AA2913D9-D00D-4F1C-85A0-173F75579E93}" srcOrd="4" destOrd="0" presId="urn:microsoft.com/office/officeart/2005/8/layout/StepDownProcess"/>
    <dgm:cxn modelId="{2F584958-1A13-41B9-B11E-8F9D533B27FB}" type="presParOf" srcId="{AA2913D9-D00D-4F1C-85A0-173F75579E93}" destId="{73D7B75C-2376-43E6-A75E-D1AEB7CB10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07C74-91E3-40E6-9652-B5506709D8FA}">
      <dsp:nvSpPr>
        <dsp:cNvPr id="0" name=""/>
        <dsp:cNvSpPr/>
      </dsp:nvSpPr>
      <dsp:spPr>
        <a:xfrm>
          <a:off x="0" y="145008"/>
          <a:ext cx="9124460" cy="227535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E1804-4B7E-4344-8E8D-31FE995FCDEE}">
      <dsp:nvSpPr>
        <dsp:cNvPr id="0" name=""/>
        <dsp:cNvSpPr/>
      </dsp:nvSpPr>
      <dsp:spPr>
        <a:xfrm>
          <a:off x="277365" y="303380"/>
          <a:ext cx="1539084" cy="1668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E8EAE-3E82-479A-9DB6-9A8285F7991B}">
      <dsp:nvSpPr>
        <dsp:cNvPr id="0" name=""/>
        <dsp:cNvSpPr/>
      </dsp:nvSpPr>
      <dsp:spPr>
        <a:xfrm rot="10800000">
          <a:off x="277365" y="2275351"/>
          <a:ext cx="1539084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Български туристи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 </a:t>
          </a:r>
          <a:endParaRPr lang="bg-BG" sz="1400" kern="1200" dirty="0"/>
        </a:p>
      </dsp:txBody>
      <dsp:txXfrm rot="10800000">
        <a:off x="324697" y="2275351"/>
        <a:ext cx="1444420" cy="2733652"/>
      </dsp:txXfrm>
    </dsp:sp>
    <dsp:sp modelId="{40EC80C7-069D-4C95-8767-9EA73FA65166}">
      <dsp:nvSpPr>
        <dsp:cNvPr id="0" name=""/>
        <dsp:cNvSpPr/>
      </dsp:nvSpPr>
      <dsp:spPr>
        <a:xfrm>
          <a:off x="2099695" y="303380"/>
          <a:ext cx="1539084" cy="1668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0452D-2123-4ED7-A48F-3F14DDFAEE17}">
      <dsp:nvSpPr>
        <dsp:cNvPr id="0" name=""/>
        <dsp:cNvSpPr/>
      </dsp:nvSpPr>
      <dsp:spPr>
        <a:xfrm rot="10800000">
          <a:off x="1970358" y="2275351"/>
          <a:ext cx="1797758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Чуждестранни туристи от 10-те генериращи пазара, разделени в 2 групи: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chemeClr val="bg1"/>
              </a:solidFill>
            </a:rPr>
            <a:t>1. Лица, посетили България през последните 2 години.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200" kern="1200" dirty="0" smtClean="0">
              <a:solidFill>
                <a:schemeClr val="bg1"/>
              </a:solidFill>
            </a:rPr>
            <a:t>2. Лица, които през последните 2 години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chemeClr val="bg1"/>
              </a:solidFill>
            </a:rPr>
            <a:t>са посетили конкурентна на България дестинация</a:t>
          </a:r>
        </a:p>
      </dsp:txBody>
      <dsp:txXfrm rot="10800000">
        <a:off x="2025645" y="2275351"/>
        <a:ext cx="1687184" cy="2725697"/>
      </dsp:txXfrm>
    </dsp:sp>
    <dsp:sp modelId="{2937B08B-120A-42A4-ABBE-034217F7177B}">
      <dsp:nvSpPr>
        <dsp:cNvPr id="0" name=""/>
        <dsp:cNvSpPr/>
      </dsp:nvSpPr>
      <dsp:spPr>
        <a:xfrm>
          <a:off x="3922024" y="303380"/>
          <a:ext cx="1539084" cy="1668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4EDD3-9756-411F-988C-C496FBE425BF}">
      <dsp:nvSpPr>
        <dsp:cNvPr id="0" name=""/>
        <dsp:cNvSpPr/>
      </dsp:nvSpPr>
      <dsp:spPr>
        <a:xfrm rot="10800000">
          <a:off x="3922024" y="2275351"/>
          <a:ext cx="1539084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Експерти </a:t>
          </a:r>
          <a:endParaRPr lang="bg-BG" sz="1400" b="1" kern="1200" dirty="0"/>
        </a:p>
      </dsp:txBody>
      <dsp:txXfrm rot="10800000">
        <a:off x="3969356" y="2275351"/>
        <a:ext cx="1444420" cy="2733652"/>
      </dsp:txXfrm>
    </dsp:sp>
    <dsp:sp modelId="{060F7D52-1A06-45F6-A9F9-889FBEC2F220}">
      <dsp:nvSpPr>
        <dsp:cNvPr id="0" name=""/>
        <dsp:cNvSpPr/>
      </dsp:nvSpPr>
      <dsp:spPr>
        <a:xfrm>
          <a:off x="5615017" y="303380"/>
          <a:ext cx="1539084" cy="1668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ED62C-C213-454E-A7D3-D983FAF2D1D4}">
      <dsp:nvSpPr>
        <dsp:cNvPr id="0" name=""/>
        <dsp:cNvSpPr/>
      </dsp:nvSpPr>
      <dsp:spPr>
        <a:xfrm rot="10800000">
          <a:off x="5615017" y="2275351"/>
          <a:ext cx="1539084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Чуждестранни туроператори</a:t>
          </a:r>
          <a:endParaRPr lang="bg-BG" sz="1400" b="1" kern="1200" dirty="0"/>
        </a:p>
      </dsp:txBody>
      <dsp:txXfrm rot="10800000">
        <a:off x="5662349" y="2275351"/>
        <a:ext cx="1444420" cy="2733652"/>
      </dsp:txXfrm>
    </dsp:sp>
    <dsp:sp modelId="{7DE3C10D-7948-4DCE-B9AF-D9204D2D6969}">
      <dsp:nvSpPr>
        <dsp:cNvPr id="0" name=""/>
        <dsp:cNvSpPr/>
      </dsp:nvSpPr>
      <dsp:spPr>
        <a:xfrm>
          <a:off x="7308010" y="303380"/>
          <a:ext cx="1539084" cy="1668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CAA0F-9B7B-4FF3-A851-A70673937263}">
      <dsp:nvSpPr>
        <dsp:cNvPr id="0" name=""/>
        <dsp:cNvSpPr/>
      </dsp:nvSpPr>
      <dsp:spPr>
        <a:xfrm rot="10800000">
          <a:off x="7308010" y="2275351"/>
          <a:ext cx="1539084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Български туроператори</a:t>
          </a:r>
          <a:endParaRPr lang="bg-BG" sz="1400" b="1" kern="1200" dirty="0"/>
        </a:p>
      </dsp:txBody>
      <dsp:txXfrm rot="10800000">
        <a:off x="7355342" y="2275351"/>
        <a:ext cx="1444420" cy="273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3B96FE65-557A-44B2-BD74-D32B8F523B75}" type="datetimeFigureOut">
              <a:rPr lang="bg-BG" smtClean="0"/>
              <a:pPr/>
              <a:t>21.11.2012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7"/>
            <a:ext cx="2945659" cy="499110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7"/>
            <a:ext cx="2945659" cy="499110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55031FB6-9257-4CF3-9721-C8C68765811C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764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4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8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4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38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49300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2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49300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870C-2A32-4C77-95FC-721E94BBBEB9}" type="slidenum">
              <a:rPr lang="bg-BG">
                <a:solidFill>
                  <a:prstClr val="black"/>
                </a:solidFill>
              </a:rPr>
              <a:pPr/>
              <a:t>17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8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4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7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1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2" y="2130430"/>
            <a:ext cx="7772516" cy="1469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92" y="3885640"/>
            <a:ext cx="6401033" cy="17536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909" y="5538518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7E5D9D-2A37-40F6-B8F4-C609507547A9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6" y="6417655"/>
            <a:ext cx="413308" cy="365925"/>
          </a:xfrm>
        </p:spPr>
        <p:txBody>
          <a:bodyPr/>
          <a:lstStyle>
            <a:lvl1pPr>
              <a:defRPr b="1">
                <a:solidFill>
                  <a:srgbClr val="1F407B"/>
                </a:solidFill>
              </a:defRPr>
            </a:lvl1pPr>
          </a:lstStyle>
          <a:p>
            <a:pPr>
              <a:defRPr/>
            </a:pPr>
            <a:fld id="{8EF47934-5C83-44D9-9210-4B399B2E37E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33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3B89E4-7490-4E29-9BE8-B0FE3AA74870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E80-B4FE-472D-8F5F-D170F8E30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4406670"/>
            <a:ext cx="7772516" cy="13629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34" y="2907250"/>
            <a:ext cx="7772516" cy="149936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2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5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8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3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64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97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30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63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F3D32E-2CAE-4A2A-A14F-AFEF5B2F01DB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DD1-C739-4A15-9CD1-D46D86E6319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97" y="1600151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31" y="1600151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27BC68-EA14-4525-9436-9A8E6A467721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1C94-6858-4FF4-B029-28BF771F10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6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7" y="1535028"/>
            <a:ext cx="4039939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298" indent="0">
              <a:buNone/>
              <a:defRPr sz="1600" b="1"/>
            </a:lvl2pPr>
            <a:lvl3pPr marL="746596" indent="0">
              <a:buNone/>
              <a:defRPr sz="1500" b="1"/>
            </a:lvl3pPr>
            <a:lvl4pPr marL="1119894" indent="0">
              <a:buNone/>
              <a:defRPr sz="1300" b="1"/>
            </a:lvl4pPr>
            <a:lvl5pPr marL="1493195" indent="0">
              <a:buNone/>
              <a:defRPr sz="1300" b="1"/>
            </a:lvl5pPr>
            <a:lvl6pPr marL="1866487" indent="0">
              <a:buNone/>
              <a:defRPr sz="1300" b="1"/>
            </a:lvl6pPr>
            <a:lvl7pPr marL="2239786" indent="0">
              <a:buNone/>
              <a:defRPr sz="1300" b="1"/>
            </a:lvl7pPr>
            <a:lvl8pPr marL="2613085" indent="0">
              <a:buNone/>
              <a:defRPr sz="1300" b="1"/>
            </a:lvl8pPr>
            <a:lvl9pPr marL="298638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97" y="2175404"/>
            <a:ext cx="4039939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4" y="1535028"/>
            <a:ext cx="4041103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298" indent="0">
              <a:buNone/>
              <a:defRPr sz="1600" b="1"/>
            </a:lvl2pPr>
            <a:lvl3pPr marL="746596" indent="0">
              <a:buNone/>
              <a:defRPr sz="1500" b="1"/>
            </a:lvl3pPr>
            <a:lvl4pPr marL="1119894" indent="0">
              <a:buNone/>
              <a:defRPr sz="1300" b="1"/>
            </a:lvl4pPr>
            <a:lvl5pPr marL="1493195" indent="0">
              <a:buNone/>
              <a:defRPr sz="1300" b="1"/>
            </a:lvl5pPr>
            <a:lvl6pPr marL="1866487" indent="0">
              <a:buNone/>
              <a:defRPr sz="1300" b="1"/>
            </a:lvl6pPr>
            <a:lvl7pPr marL="2239786" indent="0">
              <a:buNone/>
              <a:defRPr sz="1300" b="1"/>
            </a:lvl7pPr>
            <a:lvl8pPr marL="2613085" indent="0">
              <a:buNone/>
              <a:defRPr sz="1300" b="1"/>
            </a:lvl8pPr>
            <a:lvl9pPr marL="298638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4" y="2175404"/>
            <a:ext cx="4041103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F33EA6-7C1B-4EEA-B854-49C4411E9DA3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57C4-2D2C-479C-A557-89A6FBB384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0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A4A6AA-124D-457A-8407-9A010057BEC4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686-96B5-4118-B6BE-2A11DB6D07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52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79198B-38F7-41D6-9411-EAD2ED323856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8F6-7F96-4215-B2AA-B2AEFA0E4CD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9" y="272894"/>
            <a:ext cx="3008416" cy="11628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2896"/>
            <a:ext cx="5111047" cy="58532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9" y="1435792"/>
            <a:ext cx="3008416" cy="4690357"/>
          </a:xfrm>
        </p:spPr>
        <p:txBody>
          <a:bodyPr/>
          <a:lstStyle>
            <a:lvl1pPr marL="0" indent="0">
              <a:buNone/>
              <a:defRPr sz="1100"/>
            </a:lvl1pPr>
            <a:lvl2pPr marL="373298" indent="0">
              <a:buNone/>
              <a:defRPr sz="900"/>
            </a:lvl2pPr>
            <a:lvl3pPr marL="746596" indent="0">
              <a:buNone/>
              <a:defRPr sz="800"/>
            </a:lvl3pPr>
            <a:lvl4pPr marL="1119894" indent="0">
              <a:buNone/>
              <a:defRPr sz="700"/>
            </a:lvl4pPr>
            <a:lvl5pPr marL="1493195" indent="0">
              <a:buNone/>
              <a:defRPr sz="700"/>
            </a:lvl5pPr>
            <a:lvl6pPr marL="1866487" indent="0">
              <a:buNone/>
              <a:defRPr sz="700"/>
            </a:lvl6pPr>
            <a:lvl7pPr marL="2239786" indent="0">
              <a:buNone/>
              <a:defRPr sz="700"/>
            </a:lvl7pPr>
            <a:lvl8pPr marL="2613085" indent="0">
              <a:buNone/>
              <a:defRPr sz="700"/>
            </a:lvl8pPr>
            <a:lvl9pPr marL="298638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638E40-71AF-4055-8EDB-261E61971A11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3982-5338-48B6-926D-96EA482DAC3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9"/>
            <a:ext cx="822960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5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84" y="4800505"/>
            <a:ext cx="5487097" cy="56749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84" y="612463"/>
            <a:ext cx="5487097" cy="411511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3298" indent="0">
              <a:buNone/>
              <a:defRPr sz="2300"/>
            </a:lvl2pPr>
            <a:lvl3pPr marL="746596" indent="0">
              <a:buNone/>
              <a:defRPr sz="2000"/>
            </a:lvl3pPr>
            <a:lvl4pPr marL="1119894" indent="0">
              <a:buNone/>
              <a:defRPr sz="1600"/>
            </a:lvl4pPr>
            <a:lvl5pPr marL="1493195" indent="0">
              <a:buNone/>
              <a:defRPr sz="1600"/>
            </a:lvl5pPr>
            <a:lvl6pPr marL="1866487" indent="0">
              <a:buNone/>
              <a:defRPr sz="1600"/>
            </a:lvl6pPr>
            <a:lvl7pPr marL="2239786" indent="0">
              <a:buNone/>
              <a:defRPr sz="1600"/>
            </a:lvl7pPr>
            <a:lvl8pPr marL="2613085" indent="0">
              <a:buNone/>
              <a:defRPr sz="1600"/>
            </a:lvl8pPr>
            <a:lvl9pPr marL="2986385" indent="0">
              <a:buNone/>
              <a:defRPr sz="16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84" y="5367997"/>
            <a:ext cx="5487097" cy="804726"/>
          </a:xfrm>
        </p:spPr>
        <p:txBody>
          <a:bodyPr/>
          <a:lstStyle>
            <a:lvl1pPr marL="0" indent="0">
              <a:buNone/>
              <a:defRPr sz="1100"/>
            </a:lvl1pPr>
            <a:lvl2pPr marL="373298" indent="0">
              <a:buNone/>
              <a:defRPr sz="900"/>
            </a:lvl2pPr>
            <a:lvl3pPr marL="746596" indent="0">
              <a:buNone/>
              <a:defRPr sz="800"/>
            </a:lvl3pPr>
            <a:lvl4pPr marL="1119894" indent="0">
              <a:buNone/>
              <a:defRPr sz="700"/>
            </a:lvl4pPr>
            <a:lvl5pPr marL="1493195" indent="0">
              <a:buNone/>
              <a:defRPr sz="700"/>
            </a:lvl5pPr>
            <a:lvl6pPr marL="1866487" indent="0">
              <a:buNone/>
              <a:defRPr sz="700"/>
            </a:lvl6pPr>
            <a:lvl7pPr marL="2239786" indent="0">
              <a:buNone/>
              <a:defRPr sz="700"/>
            </a:lvl7pPr>
            <a:lvl8pPr marL="2613085" indent="0">
              <a:buNone/>
              <a:defRPr sz="700"/>
            </a:lvl8pPr>
            <a:lvl9pPr marL="298638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5E1A0C-6C41-414D-A950-BE876A5D2999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3288-DE47-4957-AF06-0CA7D8D9B3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4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ED5FED-A05F-4C13-9ABD-64D32C973BF6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F28-B9BF-450C-8133-11DD9A65D6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2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270" y="274505"/>
            <a:ext cx="2057226" cy="5851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95" y="274505"/>
            <a:ext cx="6059908" cy="5851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2" y="6355644"/>
            <a:ext cx="2132901" cy="365925"/>
          </a:xfrm>
          <a:prstGeom prst="rect">
            <a:avLst/>
          </a:prstGeom>
        </p:spPr>
        <p:txBody>
          <a:bodyPr lIns="74661" tIns="37329" rIns="74661" bIns="37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15D998-1B32-4259-AE09-5CD4C1E0EB2F}" type="datetime1">
              <a:rPr lang="bg-BG" sz="2400">
                <a:solidFill>
                  <a:prstClr val="black"/>
                </a:solidFill>
              </a:rPr>
              <a:pPr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7FE-00A5-4429-86DB-BEFBCB3F24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2" y="2130430"/>
            <a:ext cx="7772516" cy="1469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97" y="3885645"/>
            <a:ext cx="6401033" cy="17536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914" y="5538518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47E5D9D-2A37-40F6-B8F4-C609507547A9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6" y="6417655"/>
            <a:ext cx="413308" cy="365925"/>
          </a:xfrm>
        </p:spPr>
        <p:txBody>
          <a:bodyPr/>
          <a:lstStyle>
            <a:lvl1pPr>
              <a:defRPr b="1">
                <a:solidFill>
                  <a:srgbClr val="1F407B"/>
                </a:solidFill>
              </a:defRPr>
            </a:lvl1pPr>
          </a:lstStyle>
          <a:p>
            <a:pPr>
              <a:defRPr/>
            </a:pPr>
            <a:fld id="{8EF47934-5C83-44D9-9210-4B399B2E37E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9350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43B89E4-7490-4E29-9BE8-B0FE3AA74870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E80-B4FE-472D-8F5F-D170F8E30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4406675"/>
            <a:ext cx="7772516" cy="13629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34" y="2907250"/>
            <a:ext cx="7772516" cy="149936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1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2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3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5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6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7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8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39F3D32E-2CAE-4A2A-A14F-AFEF5B2F01DB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DD1-C739-4A15-9CD1-D46D86E6319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71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02" y="1600156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36" y="1600156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7D27BC68-EA14-4525-9436-9A8E6A467721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1C94-6858-4FF4-B029-28BF771F10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45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02" y="1535028"/>
            <a:ext cx="4039939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103" indent="0">
              <a:buNone/>
              <a:defRPr sz="1600" b="1"/>
            </a:lvl2pPr>
            <a:lvl3pPr marL="746206" indent="0">
              <a:buNone/>
              <a:defRPr sz="1500" b="1"/>
            </a:lvl3pPr>
            <a:lvl4pPr marL="1119311" indent="0">
              <a:buNone/>
              <a:defRPr sz="1300" b="1"/>
            </a:lvl4pPr>
            <a:lvl5pPr marL="1492415" indent="0">
              <a:buNone/>
              <a:defRPr sz="1300" b="1"/>
            </a:lvl5pPr>
            <a:lvl6pPr marL="1865516" indent="0">
              <a:buNone/>
              <a:defRPr sz="1300" b="1"/>
            </a:lvl6pPr>
            <a:lvl7pPr marL="2238621" indent="0">
              <a:buNone/>
              <a:defRPr sz="1300" b="1"/>
            </a:lvl7pPr>
            <a:lvl8pPr marL="2611725" indent="0">
              <a:buNone/>
              <a:defRPr sz="1300" b="1"/>
            </a:lvl8pPr>
            <a:lvl9pPr marL="298483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02" y="2175404"/>
            <a:ext cx="4039939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4" y="1535028"/>
            <a:ext cx="4041103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103" indent="0">
              <a:buNone/>
              <a:defRPr sz="1600" b="1"/>
            </a:lvl2pPr>
            <a:lvl3pPr marL="746206" indent="0">
              <a:buNone/>
              <a:defRPr sz="1500" b="1"/>
            </a:lvl3pPr>
            <a:lvl4pPr marL="1119311" indent="0">
              <a:buNone/>
              <a:defRPr sz="1300" b="1"/>
            </a:lvl4pPr>
            <a:lvl5pPr marL="1492415" indent="0">
              <a:buNone/>
              <a:defRPr sz="1300" b="1"/>
            </a:lvl5pPr>
            <a:lvl6pPr marL="1865516" indent="0">
              <a:buNone/>
              <a:defRPr sz="1300" b="1"/>
            </a:lvl6pPr>
            <a:lvl7pPr marL="2238621" indent="0">
              <a:buNone/>
              <a:defRPr sz="1300" b="1"/>
            </a:lvl7pPr>
            <a:lvl8pPr marL="2611725" indent="0">
              <a:buNone/>
              <a:defRPr sz="1300" b="1"/>
            </a:lvl8pPr>
            <a:lvl9pPr marL="298483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4" y="2175404"/>
            <a:ext cx="4041103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53F33EA6-7C1B-4EEA-B854-49C4411E9DA3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57C4-2D2C-479C-A557-89A6FBB384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1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AA4A6AA-124D-457A-8407-9A010057BEC4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686-96B5-4118-B6BE-2A11DB6D07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45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C179198B-38F7-41D6-9411-EAD2ED323856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8F6-7F96-4215-B2AA-B2AEFA0E4CD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28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9" y="272894"/>
            <a:ext cx="3008416" cy="11628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2901"/>
            <a:ext cx="5111047" cy="58532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9" y="1435792"/>
            <a:ext cx="3008416" cy="4690357"/>
          </a:xfrm>
        </p:spPr>
        <p:txBody>
          <a:bodyPr/>
          <a:lstStyle>
            <a:lvl1pPr marL="0" indent="0">
              <a:buNone/>
              <a:defRPr sz="1100"/>
            </a:lvl1pPr>
            <a:lvl2pPr marL="373103" indent="0">
              <a:buNone/>
              <a:defRPr sz="900"/>
            </a:lvl2pPr>
            <a:lvl3pPr marL="746206" indent="0">
              <a:buNone/>
              <a:defRPr sz="800"/>
            </a:lvl3pPr>
            <a:lvl4pPr marL="1119311" indent="0">
              <a:buNone/>
              <a:defRPr sz="700"/>
            </a:lvl4pPr>
            <a:lvl5pPr marL="1492415" indent="0">
              <a:buNone/>
              <a:defRPr sz="700"/>
            </a:lvl5pPr>
            <a:lvl6pPr marL="1865516" indent="0">
              <a:buNone/>
              <a:defRPr sz="700"/>
            </a:lvl6pPr>
            <a:lvl7pPr marL="2238621" indent="0">
              <a:buNone/>
              <a:defRPr sz="700"/>
            </a:lvl7pPr>
            <a:lvl8pPr marL="2611725" indent="0">
              <a:buNone/>
              <a:defRPr sz="700"/>
            </a:lvl8pPr>
            <a:lvl9pPr marL="298483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A4638E40-71AF-4055-8EDB-261E61971A11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3982-5338-48B6-926D-96EA482DAC3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89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89" y="4800510"/>
            <a:ext cx="5487097" cy="56749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89" y="612468"/>
            <a:ext cx="5487097" cy="411511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3103" indent="0">
              <a:buNone/>
              <a:defRPr sz="2300"/>
            </a:lvl2pPr>
            <a:lvl3pPr marL="746206" indent="0">
              <a:buNone/>
              <a:defRPr sz="2000"/>
            </a:lvl3pPr>
            <a:lvl4pPr marL="1119311" indent="0">
              <a:buNone/>
              <a:defRPr sz="1600"/>
            </a:lvl4pPr>
            <a:lvl5pPr marL="1492415" indent="0">
              <a:buNone/>
              <a:defRPr sz="1600"/>
            </a:lvl5pPr>
            <a:lvl6pPr marL="1865516" indent="0">
              <a:buNone/>
              <a:defRPr sz="1600"/>
            </a:lvl6pPr>
            <a:lvl7pPr marL="2238621" indent="0">
              <a:buNone/>
              <a:defRPr sz="1600"/>
            </a:lvl7pPr>
            <a:lvl8pPr marL="2611725" indent="0">
              <a:buNone/>
              <a:defRPr sz="1600"/>
            </a:lvl8pPr>
            <a:lvl9pPr marL="2984831" indent="0">
              <a:buNone/>
              <a:defRPr sz="16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89" y="5367997"/>
            <a:ext cx="5487097" cy="804726"/>
          </a:xfrm>
        </p:spPr>
        <p:txBody>
          <a:bodyPr/>
          <a:lstStyle>
            <a:lvl1pPr marL="0" indent="0">
              <a:buNone/>
              <a:defRPr sz="1100"/>
            </a:lvl1pPr>
            <a:lvl2pPr marL="373103" indent="0">
              <a:buNone/>
              <a:defRPr sz="900"/>
            </a:lvl2pPr>
            <a:lvl3pPr marL="746206" indent="0">
              <a:buNone/>
              <a:defRPr sz="800"/>
            </a:lvl3pPr>
            <a:lvl4pPr marL="1119311" indent="0">
              <a:buNone/>
              <a:defRPr sz="700"/>
            </a:lvl4pPr>
            <a:lvl5pPr marL="1492415" indent="0">
              <a:buNone/>
              <a:defRPr sz="700"/>
            </a:lvl5pPr>
            <a:lvl6pPr marL="1865516" indent="0">
              <a:buNone/>
              <a:defRPr sz="700"/>
            </a:lvl6pPr>
            <a:lvl7pPr marL="2238621" indent="0">
              <a:buNone/>
              <a:defRPr sz="700"/>
            </a:lvl7pPr>
            <a:lvl8pPr marL="2611725" indent="0">
              <a:buNone/>
              <a:defRPr sz="700"/>
            </a:lvl8pPr>
            <a:lvl9pPr marL="298483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375E1A0C-6C41-414D-A950-BE876A5D2999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3288-DE47-4957-AF06-0CA7D8D9B3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78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60ED5FED-A05F-4C13-9ABD-64D32C973BF6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F28-B9BF-450C-8133-11DD9A65D6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05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270" y="274510"/>
            <a:ext cx="2057226" cy="5851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95" y="274510"/>
            <a:ext cx="6059908" cy="5851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7" y="6355649"/>
            <a:ext cx="2132901" cy="365925"/>
          </a:xfrm>
          <a:prstGeom prst="rect">
            <a:avLst/>
          </a:prstGeom>
        </p:spPr>
        <p:txBody>
          <a:bodyPr lIns="74623" tIns="37310" rIns="74623" bIns="37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3735">
              <a:defRPr/>
            </a:pPr>
            <a:fld id="{5D15D998-1B32-4259-AE09-5CD4C1E0EB2F}" type="datetime1">
              <a:rPr lang="bg-BG" sz="2400" smtClean="0">
                <a:solidFill>
                  <a:prstClr val="black"/>
                </a:solidFill>
              </a:rPr>
              <a:pPr defTabSz="913735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7FE-00A5-4429-86DB-BEFBCB3F24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42" y="2130430"/>
            <a:ext cx="7772516" cy="14699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90" y="3885638"/>
            <a:ext cx="6401033" cy="17536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0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907" y="5538518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47E5D9D-2A37-40F6-B8F4-C609507547A9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6" y="6417655"/>
            <a:ext cx="413308" cy="365925"/>
          </a:xfrm>
        </p:spPr>
        <p:txBody>
          <a:bodyPr/>
          <a:lstStyle>
            <a:lvl1pPr>
              <a:defRPr b="1">
                <a:solidFill>
                  <a:srgbClr val="1F407B"/>
                </a:solidFill>
              </a:defRPr>
            </a:lvl1pPr>
          </a:lstStyle>
          <a:p>
            <a:pPr>
              <a:defRPr/>
            </a:pPr>
            <a:fld id="{8EF47934-5C83-44D9-9210-4B399B2E37E1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8057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43B89E4-7490-4E29-9BE8-B0FE3AA74870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E80-B4FE-472D-8F5F-D170F8E30F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4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34" y="4406668"/>
            <a:ext cx="7772516" cy="136291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34" y="2907249"/>
            <a:ext cx="7772516" cy="149936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3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7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01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35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68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40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36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70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39F3D32E-2CAE-4A2A-A14F-AFEF5B2F01DB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DD1-C739-4A15-9CD1-D46D86E6319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37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595" y="1600149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29" y="1600149"/>
            <a:ext cx="4058567" cy="45260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7D27BC68-EA14-4525-9436-9A8E6A467721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1C94-6858-4FF4-B029-28BF771F100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1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5" y="1535028"/>
            <a:ext cx="4039939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376" indent="0">
              <a:buNone/>
              <a:defRPr sz="1600" b="1"/>
            </a:lvl2pPr>
            <a:lvl3pPr marL="746752" indent="0">
              <a:buNone/>
              <a:defRPr sz="1500" b="1"/>
            </a:lvl3pPr>
            <a:lvl4pPr marL="1120127" indent="0">
              <a:buNone/>
              <a:defRPr sz="1300" b="1"/>
            </a:lvl4pPr>
            <a:lvl5pPr marL="1493507" indent="0">
              <a:buNone/>
              <a:defRPr sz="1300" b="1"/>
            </a:lvl5pPr>
            <a:lvl6pPr marL="1866875" indent="0">
              <a:buNone/>
              <a:defRPr sz="1300" b="1"/>
            </a:lvl6pPr>
            <a:lvl7pPr marL="2240252" indent="0">
              <a:buNone/>
              <a:defRPr sz="1300" b="1"/>
            </a:lvl7pPr>
            <a:lvl8pPr marL="2613629" indent="0">
              <a:buNone/>
              <a:defRPr sz="1300" b="1"/>
            </a:lvl8pPr>
            <a:lvl9pPr marL="298700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95" y="2175404"/>
            <a:ext cx="4039939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3" y="1535028"/>
            <a:ext cx="4041103" cy="6403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376" indent="0">
              <a:buNone/>
              <a:defRPr sz="1600" b="1"/>
            </a:lvl2pPr>
            <a:lvl3pPr marL="746752" indent="0">
              <a:buNone/>
              <a:defRPr sz="1500" b="1"/>
            </a:lvl3pPr>
            <a:lvl4pPr marL="1120127" indent="0">
              <a:buNone/>
              <a:defRPr sz="1300" b="1"/>
            </a:lvl4pPr>
            <a:lvl5pPr marL="1493507" indent="0">
              <a:buNone/>
              <a:defRPr sz="1300" b="1"/>
            </a:lvl5pPr>
            <a:lvl6pPr marL="1866875" indent="0">
              <a:buNone/>
              <a:defRPr sz="1300" b="1"/>
            </a:lvl6pPr>
            <a:lvl7pPr marL="2240252" indent="0">
              <a:buNone/>
              <a:defRPr sz="1300" b="1"/>
            </a:lvl7pPr>
            <a:lvl8pPr marL="2613629" indent="0">
              <a:buNone/>
              <a:defRPr sz="1300" b="1"/>
            </a:lvl8pPr>
            <a:lvl9pPr marL="298700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3" y="2175404"/>
            <a:ext cx="4041103" cy="395075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53F33EA6-7C1B-4EEA-B854-49C4411E9DA3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57C4-2D2C-479C-A557-89A6FBB384D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0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AA4A6AA-124D-457A-8407-9A010057BEC4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686-96B5-4118-B6BE-2A11DB6D077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6" y="1354758"/>
            <a:ext cx="8229600" cy="634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9"/>
            <a:ext cx="403860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132859"/>
            <a:ext cx="4038600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3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C179198B-38F7-41D6-9411-EAD2ED323856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8F6-7F96-4215-B2AA-B2AEFA0E4CD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36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9" y="272894"/>
            <a:ext cx="3008416" cy="116289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2894"/>
            <a:ext cx="5111047" cy="58532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9" y="1435792"/>
            <a:ext cx="3008416" cy="4690357"/>
          </a:xfrm>
        </p:spPr>
        <p:txBody>
          <a:bodyPr/>
          <a:lstStyle>
            <a:lvl1pPr marL="0" indent="0">
              <a:buNone/>
              <a:defRPr sz="1100"/>
            </a:lvl1pPr>
            <a:lvl2pPr marL="373376" indent="0">
              <a:buNone/>
              <a:defRPr sz="900"/>
            </a:lvl2pPr>
            <a:lvl3pPr marL="746752" indent="0">
              <a:buNone/>
              <a:defRPr sz="800"/>
            </a:lvl3pPr>
            <a:lvl4pPr marL="1120127" indent="0">
              <a:buNone/>
              <a:defRPr sz="700"/>
            </a:lvl4pPr>
            <a:lvl5pPr marL="1493507" indent="0">
              <a:buNone/>
              <a:defRPr sz="700"/>
            </a:lvl5pPr>
            <a:lvl6pPr marL="1866875" indent="0">
              <a:buNone/>
              <a:defRPr sz="700"/>
            </a:lvl6pPr>
            <a:lvl7pPr marL="2240252" indent="0">
              <a:buNone/>
              <a:defRPr sz="700"/>
            </a:lvl7pPr>
            <a:lvl8pPr marL="2613629" indent="0">
              <a:buNone/>
              <a:defRPr sz="700"/>
            </a:lvl8pPr>
            <a:lvl9pPr marL="298700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A4638E40-71AF-4055-8EDB-261E61971A11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3982-5338-48B6-926D-96EA482DAC3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30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82" y="4800503"/>
            <a:ext cx="5487097" cy="56749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82" y="612461"/>
            <a:ext cx="5487097" cy="411511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3376" indent="0">
              <a:buNone/>
              <a:defRPr sz="2300"/>
            </a:lvl2pPr>
            <a:lvl3pPr marL="746752" indent="0">
              <a:buNone/>
              <a:defRPr sz="2000"/>
            </a:lvl3pPr>
            <a:lvl4pPr marL="1120127" indent="0">
              <a:buNone/>
              <a:defRPr sz="1600"/>
            </a:lvl4pPr>
            <a:lvl5pPr marL="1493507" indent="0">
              <a:buNone/>
              <a:defRPr sz="1600"/>
            </a:lvl5pPr>
            <a:lvl6pPr marL="1866875" indent="0">
              <a:buNone/>
              <a:defRPr sz="1600"/>
            </a:lvl6pPr>
            <a:lvl7pPr marL="2240252" indent="0">
              <a:buNone/>
              <a:defRPr sz="1600"/>
            </a:lvl7pPr>
            <a:lvl8pPr marL="2613629" indent="0">
              <a:buNone/>
              <a:defRPr sz="1600"/>
            </a:lvl8pPr>
            <a:lvl9pPr marL="2987007" indent="0">
              <a:buNone/>
              <a:defRPr sz="16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82" y="5367997"/>
            <a:ext cx="5487097" cy="804726"/>
          </a:xfrm>
        </p:spPr>
        <p:txBody>
          <a:bodyPr/>
          <a:lstStyle>
            <a:lvl1pPr marL="0" indent="0">
              <a:buNone/>
              <a:defRPr sz="1100"/>
            </a:lvl1pPr>
            <a:lvl2pPr marL="373376" indent="0">
              <a:buNone/>
              <a:defRPr sz="900"/>
            </a:lvl2pPr>
            <a:lvl3pPr marL="746752" indent="0">
              <a:buNone/>
              <a:defRPr sz="800"/>
            </a:lvl3pPr>
            <a:lvl4pPr marL="1120127" indent="0">
              <a:buNone/>
              <a:defRPr sz="700"/>
            </a:lvl4pPr>
            <a:lvl5pPr marL="1493507" indent="0">
              <a:buNone/>
              <a:defRPr sz="700"/>
            </a:lvl5pPr>
            <a:lvl6pPr marL="1866875" indent="0">
              <a:buNone/>
              <a:defRPr sz="700"/>
            </a:lvl6pPr>
            <a:lvl7pPr marL="2240252" indent="0">
              <a:buNone/>
              <a:defRPr sz="700"/>
            </a:lvl7pPr>
            <a:lvl8pPr marL="2613629" indent="0">
              <a:buNone/>
              <a:defRPr sz="700"/>
            </a:lvl8pPr>
            <a:lvl9pPr marL="298700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375E1A0C-6C41-414D-A950-BE876A5D2999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3288-DE47-4957-AF06-0CA7D8D9B3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83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60ED5FED-A05F-4C13-9ABD-64D32C973BF6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F28-B9BF-450C-8133-11DD9A65D6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2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270" y="274503"/>
            <a:ext cx="2057226" cy="58517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595" y="274503"/>
            <a:ext cx="6059908" cy="58517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550" y="6355642"/>
            <a:ext cx="2132901" cy="365925"/>
          </a:xfrm>
          <a:prstGeom prst="rect">
            <a:avLst/>
          </a:prstGeom>
        </p:spPr>
        <p:txBody>
          <a:bodyPr lIns="74677" tIns="37337" rIns="74677" bIns="373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5D15D998-1B32-4259-AE09-5CD4C1E0EB2F}" type="datetime1">
              <a:rPr lang="bg-BG" sz="2400">
                <a:solidFill>
                  <a:prstClr val="black"/>
                </a:solidFill>
              </a:rPr>
              <a:pPr defTabSz="914400">
                <a:defRPr/>
              </a:pPr>
              <a:t>21.11.2012 г.</a:t>
            </a:fld>
            <a:endParaRPr lang="bg-BG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87FE-00A5-4429-86DB-BEFBCB3F246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9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5" indent="0">
              <a:buNone/>
              <a:defRPr sz="1800" b="1"/>
            </a:lvl3pPr>
            <a:lvl4pPr marL="1370604" indent="0">
              <a:buNone/>
              <a:defRPr sz="1600" b="1"/>
            </a:lvl4pPr>
            <a:lvl5pPr marL="1827468" indent="0">
              <a:buNone/>
              <a:defRPr sz="1600" b="1"/>
            </a:lvl5pPr>
            <a:lvl6pPr marL="2284334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69" indent="0">
              <a:buNone/>
              <a:defRPr sz="1600" b="1"/>
            </a:lvl8pPr>
            <a:lvl9pPr marL="36549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5" indent="0">
              <a:buNone/>
              <a:defRPr sz="1800" b="1"/>
            </a:lvl3pPr>
            <a:lvl4pPr marL="1370604" indent="0">
              <a:buNone/>
              <a:defRPr sz="1600" b="1"/>
            </a:lvl4pPr>
            <a:lvl5pPr marL="1827468" indent="0">
              <a:buNone/>
              <a:defRPr sz="1600" b="1"/>
            </a:lvl5pPr>
            <a:lvl6pPr marL="2284334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69" indent="0">
              <a:buNone/>
              <a:defRPr sz="1600" b="1"/>
            </a:lvl8pPr>
            <a:lvl9pPr marL="36549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5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1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8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946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83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8557"/>
            <a:ext cx="3008313" cy="377761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5" indent="0">
              <a:buNone/>
              <a:defRPr sz="1000"/>
            </a:lvl3pPr>
            <a:lvl4pPr marL="1370604" indent="0">
              <a:buNone/>
              <a:defRPr sz="900"/>
            </a:lvl4pPr>
            <a:lvl5pPr marL="1827468" indent="0">
              <a:buNone/>
              <a:defRPr sz="900"/>
            </a:lvl5pPr>
            <a:lvl6pPr marL="2284334" indent="0">
              <a:buNone/>
              <a:defRPr sz="900"/>
            </a:lvl6pPr>
            <a:lvl7pPr marL="2741201" indent="0">
              <a:buNone/>
              <a:defRPr sz="900"/>
            </a:lvl7pPr>
            <a:lvl8pPr marL="3198069" indent="0">
              <a:buNone/>
              <a:defRPr sz="900"/>
            </a:lvl8pPr>
            <a:lvl9pPr marL="36549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7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74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5" indent="0">
              <a:buNone/>
              <a:defRPr sz="2400"/>
            </a:lvl3pPr>
            <a:lvl4pPr marL="1370604" indent="0">
              <a:buNone/>
              <a:defRPr sz="2000"/>
            </a:lvl4pPr>
            <a:lvl5pPr marL="1827468" indent="0">
              <a:buNone/>
              <a:defRPr sz="2000"/>
            </a:lvl5pPr>
            <a:lvl6pPr marL="2284334" indent="0">
              <a:buNone/>
              <a:defRPr sz="2000"/>
            </a:lvl6pPr>
            <a:lvl7pPr marL="2741201" indent="0">
              <a:buNone/>
              <a:defRPr sz="2000"/>
            </a:lvl7pPr>
            <a:lvl8pPr marL="3198069" indent="0">
              <a:buNone/>
              <a:defRPr sz="2000"/>
            </a:lvl8pPr>
            <a:lvl9pPr marL="3654934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5" indent="0">
              <a:buNone/>
              <a:defRPr sz="1000"/>
            </a:lvl3pPr>
            <a:lvl4pPr marL="1370604" indent="0">
              <a:buNone/>
              <a:defRPr sz="900"/>
            </a:lvl4pPr>
            <a:lvl5pPr marL="1827468" indent="0">
              <a:buNone/>
              <a:defRPr sz="900"/>
            </a:lvl5pPr>
            <a:lvl6pPr marL="2284334" indent="0">
              <a:buNone/>
              <a:defRPr sz="900"/>
            </a:lvl6pPr>
            <a:lvl7pPr marL="2741201" indent="0">
              <a:buNone/>
              <a:defRPr sz="900"/>
            </a:lvl7pPr>
            <a:lvl8pPr marL="3198069" indent="0">
              <a:buNone/>
              <a:defRPr sz="900"/>
            </a:lvl8pPr>
            <a:lvl9pPr marL="36549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6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056" y="1354758"/>
            <a:ext cx="8229600" cy="562074"/>
          </a:xfrm>
          <a:prstGeom prst="rect">
            <a:avLst/>
          </a:prstGeom>
        </p:spPr>
        <p:txBody>
          <a:bodyPr vert="horz" lIns="91376" tIns="45685" rIns="91376" bIns="4568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9"/>
            <a:ext cx="8229600" cy="4209331"/>
          </a:xfrm>
          <a:prstGeom prst="rect">
            <a:avLst/>
          </a:prstGeom>
        </p:spPr>
        <p:txBody>
          <a:bodyPr vert="horz" lIns="91376" tIns="45685" rIns="91376" bIns="4568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373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9" indent="-342649" algn="l" defTabSz="9137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6" indent="-285541" algn="l" defTabSz="91373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67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34" indent="-228433" algn="l" defTabSz="91373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01" indent="-228433" algn="l" defTabSz="91373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67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34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03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71" indent="-228433" algn="l" defTabSz="9137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5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4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8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34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1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69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4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2" y="274495"/>
            <a:ext cx="8228901" cy="11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61" tIns="37329" rIns="74661" bIns="37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2" y="1600151"/>
            <a:ext cx="8228901" cy="45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61" tIns="37329" rIns="74661" bIns="37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76" y="6355644"/>
            <a:ext cx="2896648" cy="365925"/>
          </a:xfrm>
          <a:prstGeom prst="rect">
            <a:avLst/>
          </a:prstGeom>
        </p:spPr>
        <p:txBody>
          <a:bodyPr vert="horz" lIns="74661" tIns="37329" rIns="74661" bIns="3732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52" y="6355644"/>
            <a:ext cx="2132901" cy="365925"/>
          </a:xfrm>
          <a:prstGeom prst="rect">
            <a:avLst/>
          </a:prstGeom>
        </p:spPr>
        <p:txBody>
          <a:bodyPr vert="horz" lIns="74661" tIns="37329" rIns="74661" bIns="3732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E263C-995B-453B-90DB-9830889DCD3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 descr="Slide_2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r-0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9" y="6413007"/>
            <a:ext cx="295719" cy="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8845" y="6453311"/>
            <a:ext cx="418438" cy="365925"/>
          </a:xfrm>
          <a:prstGeom prst="rect">
            <a:avLst/>
          </a:prstGeom>
        </p:spPr>
        <p:txBody>
          <a:bodyPr lIns="74661" tIns="37329" rIns="74661" bIns="37329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fld id="{ED02EAD5-FF5E-4BA4-805A-9F27FCC030F3}" type="slidenum">
              <a:rPr lang="bg-BG" sz="1100" smtClean="0"/>
              <a:pPr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32627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45984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F407B"/>
          </a:solidFill>
          <a:latin typeface="+mj-lt"/>
          <a:ea typeface="+mj-ea"/>
          <a:cs typeface="+mj-cs"/>
        </a:defRPr>
      </a:lvl1pPr>
      <a:lvl2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2pPr>
      <a:lvl3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3pPr>
      <a:lvl4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4pPr>
      <a:lvl5pPr algn="ctr" defTabSz="74598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5pPr>
      <a:lvl6pPr marL="373640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6pPr>
      <a:lvl7pPr marL="747279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7pPr>
      <a:lvl8pPr marL="1120919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8pPr>
      <a:lvl9pPr marL="1494562" algn="ctr" defTabSz="74598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9pPr>
    </p:titleStyle>
    <p:bodyStyle>
      <a:lvl1pPr marL="278925" indent="-278925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1F407B"/>
          </a:solidFill>
          <a:latin typeface="+mn-lt"/>
          <a:ea typeface="+mn-ea"/>
          <a:cs typeface="+mn-cs"/>
        </a:defRPr>
      </a:lvl1pPr>
      <a:lvl2pPr marL="605867" indent="-23223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rgbClr val="1F407B"/>
          </a:solidFill>
          <a:latin typeface="+mn-lt"/>
          <a:ea typeface="+mn-ea"/>
          <a:cs typeface="+mn-cs"/>
        </a:defRPr>
      </a:lvl2pPr>
      <a:lvl3pPr marL="932802" indent="-18552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F407B"/>
          </a:solidFill>
          <a:latin typeface="+mn-lt"/>
          <a:ea typeface="+mn-ea"/>
          <a:cs typeface="+mn-cs"/>
        </a:defRPr>
      </a:lvl3pPr>
      <a:lvl4pPr marL="1306442" indent="-18552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F407B"/>
          </a:solidFill>
          <a:latin typeface="+mn-lt"/>
          <a:ea typeface="+mn-ea"/>
          <a:cs typeface="+mn-cs"/>
        </a:defRPr>
      </a:lvl4pPr>
      <a:lvl5pPr marL="1678764" indent="-185520" algn="l" defTabSz="7459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F407B"/>
          </a:solidFill>
          <a:latin typeface="+mn-lt"/>
          <a:ea typeface="+mn-ea"/>
          <a:cs typeface="+mn-cs"/>
        </a:defRPr>
      </a:lvl5pPr>
      <a:lvl6pPr marL="2053137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438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9733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039" indent="-186649" algn="l" defTabSz="74659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298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596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894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3195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487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9786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085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6385" algn="l" defTabSz="7465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7" y="274500"/>
            <a:ext cx="8228901" cy="11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23" tIns="37310" rIns="74623" bIns="37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7" y="1600156"/>
            <a:ext cx="8228901" cy="45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23" tIns="37310" rIns="74623" bIns="37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76" y="6355649"/>
            <a:ext cx="2896648" cy="365925"/>
          </a:xfrm>
          <a:prstGeom prst="rect">
            <a:avLst/>
          </a:prstGeom>
        </p:spPr>
        <p:txBody>
          <a:bodyPr vert="horz" lIns="74623" tIns="37310" rIns="74623" bIns="373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5">
              <a:defRPr/>
            </a:pP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57" y="6355649"/>
            <a:ext cx="2132901" cy="365925"/>
          </a:xfrm>
          <a:prstGeom prst="rect">
            <a:avLst/>
          </a:prstGeom>
        </p:spPr>
        <p:txBody>
          <a:bodyPr vert="horz" lIns="74623" tIns="37310" rIns="74623" bIns="373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5">
              <a:defRPr/>
            </a:pPr>
            <a:fld id="{36EE263C-995B-453B-90DB-9830889DCD3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 defTabSz="913735">
                <a:defRPr/>
              </a:pPr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 descr="Slide_2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r-0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4" y="6413007"/>
            <a:ext cx="295719" cy="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8845" y="6453311"/>
            <a:ext cx="418438" cy="365925"/>
          </a:xfrm>
          <a:prstGeom prst="rect">
            <a:avLst/>
          </a:prstGeom>
        </p:spPr>
        <p:txBody>
          <a:bodyPr lIns="74623" tIns="37310" rIns="74623" bIns="37310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3735">
              <a:defRPr/>
            </a:pPr>
            <a:fld id="{ED02EAD5-FF5E-4BA4-805A-9F27FCC030F3}" type="slidenum">
              <a:rPr lang="bg-BG" sz="1100" smtClean="0"/>
              <a:pPr defTabSz="913735"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50181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45594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F407B"/>
          </a:solidFill>
          <a:latin typeface="+mj-lt"/>
          <a:ea typeface="+mj-ea"/>
          <a:cs typeface="+mj-cs"/>
        </a:defRPr>
      </a:lvl1pPr>
      <a:lvl2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2pPr>
      <a:lvl3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3pPr>
      <a:lvl4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4pPr>
      <a:lvl5pPr algn="ctr" defTabSz="745594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5pPr>
      <a:lvl6pPr marL="373445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6pPr>
      <a:lvl7pPr marL="746889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7pPr>
      <a:lvl8pPr marL="1120335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8pPr>
      <a:lvl9pPr marL="1493782" algn="ctr" defTabSz="745594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9pPr>
    </p:titleStyle>
    <p:bodyStyle>
      <a:lvl1pPr marL="278780" indent="-278780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1F407B"/>
          </a:solidFill>
          <a:latin typeface="+mn-lt"/>
          <a:ea typeface="+mn-ea"/>
          <a:cs typeface="+mn-cs"/>
        </a:defRPr>
      </a:lvl1pPr>
      <a:lvl2pPr marL="605552" indent="-232109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rgbClr val="1F407B"/>
          </a:solidFill>
          <a:latin typeface="+mn-lt"/>
          <a:ea typeface="+mn-ea"/>
          <a:cs typeface="+mn-cs"/>
        </a:defRPr>
      </a:lvl2pPr>
      <a:lvl3pPr marL="932317" indent="-185424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F407B"/>
          </a:solidFill>
          <a:latin typeface="+mn-lt"/>
          <a:ea typeface="+mn-ea"/>
          <a:cs typeface="+mn-cs"/>
        </a:defRPr>
      </a:lvl3pPr>
      <a:lvl4pPr marL="1305762" indent="-185424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F407B"/>
          </a:solidFill>
          <a:latin typeface="+mn-lt"/>
          <a:ea typeface="+mn-ea"/>
          <a:cs typeface="+mn-cs"/>
        </a:defRPr>
      </a:lvl4pPr>
      <a:lvl5pPr marL="1677892" indent="-185424" algn="l" defTabSz="74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F407B"/>
          </a:solidFill>
          <a:latin typeface="+mn-lt"/>
          <a:ea typeface="+mn-ea"/>
          <a:cs typeface="+mn-cs"/>
        </a:defRPr>
      </a:lvl5pPr>
      <a:lvl6pPr marL="2052069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5177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276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388" indent="-186553" algn="l" defTabSz="74620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103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206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311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415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516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621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725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831" algn="l" defTabSz="7462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0" y="274493"/>
            <a:ext cx="8228901" cy="11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77" tIns="37337" rIns="74677" bIns="373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0" y="1600149"/>
            <a:ext cx="8228901" cy="45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77" tIns="37337" rIns="74677" bIns="37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76" y="6355642"/>
            <a:ext cx="2896648" cy="365925"/>
          </a:xfrm>
          <a:prstGeom prst="rect">
            <a:avLst/>
          </a:prstGeom>
        </p:spPr>
        <p:txBody>
          <a:bodyPr vert="horz" lIns="74677" tIns="37337" rIns="74677" bIns="3733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50" y="6355642"/>
            <a:ext cx="2132901" cy="365925"/>
          </a:xfrm>
          <a:prstGeom prst="rect">
            <a:avLst/>
          </a:prstGeom>
        </p:spPr>
        <p:txBody>
          <a:bodyPr vert="horz" lIns="74677" tIns="37337" rIns="74677" bIns="3733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6EE263C-995B-453B-90DB-9830889DCD32}" type="slidenum">
              <a:rPr lang="bg-BG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 descr="Slide_2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str-01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7" y="6413007"/>
            <a:ext cx="295719" cy="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8845" y="6453311"/>
            <a:ext cx="418438" cy="365925"/>
          </a:xfrm>
          <a:prstGeom prst="rect">
            <a:avLst/>
          </a:prstGeom>
        </p:spPr>
        <p:txBody>
          <a:bodyPr lIns="74677" tIns="37337" rIns="74677" bIns="37337"/>
          <a:lstStyle>
            <a:lvl1pPr marL="0" algn="l" rtl="0" latinLnBrk="0">
              <a:defRPr sz="2900" b="1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881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762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643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5524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4405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328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2166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1047" algn="l" rtl="0" latinLnBrk="0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defRPr/>
            </a:pPr>
            <a:fld id="{ED02EAD5-FF5E-4BA4-805A-9F27FCC030F3}" type="slidenum">
              <a:rPr lang="bg-BG" sz="1100" smtClean="0"/>
              <a:pPr defTabSz="914400">
                <a:defRPr/>
              </a:pPr>
              <a:t>‹#›</a:t>
            </a:fld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2924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46139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F407B"/>
          </a:solidFill>
          <a:latin typeface="+mj-lt"/>
          <a:ea typeface="+mj-ea"/>
          <a:cs typeface="+mj-cs"/>
        </a:defRPr>
      </a:lvl1pPr>
      <a:lvl2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2pPr>
      <a:lvl3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3pPr>
      <a:lvl4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4pPr>
      <a:lvl5pPr algn="ctr" defTabSz="746139" rtl="0" eaLnBrk="0" fontAlgn="base" hangingPunct="0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5pPr>
      <a:lvl6pPr marL="373718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6pPr>
      <a:lvl7pPr marL="747435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7pPr>
      <a:lvl8pPr marL="1121152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8pPr>
      <a:lvl9pPr marL="1494873" algn="ctr" defTabSz="746139" rtl="0" fontAlgn="base">
        <a:spcBef>
          <a:spcPct val="0"/>
        </a:spcBef>
        <a:spcAft>
          <a:spcPct val="0"/>
        </a:spcAft>
        <a:defRPr sz="3600">
          <a:solidFill>
            <a:srgbClr val="1F407B"/>
          </a:solidFill>
          <a:latin typeface="Calibri" pitchFamily="34" charset="0"/>
        </a:defRPr>
      </a:lvl9pPr>
    </p:titleStyle>
    <p:bodyStyle>
      <a:lvl1pPr marL="278983" indent="-278983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rgbClr val="1F407B"/>
          </a:solidFill>
          <a:latin typeface="+mn-lt"/>
          <a:ea typeface="+mn-ea"/>
          <a:cs typeface="+mn-cs"/>
        </a:defRPr>
      </a:lvl1pPr>
      <a:lvl2pPr marL="605993" indent="-23227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rgbClr val="1F407B"/>
          </a:solidFill>
          <a:latin typeface="+mn-lt"/>
          <a:ea typeface="+mn-ea"/>
          <a:cs typeface="+mn-cs"/>
        </a:defRPr>
      </a:lvl2pPr>
      <a:lvl3pPr marL="932996" indent="-18555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F407B"/>
          </a:solidFill>
          <a:latin typeface="+mn-lt"/>
          <a:ea typeface="+mn-ea"/>
          <a:cs typeface="+mn-cs"/>
        </a:defRPr>
      </a:lvl3pPr>
      <a:lvl4pPr marL="1306714" indent="-18555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F407B"/>
          </a:solidFill>
          <a:latin typeface="+mn-lt"/>
          <a:ea typeface="+mn-ea"/>
          <a:cs typeface="+mn-cs"/>
        </a:defRPr>
      </a:lvl4pPr>
      <a:lvl5pPr marL="1679112" indent="-185558" algn="l" defTabSz="74613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F407B"/>
          </a:solidFill>
          <a:latin typeface="+mn-lt"/>
          <a:ea typeface="+mn-ea"/>
          <a:cs typeface="+mn-cs"/>
        </a:defRPr>
      </a:lvl5pPr>
      <a:lvl6pPr marL="2053565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6942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16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700" indent="-186688" algn="l" defTabSz="74675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376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752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27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3507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875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0252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629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7007" algn="l" defTabSz="7467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www.presentationload.de/powerpoint-landkarten/3d-weltgloben/Globus-Set-Konturen.html" TargetMode="External"/><Relationship Id="rId4" Type="http://schemas.openxmlformats.org/officeDocument/2006/relationships/hyperlink" Target="http://www.presentationload.com/en/Charts-Diagrams/Data-Diagram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Pyramids-Funnels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1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12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esentationload.de/powerpoint-landkarten/3d-weltgloben/Globus-Set-Konture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0.jp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0.jp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0.jpg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load.com/en/Charts-Diagrams/Data-Diagrams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99.jpeg"/><Relationship Id="rId3" Type="http://schemas.openxmlformats.org/officeDocument/2006/relationships/image" Target="../media/image72.jpeg"/><Relationship Id="rId7" Type="http://schemas.openxmlformats.org/officeDocument/2006/relationships/image" Target="../media/image67.jpeg"/><Relationship Id="rId12" Type="http://schemas.openxmlformats.org/officeDocument/2006/relationships/image" Target="../media/image9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58.jpeg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image" Target="../media/image90.jpg"/><Relationship Id="rId9" Type="http://schemas.openxmlformats.org/officeDocument/2006/relationships/image" Target="../media/image54.jpeg"/><Relationship Id="rId1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presentationload.com/en/Charts-Diagrams/Data-Diagrams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9085"/>
            <a:ext cx="7772400" cy="1362075"/>
          </a:xfrm>
        </p:spPr>
        <p:txBody>
          <a:bodyPr/>
          <a:lstStyle/>
          <a:p>
            <a:r>
              <a:rPr lang="bg-BG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Основни </a:t>
            </a:r>
            <a:r>
              <a:rPr lang="bg-BG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резултати </a:t>
            </a:r>
            <a:r>
              <a:rPr lang="bg-BG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от изследванията </a:t>
            </a:r>
            <a:r>
              <a:rPr lang="bg-BG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в първа фаза</a:t>
            </a:r>
            <a:endParaRPr lang="bg-B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0908"/>
            <a:ext cx="7772400" cy="1500187"/>
          </a:xfrm>
        </p:spPr>
        <p:txBody>
          <a:bodyPr>
            <a:normAutofit/>
          </a:bodyPr>
          <a:lstStyle/>
          <a:p>
            <a:r>
              <a:rPr lang="bg-BG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Проект: „Разработване на бранд „България“,  продуктови и регионални брандове и въвеждане на интегриран бранд мениджмънт“</a:t>
            </a:r>
            <a:endParaRPr lang="bg-BG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6024989"/>
            <a:ext cx="6480720" cy="246151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algn="ctr" defTabSz="913735"/>
            <a:r>
              <a:rPr lang="bg-BG" sz="1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Разработено от „Обединение за бранд България“</a:t>
            </a:r>
            <a:endParaRPr lang="en-GB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-27384"/>
            <a:ext cx="91277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" y="6377557"/>
            <a:ext cx="9127713" cy="50776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Схема за безвъзмездна финансова помощ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BG 161PO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 „Подкрепа за ефективен национален маркетинг на туристическия продукт и подобряване на информационното обслужване”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по договор № 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BG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161</a:t>
            </a:r>
            <a:r>
              <a:rPr lang="en-US" sz="900" i="1" dirty="0">
                <a:solidFill>
                  <a:prstClr val="white">
                    <a:lumMod val="50000"/>
                  </a:prstClr>
                </a:solidFill>
              </a:rPr>
              <a:t>PO</a:t>
            </a:r>
            <a:r>
              <a:rPr lang="ru-RU" sz="900" i="1" dirty="0">
                <a:solidFill>
                  <a:prstClr val="white">
                    <a:lumMod val="50000"/>
                  </a:prstClr>
                </a:solidFill>
              </a:rPr>
              <a:t>001/3.3-01/2008/001-08 </a:t>
            </a:r>
            <a:r>
              <a:rPr lang="bg-BG" sz="900" i="1" dirty="0">
                <a:solidFill>
                  <a:prstClr val="white">
                    <a:lumMod val="50000"/>
                  </a:prstClr>
                </a:solidFill>
              </a:rPr>
              <a:t>за проект „Разработване на стратегия за бранд  България и въвеждане на практика на интегриран и последователен бранд мениджмънт”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2284"/>
            <a:ext cx="424821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412776"/>
            <a:ext cx="4032448" cy="2677606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Добри възможности за разглеждане на забележителности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Лесна достъпност от гледна точка на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транспорта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Красива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природа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Сигурна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дестинация; 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Турове с цел разглеждане на забележителности. </a:t>
            </a:r>
          </a:p>
        </p:txBody>
      </p:sp>
      <p:cxnSp>
        <p:nvCxnSpPr>
          <p:cNvPr id="6" name="12 Conector recto de flecha"/>
          <p:cNvCxnSpPr/>
          <p:nvPr/>
        </p:nvCxnSpPr>
        <p:spPr>
          <a:xfrm flipH="1">
            <a:off x="2411760" y="3755386"/>
            <a:ext cx="1544638" cy="1085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 de flecha"/>
          <p:cNvCxnSpPr/>
          <p:nvPr/>
        </p:nvCxnSpPr>
        <p:spPr>
          <a:xfrm flipH="1">
            <a:off x="4001059" y="2940238"/>
            <a:ext cx="930981" cy="73219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Abrir corchete"/>
          <p:cNvSpPr/>
          <p:nvPr/>
        </p:nvSpPr>
        <p:spPr>
          <a:xfrm>
            <a:off x="4932040" y="1470300"/>
            <a:ext cx="86595" cy="2620082"/>
          </a:xfrm>
          <a:prstGeom prst="lef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2411760" y="260648"/>
            <a:ext cx="448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ea typeface="+mj-ea"/>
                <a:cs typeface="+mj-cs"/>
              </a:rPr>
              <a:t>Какъв е имиджът </a:t>
            </a:r>
            <a:r>
              <a:rPr lang="bg-BG" sz="2800" dirty="0" smtClean="0">
                <a:ea typeface="+mj-ea"/>
                <a:cs typeface="+mj-cs"/>
              </a:rPr>
              <a:t>на Чехия? </a:t>
            </a:r>
            <a:endParaRPr lang="bg-BG" sz="2800" dirty="0"/>
          </a:p>
        </p:txBody>
      </p:sp>
      <p:pic>
        <p:nvPicPr>
          <p:cNvPr id="11" name="Picture 1" descr="http://2.bp.blogspot.com/-2ze0uC2IaKw/T_Ip2SepGtI/AAAAAAAAIAM/44Cl6Jqd4ck/s400/Czech+Republike+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2285"/>
            <a:ext cx="1684961" cy="80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1907704" y="3933056"/>
            <a:ext cx="6860748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dirty="0" smtClean="0"/>
              <a:t>Кои са целеви пазари за България като туристическа дестинация?</a:t>
            </a:r>
            <a:endParaRPr lang="bg-BG" dirty="0"/>
          </a:p>
        </p:txBody>
      </p:sp>
      <p:pic>
        <p:nvPicPr>
          <p:cNvPr id="4" name="Picture 2" descr="C:\Documents and Settings\pmg25_e.koleva\My Documents\My Pictures\imagesCA8OQ0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212978"/>
            <a:ext cx="1577331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-27384"/>
            <a:ext cx="919775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grpSp>
        <p:nvGrpSpPr>
          <p:cNvPr id="31" name="Group 9"/>
          <p:cNvGrpSpPr>
            <a:grpSpLocks/>
          </p:cNvGrpSpPr>
          <p:nvPr/>
        </p:nvGrpSpPr>
        <p:grpSpPr bwMode="gray">
          <a:xfrm rot="10800000">
            <a:off x="467544" y="513376"/>
            <a:ext cx="6912282" cy="5184576"/>
            <a:chOff x="927" y="1024"/>
            <a:chExt cx="3099" cy="2747"/>
          </a:xfrm>
        </p:grpSpPr>
        <p:sp>
          <p:nvSpPr>
            <p:cNvPr id="32" name="_color1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solidFill>
              <a:srgbClr val="2A79FF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_color1"/>
            <p:cNvSpPr>
              <a:spLocks/>
            </p:cNvSpPr>
            <p:nvPr/>
          </p:nvSpPr>
          <p:spPr bwMode="gray">
            <a:xfrm>
              <a:off x="1363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gradFill>
              <a:gsLst>
                <a:gs pos="0">
                  <a:srgbClr val="2A79FF">
                    <a:lumMod val="40000"/>
                    <a:lumOff val="60000"/>
                  </a:srgbClr>
                </a:gs>
                <a:gs pos="100000">
                  <a:srgbClr val="2A79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_color1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2A7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Rectangle 15"/>
          <p:cNvSpPr>
            <a:spLocks noChangeArrowheads="1"/>
          </p:cNvSpPr>
          <p:nvPr/>
        </p:nvSpPr>
        <p:spPr bwMode="gray">
          <a:xfrm>
            <a:off x="894537" y="5842818"/>
            <a:ext cx="182403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ctr"/>
          <a:lstStyle/>
          <a:p>
            <a:pPr marL="0" marR="0" lvl="0" indent="0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4598876" y="4371116"/>
            <a:ext cx="4365611" cy="354028"/>
            <a:chOff x="3984625" y="1919944"/>
            <a:chExt cx="4837641" cy="354028"/>
          </a:xfrm>
        </p:grpSpPr>
        <p:sp>
          <p:nvSpPr>
            <p:cNvPr id="39" name="Line 20"/>
            <p:cNvSpPr>
              <a:spLocks noChangeShapeType="1"/>
            </p:cNvSpPr>
            <p:nvPr/>
          </p:nvSpPr>
          <p:spPr bwMode="gray">
            <a:xfrm>
              <a:off x="3984625" y="1921977"/>
              <a:ext cx="4837641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hteck 25"/>
            <p:cNvSpPr/>
            <p:nvPr/>
          </p:nvSpPr>
          <p:spPr bwMode="gray">
            <a:xfrm>
              <a:off x="6530467" y="1919944"/>
              <a:ext cx="2284280" cy="354028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Бизнес туризъм </a:t>
              </a:r>
              <a:r>
                <a:rPr kumimoji="0" lang="en-GB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r>
                <a:rPr kumimoji="0" lang="bg-BG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млн.</a:t>
              </a: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uppieren 36"/>
          <p:cNvGrpSpPr/>
          <p:nvPr/>
        </p:nvGrpSpPr>
        <p:grpSpPr>
          <a:xfrm>
            <a:off x="3923928" y="3633261"/>
            <a:ext cx="4934851" cy="354028"/>
            <a:chOff x="4927600" y="2633222"/>
            <a:chExt cx="3894666" cy="354028"/>
          </a:xfrm>
        </p:grpSpPr>
        <p:sp>
          <p:nvSpPr>
            <p:cNvPr id="43" name="Line 19"/>
            <p:cNvSpPr>
              <a:spLocks noChangeShapeType="1"/>
            </p:cNvSpPr>
            <p:nvPr/>
          </p:nvSpPr>
          <p:spPr bwMode="gray">
            <a:xfrm>
              <a:off x="4927600" y="2639185"/>
              <a:ext cx="3894666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hteck 26"/>
            <p:cNvSpPr/>
            <p:nvPr/>
          </p:nvSpPr>
          <p:spPr bwMode="gray">
            <a:xfrm>
              <a:off x="5826750" y="2633222"/>
              <a:ext cx="2987997" cy="354028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Ваканции и почивки  4,5 млн.</a:t>
              </a: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uppieren 35"/>
          <p:cNvGrpSpPr/>
          <p:nvPr/>
        </p:nvGrpSpPr>
        <p:grpSpPr>
          <a:xfrm>
            <a:off x="3437438" y="2988254"/>
            <a:ext cx="5493614" cy="354028"/>
            <a:chOff x="5224816" y="3346500"/>
            <a:chExt cx="3597451" cy="354028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gray">
            <a:xfrm>
              <a:off x="5224816" y="3350662"/>
              <a:ext cx="3597451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hteck 27"/>
            <p:cNvSpPr/>
            <p:nvPr/>
          </p:nvSpPr>
          <p:spPr bwMode="gray">
            <a:xfrm>
              <a:off x="7147624" y="3346500"/>
              <a:ext cx="1667123" cy="354028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Транзит 2,4 млн.</a:t>
              </a: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uppieren 34"/>
          <p:cNvGrpSpPr/>
          <p:nvPr/>
        </p:nvGrpSpPr>
        <p:grpSpPr>
          <a:xfrm>
            <a:off x="3563890" y="1917128"/>
            <a:ext cx="5245597" cy="354028"/>
            <a:chOff x="5647596" y="4059779"/>
            <a:chExt cx="3174671" cy="354028"/>
          </a:xfrm>
        </p:grpSpPr>
        <p:sp>
          <p:nvSpPr>
            <p:cNvPr id="51" name="Line 18"/>
            <p:cNvSpPr>
              <a:spLocks noChangeShapeType="1"/>
            </p:cNvSpPr>
            <p:nvPr/>
          </p:nvSpPr>
          <p:spPr bwMode="gray">
            <a:xfrm>
              <a:off x="5647596" y="4059779"/>
              <a:ext cx="3174671" cy="11960"/>
            </a:xfrm>
            <a:prstGeom prst="line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29"/>
            <p:cNvSpPr/>
            <p:nvPr/>
          </p:nvSpPr>
          <p:spPr bwMode="gray">
            <a:xfrm>
              <a:off x="6532071" y="4059779"/>
              <a:ext cx="2282676" cy="354028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5D2"/>
                  </a:solidFill>
                  <a:effectLst/>
                  <a:uLnTx/>
                  <a:uFillTx/>
                </a:rPr>
                <a:t>ОБЩ ПО</a:t>
              </a:r>
              <a:r>
                <a:rPr lang="bg-BG" b="1" kern="0" dirty="0">
                  <a:solidFill>
                    <a:srgbClr val="0055D2"/>
                  </a:solidFill>
                </a:rPr>
                <a:t>Т</a:t>
              </a:r>
              <a:r>
                <a:rPr kumimoji="0" lang="bg-BG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5D2"/>
                  </a:solidFill>
                  <a:effectLst/>
                  <a:uLnTx/>
                  <a:uFillTx/>
                </a:rPr>
                <a:t>ОК   8,7</a:t>
              </a:r>
              <a:r>
                <a:rPr kumimoji="0" lang="bg-BG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55D2"/>
                  </a:solidFill>
                  <a:effectLst/>
                  <a:uLnTx/>
                  <a:uFillTx/>
                </a:rPr>
                <a:t> млн.</a:t>
              </a:r>
              <a:r>
                <a:rPr kumimoji="0" lang="bg-BG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5D2"/>
                  </a:solidFill>
                  <a:effectLst/>
                  <a:uLnTx/>
                  <a:uFillTx/>
                </a:rPr>
                <a:t> 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55D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Rechteck 30"/>
          <p:cNvSpPr/>
          <p:nvPr/>
        </p:nvSpPr>
        <p:spPr bwMode="gray">
          <a:xfrm>
            <a:off x="3332657" y="4237766"/>
            <a:ext cx="735287" cy="263149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1 млн.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55" name="Rechteck 31"/>
          <p:cNvSpPr/>
          <p:nvPr/>
        </p:nvSpPr>
        <p:spPr bwMode="gray">
          <a:xfrm>
            <a:off x="2474465" y="3525891"/>
            <a:ext cx="1017415" cy="263149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4,5 млн. 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56" name="Rechteck 32"/>
          <p:cNvSpPr/>
          <p:nvPr/>
        </p:nvSpPr>
        <p:spPr bwMode="gray">
          <a:xfrm>
            <a:off x="1979712" y="2852936"/>
            <a:ext cx="911616" cy="263149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2,4 млн.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57" name="Rechteck 33"/>
          <p:cNvSpPr/>
          <p:nvPr/>
        </p:nvSpPr>
        <p:spPr bwMode="gray">
          <a:xfrm>
            <a:off x="1280637" y="1700808"/>
            <a:ext cx="1642586" cy="467820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8,7 млн.</a:t>
            </a:r>
            <a:r>
              <a:rPr kumimoji="0" lang="bg-BG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grpSp>
        <p:nvGrpSpPr>
          <p:cNvPr id="59" name="Gruppieren 37"/>
          <p:cNvGrpSpPr/>
          <p:nvPr/>
        </p:nvGrpSpPr>
        <p:grpSpPr>
          <a:xfrm>
            <a:off x="2751166" y="5015208"/>
            <a:ext cx="6285330" cy="358008"/>
            <a:chOff x="3716868" y="1921976"/>
            <a:chExt cx="5105398" cy="358008"/>
          </a:xfrm>
        </p:grpSpPr>
        <p:sp>
          <p:nvSpPr>
            <p:cNvPr id="60" name="Line 20"/>
            <p:cNvSpPr>
              <a:spLocks noChangeShapeType="1"/>
            </p:cNvSpPr>
            <p:nvPr/>
          </p:nvSpPr>
          <p:spPr bwMode="gray">
            <a:xfrm flipV="1">
              <a:off x="5897762" y="1921976"/>
              <a:ext cx="2924504" cy="3979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hteck 25"/>
            <p:cNvSpPr/>
            <p:nvPr/>
          </p:nvSpPr>
          <p:spPr bwMode="gray">
            <a:xfrm>
              <a:off x="7619444" y="1925956"/>
              <a:ext cx="1195305" cy="354028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Други 800 хил.</a:t>
              </a: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20"/>
            <p:cNvSpPr>
              <a:spLocks noChangeShapeType="1"/>
            </p:cNvSpPr>
            <p:nvPr/>
          </p:nvSpPr>
          <p:spPr bwMode="gray">
            <a:xfrm>
              <a:off x="3716868" y="1921977"/>
              <a:ext cx="25188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Rechteck 30"/>
          <p:cNvSpPr/>
          <p:nvPr/>
        </p:nvSpPr>
        <p:spPr bwMode="gray">
          <a:xfrm>
            <a:off x="4020424" y="4869160"/>
            <a:ext cx="911616" cy="263149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bg-BG" kern="0" dirty="0" smtClean="0">
                <a:solidFill>
                  <a:schemeClr val="bg1"/>
                </a:solidFill>
              </a:rPr>
              <a:t>800 хил.</a:t>
            </a:r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07704" y="18864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/>
              <a:t>Входящ туристопоток – 2011 година</a:t>
            </a:r>
            <a:endParaRPr lang="bg-BG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696479" y="3501008"/>
            <a:ext cx="3484033" cy="639999"/>
          </a:xfrm>
          <a:prstGeom prst="ellipse">
            <a:avLst/>
          </a:prstGeom>
          <a:noFill/>
          <a:ln w="31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74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9775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886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bg-BG" sz="2800" dirty="0" smtClean="0">
                <a:solidFill>
                  <a:prstClr val="black"/>
                </a:solidFill>
              </a:rPr>
              <a:t>Настоящи генериращи пазари - 2011</a:t>
            </a:r>
            <a:endParaRPr lang="bg-BG" sz="2800" dirty="0">
              <a:solidFill>
                <a:prstClr val="black"/>
              </a:solidFill>
            </a:endParaRPr>
          </a:p>
        </p:txBody>
      </p:sp>
      <p:graphicFrame>
        <p:nvGraphicFramePr>
          <p:cNvPr id="1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370172"/>
              </p:ext>
            </p:extLst>
          </p:nvPr>
        </p:nvGraphicFramePr>
        <p:xfrm>
          <a:off x="35496" y="1484784"/>
          <a:ext cx="4651516" cy="4322625"/>
        </p:xfrm>
        <a:graphic>
          <a:graphicData uri="http://schemas.openxmlformats.org/drawingml/2006/table">
            <a:tbl>
              <a:tblPr firstRow="1" firstCol="1" bandRow="1"/>
              <a:tblGrid>
                <a:gridCol w="1472635"/>
                <a:gridCol w="861227"/>
                <a:gridCol w="738740"/>
                <a:gridCol w="789457"/>
                <a:gridCol w="789457"/>
              </a:tblGrid>
              <a:tr h="720080">
                <a:tc rowSpan="2"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</a:rPr>
                        <a:t>Страни</a:t>
                      </a:r>
                      <a:endParaRPr lang="bg-BG" sz="1200" dirty="0">
                        <a:solidFill>
                          <a:schemeClr val="bg1"/>
                        </a:solidFill>
                        <a:effectLst/>
                        <a:latin typeface="Palatino Linotype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</a:rPr>
                        <a:t>Посещения на чуждестранни туристи </a:t>
                      </a:r>
                      <a:r>
                        <a:rPr lang="bg-BG" sz="1200" dirty="0" smtClean="0">
                          <a:solidFill>
                            <a:schemeClr val="bg1"/>
                          </a:solidFill>
                          <a:effectLst/>
                        </a:rPr>
                        <a:t>през 2011 година </a:t>
                      </a: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</a:rPr>
                        <a:t>общо</a:t>
                      </a:r>
                      <a:endParaRPr lang="bg-BG" sz="1200" dirty="0">
                        <a:solidFill>
                          <a:schemeClr val="bg1"/>
                        </a:solidFill>
                        <a:effectLst/>
                        <a:latin typeface="Palatino Linotype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chemeClr val="bg1"/>
                          </a:solidFill>
                          <a:effectLst/>
                        </a:rPr>
                        <a:t>С </a:t>
                      </a:r>
                      <a:r>
                        <a:rPr lang="bg-BG" sz="1200" dirty="0">
                          <a:solidFill>
                            <a:schemeClr val="bg1"/>
                          </a:solidFill>
                          <a:effectLst/>
                        </a:rPr>
                        <a:t>цел почивка или ваканция</a:t>
                      </a:r>
                      <a:endParaRPr lang="bg-BG" sz="1200" dirty="0">
                        <a:solidFill>
                          <a:schemeClr val="bg1"/>
                        </a:solidFill>
                        <a:effectLst/>
                        <a:latin typeface="Palatino Linotype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Среден разход на ден</a:t>
                      </a:r>
                      <a:endParaRPr lang="bg-BG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Брой</a:t>
                      </a:r>
                      <a:endParaRPr lang="bg-BG" sz="12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Среден брой нощувки</a:t>
                      </a:r>
                      <a:r>
                        <a:rPr lang="bg-BG" sz="1200" baseline="30000" dirty="0">
                          <a:effectLst/>
                        </a:rPr>
                        <a:t>1</a:t>
                      </a:r>
                      <a:endParaRPr lang="bg-BG" sz="1200" dirty="0">
                        <a:effectLst/>
                        <a:latin typeface="Palatino Linotype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Брой</a:t>
                      </a:r>
                      <a:endParaRPr lang="bg-BG" sz="1200" dirty="0">
                        <a:effectLst/>
                        <a:latin typeface="Palatino Linotype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</a:t>
                      </a:r>
                      <a:endParaRPr lang="bg-BG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Румъния 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960 365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4,0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597 546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Гърция  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942 680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554 051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Германия  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700 062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7,1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571 696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Русия  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455 093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8,2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350 969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</a:tr>
              <a:tr h="299589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Великобритания 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284 882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5,8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221 866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Сърбия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244 656</a:t>
                      </a: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213 898</a:t>
                      </a: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Турция 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184 835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21 570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Украйна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176 075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129 083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Чехия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156 067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129 500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1808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</a:rPr>
                        <a:t>Швеция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43 807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5,9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35 399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A7FF">
                        <a:alpha val="21176"/>
                      </a:srgbClr>
                    </a:solidFill>
                  </a:tcPr>
                </a:tc>
              </a:tr>
              <a:tr h="296604"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bg1"/>
                          </a:solidFill>
                          <a:effectLst/>
                        </a:rPr>
                        <a:t>Общо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</a:rPr>
                        <a:t>4 148 522</a:t>
                      </a:r>
                      <a:endParaRPr lang="bg-BG" sz="1200" b="1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</a:rPr>
                        <a:t> </a:t>
                      </a:r>
                      <a:endParaRPr lang="bg-BG" sz="1200" b="1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867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735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60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7468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43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1201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8069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4934" algn="l" defTabSz="91373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</a:rPr>
                        <a:t>2 825 578</a:t>
                      </a:r>
                      <a:endParaRPr lang="bg-BG" sz="1200" b="1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95" marR="5029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7747" y="5805264"/>
            <a:ext cx="4467419" cy="4001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bg-BG" sz="1000" baseline="30000" dirty="0">
                <a:solidFill>
                  <a:prstClr val="black"/>
                </a:solidFill>
              </a:rPr>
              <a:t>1 </a:t>
            </a:r>
            <a:r>
              <a:rPr lang="bg-BG" sz="1000" dirty="0">
                <a:solidFill>
                  <a:prstClr val="black"/>
                </a:solidFill>
              </a:rPr>
              <a:t>Средният брой нощувки са изчислени въз основа на информация от средства за подслон и настаняване с 10 и повече легла.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6691" y="1495845"/>
            <a:ext cx="4391061" cy="4750786"/>
            <a:chOff x="3923928" y="1484783"/>
            <a:chExt cx="5279374" cy="496681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484783"/>
              <a:ext cx="5246389" cy="496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74635" y="4016097"/>
              <a:ext cx="1720474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Великобритания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53206" y="4221088"/>
              <a:ext cx="1179032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Германия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44511" y="4808185"/>
              <a:ext cx="971905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Румъния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16416" y="5528265"/>
              <a:ext cx="886886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Турция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177" y="3079993"/>
              <a:ext cx="1068975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Швеция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8664" y="4376137"/>
              <a:ext cx="886487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Чехия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21962" y="5733256"/>
              <a:ext cx="8504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Гърция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2166" y="4232121"/>
              <a:ext cx="998265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Украйна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0795" y="2719953"/>
              <a:ext cx="801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Русия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76256" y="5168225"/>
              <a:ext cx="870925" cy="28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bg-BG" sz="1200" b="1" dirty="0" smtClean="0">
                  <a:solidFill>
                    <a:srgbClr val="224568"/>
                  </a:solidFill>
                </a:rPr>
                <a:t>Сърбия</a:t>
              </a:r>
              <a:endParaRPr lang="bg-BG" sz="1200" b="1" dirty="0">
                <a:solidFill>
                  <a:srgbClr val="224568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316416" y="2996952"/>
              <a:ext cx="288032" cy="288032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72200" y="2852936"/>
              <a:ext cx="288032" cy="288032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76056" y="3789040"/>
              <a:ext cx="288032" cy="288032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84168" y="4005064"/>
              <a:ext cx="288032" cy="28803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668344" y="4016097"/>
              <a:ext cx="292954" cy="27699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88224" y="4149080"/>
              <a:ext cx="288032" cy="288032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596336" y="4622326"/>
              <a:ext cx="360040" cy="227058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596336" y="5949279"/>
              <a:ext cx="288031" cy="250030"/>
            </a:xfrm>
            <a:prstGeom prst="ellipse">
              <a:avLst/>
            </a:prstGeom>
            <a:blipFill>
              <a:blip r:embed="rId10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604448" y="5301208"/>
              <a:ext cx="360041" cy="288032"/>
            </a:xfrm>
            <a:prstGeom prst="ellipse">
              <a:avLst/>
            </a:prstGeom>
            <a:blipFill>
              <a:blip r:embed="rId11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48264" y="5373216"/>
              <a:ext cx="373698" cy="288032"/>
            </a:xfrm>
            <a:prstGeom prst="ellipse">
              <a:avLst/>
            </a:prstGeom>
            <a:blipFill>
              <a:blip r:embed="rId12" cstate="print"/>
              <a:stretch>
                <a:fillRect/>
              </a:stretch>
            </a:blip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bg-BG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3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9775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57" y="44624"/>
            <a:ext cx="8228901" cy="552256"/>
          </a:xfrm>
        </p:spPr>
        <p:txBody>
          <a:bodyPr/>
          <a:lstStyle/>
          <a:p>
            <a:r>
              <a:rPr lang="bg-BG" sz="2800" dirty="0" smtClean="0"/>
              <a:t>Кои са пазарите </a:t>
            </a:r>
            <a:r>
              <a:rPr lang="bg-BG" sz="2800" dirty="0"/>
              <a:t>от интерес?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65304"/>
            <a:ext cx="6840760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Abgerundetes Rechteck 21">
            <a:hlinkClick r:id="rId3"/>
          </p:cNvPr>
          <p:cNvSpPr/>
          <p:nvPr/>
        </p:nvSpPr>
        <p:spPr bwMode="auto">
          <a:xfrm>
            <a:off x="971600" y="6237312"/>
            <a:ext cx="824654" cy="336251"/>
          </a:xfrm>
          <a:prstGeom prst="roundRect">
            <a:avLst/>
          </a:prstGeom>
          <a:gradFill>
            <a:gsLst>
              <a:gs pos="0">
                <a:srgbClr val="4B90FF"/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</a:rPr>
              <a:t>CPI</a:t>
            </a:r>
          </a:p>
        </p:txBody>
      </p:sp>
      <p:grpSp>
        <p:nvGrpSpPr>
          <p:cNvPr id="54" name="Gruppieren 90"/>
          <p:cNvGrpSpPr/>
          <p:nvPr/>
        </p:nvGrpSpPr>
        <p:grpSpPr>
          <a:xfrm>
            <a:off x="959486" y="692697"/>
            <a:ext cx="6788940" cy="5472607"/>
            <a:chOff x="2110272" y="1474936"/>
            <a:chExt cx="4398566" cy="4468477"/>
          </a:xfrm>
        </p:grpSpPr>
        <p:sp>
          <p:nvSpPr>
            <p:cNvPr id="56" name="Ellipse 92"/>
            <p:cNvSpPr/>
            <p:nvPr/>
          </p:nvSpPr>
          <p:spPr bwMode="gray">
            <a:xfrm>
              <a:off x="3004549" y="5660212"/>
              <a:ext cx="1224656" cy="26449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58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Ellipse 93"/>
            <p:cNvSpPr/>
            <p:nvPr/>
          </p:nvSpPr>
          <p:spPr bwMode="gray">
            <a:xfrm>
              <a:off x="4719101" y="5678918"/>
              <a:ext cx="1224656" cy="26449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58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gray">
            <a:xfrm rot="2700000">
              <a:off x="3261876" y="2941916"/>
              <a:ext cx="642036" cy="239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0396" y="756"/>
                </a:cxn>
                <a:cxn ang="0">
                  <a:pos x="20595" y="0"/>
                </a:cxn>
                <a:cxn ang="0">
                  <a:pos x="20792" y="0"/>
                </a:cxn>
                <a:cxn ang="0">
                  <a:pos x="20792" y="3264"/>
                </a:cxn>
                <a:cxn ang="0">
                  <a:pos x="10396" y="2459"/>
                </a:cxn>
                <a:cxn ang="0">
                  <a:pos x="0" y="3264"/>
                </a:cxn>
                <a:cxn ang="0">
                  <a:pos x="0" y="0"/>
                </a:cxn>
              </a:cxnLst>
              <a:rect l="0" t="0" r="r" b="b"/>
              <a:pathLst>
                <a:path w="20792" h="3264">
                  <a:moveTo>
                    <a:pt x="0" y="0"/>
                  </a:moveTo>
                  <a:lnTo>
                    <a:pt x="198" y="0"/>
                  </a:lnTo>
                  <a:cubicBezTo>
                    <a:pt x="2132" y="450"/>
                    <a:pt x="5973" y="756"/>
                    <a:pt x="10396" y="756"/>
                  </a:cubicBezTo>
                  <a:cubicBezTo>
                    <a:pt x="14820" y="756"/>
                    <a:pt x="18661" y="450"/>
                    <a:pt x="20595" y="0"/>
                  </a:cubicBezTo>
                  <a:lnTo>
                    <a:pt x="20792" y="0"/>
                  </a:lnTo>
                  <a:lnTo>
                    <a:pt x="20792" y="3264"/>
                  </a:lnTo>
                  <a:cubicBezTo>
                    <a:pt x="18933" y="2786"/>
                    <a:pt x="14977" y="2459"/>
                    <a:pt x="10396" y="2459"/>
                  </a:cubicBezTo>
                  <a:cubicBezTo>
                    <a:pt x="5816" y="2459"/>
                    <a:pt x="1860" y="2786"/>
                    <a:pt x="0" y="3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gray">
            <a:xfrm rot="18900000" flipH="1">
              <a:off x="3254739" y="4299229"/>
              <a:ext cx="642036" cy="239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0396" y="756"/>
                </a:cxn>
                <a:cxn ang="0">
                  <a:pos x="20595" y="0"/>
                </a:cxn>
                <a:cxn ang="0">
                  <a:pos x="20792" y="0"/>
                </a:cxn>
                <a:cxn ang="0">
                  <a:pos x="20792" y="3264"/>
                </a:cxn>
                <a:cxn ang="0">
                  <a:pos x="10396" y="2459"/>
                </a:cxn>
                <a:cxn ang="0">
                  <a:pos x="0" y="3264"/>
                </a:cxn>
                <a:cxn ang="0">
                  <a:pos x="0" y="0"/>
                </a:cxn>
              </a:cxnLst>
              <a:rect l="0" t="0" r="r" b="b"/>
              <a:pathLst>
                <a:path w="20792" h="3264">
                  <a:moveTo>
                    <a:pt x="0" y="0"/>
                  </a:moveTo>
                  <a:lnTo>
                    <a:pt x="198" y="0"/>
                  </a:lnTo>
                  <a:cubicBezTo>
                    <a:pt x="2132" y="450"/>
                    <a:pt x="5973" y="756"/>
                    <a:pt x="10396" y="756"/>
                  </a:cubicBezTo>
                  <a:cubicBezTo>
                    <a:pt x="14820" y="756"/>
                    <a:pt x="18661" y="450"/>
                    <a:pt x="20595" y="0"/>
                  </a:cubicBezTo>
                  <a:lnTo>
                    <a:pt x="20792" y="0"/>
                  </a:lnTo>
                  <a:lnTo>
                    <a:pt x="20792" y="3264"/>
                  </a:lnTo>
                  <a:cubicBezTo>
                    <a:pt x="18933" y="2786"/>
                    <a:pt x="14977" y="2459"/>
                    <a:pt x="10396" y="2459"/>
                  </a:cubicBezTo>
                  <a:cubicBezTo>
                    <a:pt x="5816" y="2459"/>
                    <a:pt x="1860" y="2786"/>
                    <a:pt x="0" y="3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gray">
            <a:xfrm rot="18900000" flipH="1">
              <a:off x="4619188" y="2941916"/>
              <a:ext cx="642036" cy="239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0396" y="756"/>
                </a:cxn>
                <a:cxn ang="0">
                  <a:pos x="20595" y="0"/>
                </a:cxn>
                <a:cxn ang="0">
                  <a:pos x="20792" y="0"/>
                </a:cxn>
                <a:cxn ang="0">
                  <a:pos x="20792" y="3264"/>
                </a:cxn>
                <a:cxn ang="0">
                  <a:pos x="10396" y="2459"/>
                </a:cxn>
                <a:cxn ang="0">
                  <a:pos x="0" y="3264"/>
                </a:cxn>
                <a:cxn ang="0">
                  <a:pos x="0" y="0"/>
                </a:cxn>
              </a:cxnLst>
              <a:rect l="0" t="0" r="r" b="b"/>
              <a:pathLst>
                <a:path w="20792" h="3264">
                  <a:moveTo>
                    <a:pt x="0" y="0"/>
                  </a:moveTo>
                  <a:lnTo>
                    <a:pt x="198" y="0"/>
                  </a:lnTo>
                  <a:cubicBezTo>
                    <a:pt x="2132" y="450"/>
                    <a:pt x="5973" y="756"/>
                    <a:pt x="10396" y="756"/>
                  </a:cubicBezTo>
                  <a:cubicBezTo>
                    <a:pt x="14820" y="756"/>
                    <a:pt x="18661" y="450"/>
                    <a:pt x="20595" y="0"/>
                  </a:cubicBezTo>
                  <a:lnTo>
                    <a:pt x="20792" y="0"/>
                  </a:lnTo>
                  <a:lnTo>
                    <a:pt x="20792" y="3264"/>
                  </a:lnTo>
                  <a:cubicBezTo>
                    <a:pt x="18933" y="2786"/>
                    <a:pt x="14977" y="2459"/>
                    <a:pt x="10396" y="2459"/>
                  </a:cubicBezTo>
                  <a:cubicBezTo>
                    <a:pt x="5816" y="2459"/>
                    <a:pt x="1860" y="2786"/>
                    <a:pt x="0" y="3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3" name="Gruppieren 29"/>
            <p:cNvGrpSpPr/>
            <p:nvPr/>
          </p:nvGrpSpPr>
          <p:grpSpPr bwMode="gray">
            <a:xfrm>
              <a:off x="2575288" y="2166963"/>
              <a:ext cx="1070405" cy="851812"/>
              <a:chOff x="3254739" y="2941916"/>
              <a:chExt cx="2006485" cy="1596729"/>
            </a:xfrm>
          </p:grpSpPr>
          <p:sp>
            <p:nvSpPr>
              <p:cNvPr id="94" name="Freeform 5"/>
              <p:cNvSpPr>
                <a:spLocks/>
              </p:cNvSpPr>
              <p:nvPr/>
            </p:nvSpPr>
            <p:spPr bwMode="gray">
              <a:xfrm rot="18900000" flipH="1">
                <a:off x="3254739" y="4299229"/>
                <a:ext cx="642036" cy="2394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8" y="0"/>
                  </a:cxn>
                  <a:cxn ang="0">
                    <a:pos x="10396" y="756"/>
                  </a:cxn>
                  <a:cxn ang="0">
                    <a:pos x="20595" y="0"/>
                  </a:cxn>
                  <a:cxn ang="0">
                    <a:pos x="20792" y="0"/>
                  </a:cxn>
                  <a:cxn ang="0">
                    <a:pos x="20792" y="3264"/>
                  </a:cxn>
                  <a:cxn ang="0">
                    <a:pos x="10396" y="2459"/>
                  </a:cxn>
                  <a:cxn ang="0">
                    <a:pos x="0" y="3264"/>
                  </a:cxn>
                  <a:cxn ang="0">
                    <a:pos x="0" y="0"/>
                  </a:cxn>
                </a:cxnLst>
                <a:rect l="0" t="0" r="r" b="b"/>
                <a:pathLst>
                  <a:path w="20792" h="3264">
                    <a:moveTo>
                      <a:pt x="0" y="0"/>
                    </a:moveTo>
                    <a:lnTo>
                      <a:pt x="198" y="0"/>
                    </a:lnTo>
                    <a:cubicBezTo>
                      <a:pt x="2132" y="450"/>
                      <a:pt x="5973" y="756"/>
                      <a:pt x="10396" y="756"/>
                    </a:cubicBezTo>
                    <a:cubicBezTo>
                      <a:pt x="14820" y="756"/>
                      <a:pt x="18661" y="450"/>
                      <a:pt x="20595" y="0"/>
                    </a:cubicBezTo>
                    <a:lnTo>
                      <a:pt x="20792" y="0"/>
                    </a:lnTo>
                    <a:lnTo>
                      <a:pt x="20792" y="3264"/>
                    </a:lnTo>
                    <a:cubicBezTo>
                      <a:pt x="18933" y="2786"/>
                      <a:pt x="14977" y="2459"/>
                      <a:pt x="10396" y="2459"/>
                    </a:cubicBezTo>
                    <a:cubicBezTo>
                      <a:pt x="5816" y="2459"/>
                      <a:pt x="1860" y="2786"/>
                      <a:pt x="0" y="32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61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444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"/>
              <p:cNvSpPr>
                <a:spLocks/>
              </p:cNvSpPr>
              <p:nvPr/>
            </p:nvSpPr>
            <p:spPr bwMode="gray">
              <a:xfrm rot="18900000" flipH="1">
                <a:off x="4619188" y="2941916"/>
                <a:ext cx="642036" cy="2394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8" y="0"/>
                  </a:cxn>
                  <a:cxn ang="0">
                    <a:pos x="10396" y="756"/>
                  </a:cxn>
                  <a:cxn ang="0">
                    <a:pos x="20595" y="0"/>
                  </a:cxn>
                  <a:cxn ang="0">
                    <a:pos x="20792" y="0"/>
                  </a:cxn>
                  <a:cxn ang="0">
                    <a:pos x="20792" y="3264"/>
                  </a:cxn>
                  <a:cxn ang="0">
                    <a:pos x="10396" y="2459"/>
                  </a:cxn>
                  <a:cxn ang="0">
                    <a:pos x="0" y="3264"/>
                  </a:cxn>
                  <a:cxn ang="0">
                    <a:pos x="0" y="0"/>
                  </a:cxn>
                </a:cxnLst>
                <a:rect l="0" t="0" r="r" b="b"/>
                <a:pathLst>
                  <a:path w="20792" h="3264">
                    <a:moveTo>
                      <a:pt x="0" y="0"/>
                    </a:moveTo>
                    <a:lnTo>
                      <a:pt x="198" y="0"/>
                    </a:lnTo>
                    <a:cubicBezTo>
                      <a:pt x="2132" y="450"/>
                      <a:pt x="5973" y="756"/>
                      <a:pt x="10396" y="756"/>
                    </a:cubicBezTo>
                    <a:cubicBezTo>
                      <a:pt x="14820" y="756"/>
                      <a:pt x="18661" y="450"/>
                      <a:pt x="20595" y="0"/>
                    </a:cubicBezTo>
                    <a:lnTo>
                      <a:pt x="20792" y="0"/>
                    </a:lnTo>
                    <a:lnTo>
                      <a:pt x="20792" y="3264"/>
                    </a:lnTo>
                    <a:cubicBezTo>
                      <a:pt x="18933" y="2786"/>
                      <a:pt x="14977" y="2459"/>
                      <a:pt x="10396" y="2459"/>
                    </a:cubicBezTo>
                    <a:cubicBezTo>
                      <a:pt x="5816" y="2459"/>
                      <a:pt x="1860" y="2786"/>
                      <a:pt x="0" y="32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61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444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4" name="Gruppieren 37"/>
            <p:cNvGrpSpPr/>
            <p:nvPr/>
          </p:nvGrpSpPr>
          <p:grpSpPr bwMode="gray">
            <a:xfrm flipH="1">
              <a:off x="4880339" y="2166963"/>
              <a:ext cx="1070405" cy="851812"/>
              <a:chOff x="3254739" y="2941916"/>
              <a:chExt cx="2006485" cy="1596729"/>
            </a:xfrm>
          </p:grpSpPr>
          <p:sp>
            <p:nvSpPr>
              <p:cNvPr id="91" name="Freeform 5"/>
              <p:cNvSpPr>
                <a:spLocks/>
              </p:cNvSpPr>
              <p:nvPr/>
            </p:nvSpPr>
            <p:spPr bwMode="gray">
              <a:xfrm rot="18900000" flipH="1">
                <a:off x="3254739" y="4299229"/>
                <a:ext cx="642036" cy="2394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8" y="0"/>
                  </a:cxn>
                  <a:cxn ang="0">
                    <a:pos x="10396" y="756"/>
                  </a:cxn>
                  <a:cxn ang="0">
                    <a:pos x="20595" y="0"/>
                  </a:cxn>
                  <a:cxn ang="0">
                    <a:pos x="20792" y="0"/>
                  </a:cxn>
                  <a:cxn ang="0">
                    <a:pos x="20792" y="3264"/>
                  </a:cxn>
                  <a:cxn ang="0">
                    <a:pos x="10396" y="2459"/>
                  </a:cxn>
                  <a:cxn ang="0">
                    <a:pos x="0" y="3264"/>
                  </a:cxn>
                  <a:cxn ang="0">
                    <a:pos x="0" y="0"/>
                  </a:cxn>
                </a:cxnLst>
                <a:rect l="0" t="0" r="r" b="b"/>
                <a:pathLst>
                  <a:path w="20792" h="3264">
                    <a:moveTo>
                      <a:pt x="0" y="0"/>
                    </a:moveTo>
                    <a:lnTo>
                      <a:pt x="198" y="0"/>
                    </a:lnTo>
                    <a:cubicBezTo>
                      <a:pt x="2132" y="450"/>
                      <a:pt x="5973" y="756"/>
                      <a:pt x="10396" y="756"/>
                    </a:cubicBezTo>
                    <a:cubicBezTo>
                      <a:pt x="14820" y="756"/>
                      <a:pt x="18661" y="450"/>
                      <a:pt x="20595" y="0"/>
                    </a:cubicBezTo>
                    <a:lnTo>
                      <a:pt x="20792" y="0"/>
                    </a:lnTo>
                    <a:lnTo>
                      <a:pt x="20792" y="3264"/>
                    </a:lnTo>
                    <a:cubicBezTo>
                      <a:pt x="18933" y="2786"/>
                      <a:pt x="14977" y="2459"/>
                      <a:pt x="10396" y="2459"/>
                    </a:cubicBezTo>
                    <a:cubicBezTo>
                      <a:pt x="5816" y="2459"/>
                      <a:pt x="1860" y="2786"/>
                      <a:pt x="0" y="32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61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444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"/>
              <p:cNvSpPr>
                <a:spLocks/>
              </p:cNvSpPr>
              <p:nvPr/>
            </p:nvSpPr>
            <p:spPr bwMode="gray">
              <a:xfrm rot="18900000" flipH="1">
                <a:off x="4619188" y="2941916"/>
                <a:ext cx="642036" cy="2394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8" y="0"/>
                  </a:cxn>
                  <a:cxn ang="0">
                    <a:pos x="10396" y="756"/>
                  </a:cxn>
                  <a:cxn ang="0">
                    <a:pos x="20595" y="0"/>
                  </a:cxn>
                  <a:cxn ang="0">
                    <a:pos x="20792" y="0"/>
                  </a:cxn>
                  <a:cxn ang="0">
                    <a:pos x="20792" y="3264"/>
                  </a:cxn>
                  <a:cxn ang="0">
                    <a:pos x="10396" y="2459"/>
                  </a:cxn>
                  <a:cxn ang="0">
                    <a:pos x="0" y="3264"/>
                  </a:cxn>
                  <a:cxn ang="0">
                    <a:pos x="0" y="0"/>
                  </a:cxn>
                </a:cxnLst>
                <a:rect l="0" t="0" r="r" b="b"/>
                <a:pathLst>
                  <a:path w="20792" h="3264">
                    <a:moveTo>
                      <a:pt x="0" y="0"/>
                    </a:moveTo>
                    <a:lnTo>
                      <a:pt x="198" y="0"/>
                    </a:lnTo>
                    <a:cubicBezTo>
                      <a:pt x="2132" y="450"/>
                      <a:pt x="5973" y="756"/>
                      <a:pt x="10396" y="756"/>
                    </a:cubicBezTo>
                    <a:cubicBezTo>
                      <a:pt x="14820" y="756"/>
                      <a:pt x="18661" y="450"/>
                      <a:pt x="20595" y="0"/>
                    </a:cubicBezTo>
                    <a:lnTo>
                      <a:pt x="20792" y="0"/>
                    </a:lnTo>
                    <a:lnTo>
                      <a:pt x="20792" y="3264"/>
                    </a:lnTo>
                    <a:cubicBezTo>
                      <a:pt x="18933" y="2786"/>
                      <a:pt x="14977" y="2459"/>
                      <a:pt x="10396" y="2459"/>
                    </a:cubicBezTo>
                    <a:cubicBezTo>
                      <a:pt x="5816" y="2459"/>
                      <a:pt x="1860" y="2786"/>
                      <a:pt x="0" y="32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61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4445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8" name="Freeform 5"/>
            <p:cNvSpPr>
              <a:spLocks/>
            </p:cNvSpPr>
            <p:nvPr/>
          </p:nvSpPr>
          <p:spPr bwMode="gray">
            <a:xfrm rot="2700000" flipH="1" flipV="1">
              <a:off x="3169968" y="4619087"/>
              <a:ext cx="342509" cy="127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0396" y="756"/>
                </a:cxn>
                <a:cxn ang="0">
                  <a:pos x="20595" y="0"/>
                </a:cxn>
                <a:cxn ang="0">
                  <a:pos x="20792" y="0"/>
                </a:cxn>
                <a:cxn ang="0">
                  <a:pos x="20792" y="3264"/>
                </a:cxn>
                <a:cxn ang="0">
                  <a:pos x="10396" y="2459"/>
                </a:cxn>
                <a:cxn ang="0">
                  <a:pos x="0" y="3264"/>
                </a:cxn>
                <a:cxn ang="0">
                  <a:pos x="0" y="0"/>
                </a:cxn>
              </a:cxnLst>
              <a:rect l="0" t="0" r="r" b="b"/>
              <a:pathLst>
                <a:path w="20792" h="3264">
                  <a:moveTo>
                    <a:pt x="0" y="0"/>
                  </a:moveTo>
                  <a:lnTo>
                    <a:pt x="198" y="0"/>
                  </a:lnTo>
                  <a:cubicBezTo>
                    <a:pt x="2132" y="450"/>
                    <a:pt x="5973" y="756"/>
                    <a:pt x="10396" y="756"/>
                  </a:cubicBezTo>
                  <a:cubicBezTo>
                    <a:pt x="14820" y="756"/>
                    <a:pt x="18661" y="450"/>
                    <a:pt x="20595" y="0"/>
                  </a:cubicBezTo>
                  <a:lnTo>
                    <a:pt x="20792" y="0"/>
                  </a:lnTo>
                  <a:lnTo>
                    <a:pt x="20792" y="3264"/>
                  </a:lnTo>
                  <a:cubicBezTo>
                    <a:pt x="18933" y="2786"/>
                    <a:pt x="14977" y="2459"/>
                    <a:pt x="10396" y="2459"/>
                  </a:cubicBezTo>
                  <a:cubicBezTo>
                    <a:pt x="5816" y="2459"/>
                    <a:pt x="1860" y="2786"/>
                    <a:pt x="0" y="3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444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Ellipse 103"/>
            <p:cNvSpPr/>
            <p:nvPr/>
          </p:nvSpPr>
          <p:spPr bwMode="gray">
            <a:xfrm>
              <a:off x="3604701" y="3083266"/>
              <a:ext cx="1314922" cy="1314922"/>
            </a:xfrm>
            <a:prstGeom prst="ellipse">
              <a:avLst/>
            </a:prstGeom>
            <a:solidFill>
              <a:srgbClr val="969696"/>
            </a:solidFill>
            <a:ln w="12700">
              <a:noFill/>
              <a:round/>
              <a:headEnd/>
              <a:tailEnd/>
            </a:ln>
            <a:effectLst>
              <a:outerShdw blurRad="114300" sx="103000" sy="103000" algn="ct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60400" h="660400"/>
            </a:sp3d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smtClean="0">
                  <a:ln w="6350">
                    <a:solidFill>
                      <a:sysClr val="window" lastClr="FFFFFF"/>
                    </a:solidFill>
                  </a:ln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CPI</a:t>
              </a:r>
              <a:endParaRPr kumimoji="0" lang="en-US" sz="2400" b="1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  <p:sp>
          <p:nvSpPr>
            <p:cNvPr id="68" name="Ellipse 10"/>
            <p:cNvSpPr/>
            <p:nvPr/>
          </p:nvSpPr>
          <p:spPr bwMode="gray">
            <a:xfrm>
              <a:off x="2664789" y="3872631"/>
              <a:ext cx="701846" cy="812900"/>
            </a:xfrm>
            <a:prstGeom prst="ellipse">
              <a:avLst/>
            </a:prstGeom>
            <a:solidFill>
              <a:srgbClr val="2A79FF">
                <a:lumMod val="40000"/>
                <a:lumOff val="60000"/>
              </a:srgb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5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292100"/>
            </a:sp3d>
          </p:spPr>
          <p:txBody>
            <a:bodyPr wrap="none" rtlCol="0" anchor="ctr"/>
            <a:lstStyle/>
            <a:p>
              <a:pPr lvl="0" algn="ctr" defTabSz="914400"/>
              <a:r>
                <a:rPr lang="bg-BG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Възможност</a:t>
              </a:r>
            </a:p>
            <a:p>
              <a:pPr lvl="0" algn="ctr" defTabSz="914400"/>
              <a:r>
                <a:rPr lang="bg-BG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bg-BG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за достъп</a:t>
              </a:r>
              <a:endParaRPr 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2" name="Ellipse 109"/>
            <p:cNvSpPr/>
            <p:nvPr/>
          </p:nvSpPr>
          <p:spPr bwMode="gray">
            <a:xfrm>
              <a:off x="3469676" y="1531262"/>
              <a:ext cx="643185" cy="732241"/>
            </a:xfrm>
            <a:prstGeom prst="ellipse">
              <a:avLst/>
            </a:prstGeom>
            <a:solidFill>
              <a:srgbClr val="2A79FF">
                <a:lumMod val="20000"/>
                <a:lumOff val="80000"/>
              </a:srgb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5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292100"/>
            </a:sp3d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към света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Ellipse 110"/>
            <p:cNvSpPr/>
            <p:nvPr/>
          </p:nvSpPr>
          <p:spPr bwMode="gray">
            <a:xfrm>
              <a:off x="4332228" y="1474936"/>
              <a:ext cx="712847" cy="79176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5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292100"/>
            </a:sp3d>
          </p:spPr>
          <p:txBody>
            <a:bodyPr wrap="none" rtlCol="0" anchor="ctr"/>
            <a:lstStyle/>
            <a:p>
              <a:pPr lvl="0" algn="ctr" defTabSz="914400"/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Среден </a:t>
              </a:r>
            </a:p>
            <a:p>
              <a:pPr lvl="0" algn="ctr" defTabSz="914400"/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разход </a:t>
              </a:r>
            </a:p>
            <a:p>
              <a:pPr lvl="0" algn="ctr" defTabSz="914400"/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на ден</a:t>
              </a:r>
              <a:endParaRPr lang="en-US" sz="1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8" name="Ellipse 115"/>
            <p:cNvSpPr/>
            <p:nvPr/>
          </p:nvSpPr>
          <p:spPr bwMode="gray">
            <a:xfrm>
              <a:off x="2110272" y="2883091"/>
              <a:ext cx="655352" cy="721531"/>
            </a:xfrm>
            <a:prstGeom prst="ellipse">
              <a:avLst/>
            </a:prstGeom>
            <a:solidFill>
              <a:srgbClr val="2A79FF">
                <a:lumMod val="20000"/>
                <a:lumOff val="80000"/>
              </a:srgb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5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292100"/>
            </a:sp3d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към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конкурентите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Ellipse 116"/>
            <p:cNvSpPr/>
            <p:nvPr/>
          </p:nvSpPr>
          <p:spPr bwMode="gray">
            <a:xfrm>
              <a:off x="5795964" y="2912903"/>
              <a:ext cx="712874" cy="82782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5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92100" h="292100"/>
            </a:sp3d>
          </p:spPr>
          <p:txBody>
            <a:bodyPr wrap="none" rtlCol="0" anchor="ctr"/>
            <a:lstStyle/>
            <a:p>
              <a:pPr lvl="0" algn="ctr" defTabSz="914400">
                <a:defRPr/>
              </a:pPr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Склонност  </a:t>
              </a:r>
            </a:p>
            <a:p>
              <a:pPr lvl="0" algn="ctr" defTabSz="914400">
                <a:defRPr/>
              </a:pPr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към </a:t>
              </a:r>
            </a:p>
            <a:p>
              <a:pPr lvl="0" algn="ctr" defTabSz="914400">
                <a:defRPr/>
              </a:pPr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следващо </a:t>
              </a:r>
            </a:p>
            <a:p>
              <a:pPr lvl="0" algn="ctr" defTabSz="914400">
                <a:defRPr/>
              </a:pPr>
              <a:r>
                <a:rPr lang="bg-BG" sz="1200" b="1" kern="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посещение</a:t>
              </a:r>
              <a:endParaRPr lang="en-US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endParaRPr>
            </a:p>
          </p:txBody>
        </p:sp>
        <p:sp>
          <p:nvSpPr>
            <p:cNvPr id="80" name="Ellipse 117"/>
            <p:cNvSpPr/>
            <p:nvPr/>
          </p:nvSpPr>
          <p:spPr bwMode="gray">
            <a:xfrm>
              <a:off x="2654424" y="2053638"/>
              <a:ext cx="824581" cy="903931"/>
            </a:xfrm>
            <a:prstGeom prst="ellipse">
              <a:avLst/>
            </a:prstGeom>
            <a:solidFill>
              <a:srgbClr val="2A79FF">
                <a:lumMod val="20000"/>
                <a:lumOff val="80000"/>
              </a:srgb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68300" h="368300"/>
            </a:sp3d>
          </p:spPr>
          <p:txBody>
            <a:bodyPr rtlCol="0" anchor="ctr"/>
            <a:lstStyle/>
            <a:p>
              <a:pPr lvl="0" algn="ctr" defTabSz="914400"/>
              <a:r>
                <a:rPr lang="bg-BG" sz="1200" b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към България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  <p:sp>
          <p:nvSpPr>
            <p:cNvPr id="81" name="Ellipse 118"/>
            <p:cNvSpPr/>
            <p:nvPr/>
          </p:nvSpPr>
          <p:spPr bwMode="gray">
            <a:xfrm>
              <a:off x="5039810" y="2053638"/>
              <a:ext cx="834183" cy="90393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68300" h="368300"/>
            </a:sp3d>
          </p:spPr>
          <p:txBody>
            <a:bodyPr rtlCol="0" anchor="ctr"/>
            <a:lstStyle/>
            <a:p>
              <a:pPr lvl="0" algn="ctr" defTabSz="914400"/>
              <a:r>
                <a:rPr lang="bg-BG" sz="1200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Среден брой </a:t>
              </a:r>
              <a:r>
                <a:rPr lang="bg-BG" sz="1200" b="1" kern="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нощувки</a:t>
              </a:r>
              <a:endParaRPr lang="en-US" sz="1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2" name="Ellipse 119"/>
            <p:cNvSpPr/>
            <p:nvPr/>
          </p:nvSpPr>
          <p:spPr bwMode="gray">
            <a:xfrm>
              <a:off x="3377055" y="4693325"/>
              <a:ext cx="773789" cy="829305"/>
            </a:xfrm>
            <a:prstGeom prst="ellipse">
              <a:avLst/>
            </a:prstGeom>
            <a:solidFill>
              <a:srgbClr val="2A79FF">
                <a:lumMod val="40000"/>
                <a:lumOff val="60000"/>
              </a:srgbClr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6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68300" h="368300"/>
            </a:sp3d>
          </p:spPr>
          <p:txBody>
            <a:bodyPr rtlCol="0" anchor="ctr"/>
            <a:lstStyle/>
            <a:p>
              <a:pPr lvl="0" algn="ctr" defTabSz="914400"/>
              <a:r>
                <a:rPr lang="bg-BG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Мнения на експерти</a:t>
              </a:r>
              <a:endParaRPr 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8850889">
            <a:off x="1056997" y="1216293"/>
            <a:ext cx="159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Изходящ поток :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2596874">
            <a:off x="6169881" y="1551003"/>
            <a:ext cx="225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Туристи били в България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Ellipse 120"/>
          <p:cNvSpPr/>
          <p:nvPr/>
        </p:nvSpPr>
        <p:spPr bwMode="gray">
          <a:xfrm>
            <a:off x="5295562" y="4535047"/>
            <a:ext cx="1316252" cy="1214172"/>
          </a:xfrm>
          <a:prstGeom prst="ellipse">
            <a:avLst/>
          </a:prstGeom>
          <a:gradFill>
            <a:gsLst>
              <a:gs pos="0">
                <a:srgbClr val="2A79FF">
                  <a:lumMod val="60000"/>
                  <a:lumOff val="40000"/>
                </a:srgbClr>
              </a:gs>
              <a:gs pos="100000">
                <a:srgbClr val="2A79F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62000"/>
              </a:prstClr>
            </a:outerShdw>
          </a:effectLst>
          <a:scene3d>
            <a:camera prst="orthographicFront"/>
            <a:lightRig rig="threePt" dir="t"/>
          </a:scene3d>
          <a:sp3d>
            <a:bevelT w="368300" h="368300"/>
          </a:sp3d>
        </p:spPr>
        <p:txBody>
          <a:bodyPr rtlCol="0" anchor="ctr"/>
          <a:lstStyle/>
          <a:p>
            <a:pPr lvl="0" algn="ctr" defTabSz="914400">
              <a:defRPr/>
            </a:pPr>
            <a:endParaRPr lang="bg-BG" sz="1200" b="1" kern="0" dirty="0" smtClean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lvl="0" algn="ctr" defTabSz="914400">
              <a:defRPr/>
            </a:pPr>
            <a:r>
              <a:rPr lang="bg-BG" sz="1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Склонност  </a:t>
            </a:r>
            <a:endParaRPr lang="bg-BG" sz="1200" b="1" kern="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lvl="0" algn="ctr" defTabSz="914400">
              <a:defRPr/>
            </a:pPr>
            <a:r>
              <a:rPr lang="bg-BG" sz="1200" b="1" kern="0" dirty="0">
                <a:ln>
                  <a:solidFill>
                    <a:sysClr val="window" lastClr="FFFFFF"/>
                  </a:solidFill>
                </a:ln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към </a:t>
            </a:r>
          </a:p>
          <a:p>
            <a:pPr lvl="0" algn="ctr" defTabSz="914400">
              <a:defRPr/>
            </a:pPr>
            <a:r>
              <a:rPr lang="bg-BG" sz="1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посещение</a:t>
            </a:r>
            <a:endParaRPr lang="en-US" sz="1200" b="1" kern="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8" name="Freeform 5"/>
          <p:cNvSpPr>
            <a:spLocks/>
          </p:cNvSpPr>
          <p:nvPr/>
        </p:nvSpPr>
        <p:spPr bwMode="gray">
          <a:xfrm rot="2700000">
            <a:off x="4797797" y="4194712"/>
            <a:ext cx="820785" cy="3801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8" y="0"/>
              </a:cxn>
              <a:cxn ang="0">
                <a:pos x="10396" y="756"/>
              </a:cxn>
              <a:cxn ang="0">
                <a:pos x="20595" y="0"/>
              </a:cxn>
              <a:cxn ang="0">
                <a:pos x="20792" y="0"/>
              </a:cxn>
              <a:cxn ang="0">
                <a:pos x="20792" y="3264"/>
              </a:cxn>
              <a:cxn ang="0">
                <a:pos x="10396" y="2459"/>
              </a:cxn>
              <a:cxn ang="0">
                <a:pos x="0" y="3264"/>
              </a:cxn>
              <a:cxn ang="0">
                <a:pos x="0" y="0"/>
              </a:cxn>
            </a:cxnLst>
            <a:rect l="0" t="0" r="r" b="b"/>
            <a:pathLst>
              <a:path w="20792" h="3264">
                <a:moveTo>
                  <a:pt x="0" y="0"/>
                </a:moveTo>
                <a:lnTo>
                  <a:pt x="198" y="0"/>
                </a:lnTo>
                <a:cubicBezTo>
                  <a:pt x="2132" y="450"/>
                  <a:pt x="5973" y="756"/>
                  <a:pt x="10396" y="756"/>
                </a:cubicBezTo>
                <a:cubicBezTo>
                  <a:pt x="14820" y="756"/>
                  <a:pt x="18661" y="450"/>
                  <a:pt x="20595" y="0"/>
                </a:cubicBezTo>
                <a:lnTo>
                  <a:pt x="20792" y="0"/>
                </a:lnTo>
                <a:lnTo>
                  <a:pt x="20792" y="3264"/>
                </a:lnTo>
                <a:cubicBezTo>
                  <a:pt x="18933" y="2786"/>
                  <a:pt x="14977" y="2459"/>
                  <a:pt x="10396" y="2459"/>
                </a:cubicBezTo>
                <a:cubicBezTo>
                  <a:pt x="5816" y="2459"/>
                  <a:pt x="1860" y="2786"/>
                  <a:pt x="0" y="3264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61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 rot="18850889">
            <a:off x="6256704" y="5385536"/>
            <a:ext cx="174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Туристи, които не са били в България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2596874">
            <a:off x="1808292" y="5425049"/>
            <a:ext cx="172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Експерти 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703" y="6577607"/>
            <a:ext cx="170270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46"/>
              </a:spcBef>
            </a:pPr>
            <a:r>
              <a:rPr lang="en-US" sz="1300" b="1" i="1" kern="0" dirty="0" smtClean="0">
                <a:solidFill>
                  <a:srgbClr val="2A79FF"/>
                </a:solidFill>
              </a:rPr>
              <a:t>Country </a:t>
            </a:r>
            <a:r>
              <a:rPr lang="en-US" sz="1300" b="1" i="1" kern="0" dirty="0">
                <a:solidFill>
                  <a:srgbClr val="2A79FF"/>
                </a:solidFill>
              </a:rPr>
              <a:t>Priority </a:t>
            </a:r>
            <a:r>
              <a:rPr lang="en-US" sz="1300" b="1" i="1" kern="0" dirty="0" smtClean="0">
                <a:solidFill>
                  <a:srgbClr val="2A79FF"/>
                </a:solidFill>
              </a:rPr>
              <a:t>Index</a:t>
            </a:r>
            <a:endParaRPr lang="bg-BG" sz="1300" b="1" i="1" kern="0" dirty="0">
              <a:solidFill>
                <a:srgbClr val="2A79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19351697">
            <a:off x="496578" y="915831"/>
            <a:ext cx="3878248" cy="2152529"/>
          </a:xfrm>
          <a:prstGeom prst="ellipse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Oval 35"/>
          <p:cNvSpPr/>
          <p:nvPr/>
        </p:nvSpPr>
        <p:spPr>
          <a:xfrm rot="19351697">
            <a:off x="5087350" y="3803115"/>
            <a:ext cx="2612225" cy="2679663"/>
          </a:xfrm>
          <a:prstGeom prst="ellipse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Oval 36"/>
          <p:cNvSpPr/>
          <p:nvPr/>
        </p:nvSpPr>
        <p:spPr>
          <a:xfrm rot="2374803">
            <a:off x="4085981" y="883065"/>
            <a:ext cx="4331040" cy="2293124"/>
          </a:xfrm>
          <a:prstGeom prst="ellipse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Oval 37"/>
          <p:cNvSpPr/>
          <p:nvPr/>
        </p:nvSpPr>
        <p:spPr>
          <a:xfrm rot="2374803">
            <a:off x="1330534" y="3626242"/>
            <a:ext cx="3405346" cy="2293124"/>
          </a:xfrm>
          <a:prstGeom prst="ellipse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6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/>
      <p:bldP spid="3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-60674" y="-54769"/>
            <a:ext cx="919775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4" y="2884884"/>
            <a:ext cx="923326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eck 43"/>
          <p:cNvSpPr>
            <a:spLocks noChangeArrowheads="1"/>
          </p:cNvSpPr>
          <p:nvPr/>
        </p:nvSpPr>
        <p:spPr bwMode="auto">
          <a:xfrm>
            <a:off x="6948266" y="1055688"/>
            <a:ext cx="2198687" cy="58023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>
                  <a:gamma/>
                  <a:shade val="89020"/>
                  <a:invGamma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lIns="91422" tIns="45710" rIns="91422" bIns="4571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9950" y="188640"/>
            <a:ext cx="8228901" cy="492318"/>
          </a:xfrm>
          <a:prstGeom prst="rect">
            <a:avLst/>
          </a:prstGeom>
        </p:spPr>
        <p:txBody>
          <a:bodyPr vert="horz" lIns="91376" tIns="45685" rIns="91376" bIns="456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6"/>
              </a:spcBef>
            </a:pPr>
            <a:r>
              <a:rPr lang="en-US" sz="2800" dirty="0"/>
              <a:t>Индекс на приоритетността на страните – </a:t>
            </a:r>
            <a:endParaRPr lang="bg-BG" sz="2800" dirty="0"/>
          </a:p>
          <a:p>
            <a:pPr>
              <a:spcBef>
                <a:spcPts val="246"/>
              </a:spcBef>
            </a:pPr>
            <a:r>
              <a:rPr lang="en-US" sz="2800" dirty="0"/>
              <a:t>CPI</a:t>
            </a:r>
            <a:r>
              <a:rPr lang="ru-RU" sz="2800" dirty="0"/>
              <a:t> </a:t>
            </a:r>
            <a:r>
              <a:rPr lang="ru-RU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Country Priority Index</a:t>
            </a:r>
            <a:r>
              <a:rPr lang="ru-RU" sz="2800" dirty="0">
                <a:solidFill>
                  <a:prstClr val="black"/>
                </a:solidFill>
              </a:rPr>
              <a:t>)</a:t>
            </a:r>
            <a:endParaRPr lang="bg-BG" sz="2800" dirty="0">
              <a:solidFill>
                <a:prstClr val="black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50870"/>
              </p:ext>
            </p:extLst>
          </p:nvPr>
        </p:nvGraphicFramePr>
        <p:xfrm>
          <a:off x="251520" y="1224776"/>
          <a:ext cx="6410276" cy="527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uppieren 77"/>
          <p:cNvGrpSpPr/>
          <p:nvPr/>
        </p:nvGrpSpPr>
        <p:grpSpPr bwMode="gray">
          <a:xfrm>
            <a:off x="-17240" y="3908362"/>
            <a:ext cx="9197752" cy="2922255"/>
            <a:chOff x="0" y="3521573"/>
            <a:chExt cx="9144000" cy="1488734"/>
          </a:xfrm>
        </p:grpSpPr>
        <p:sp>
          <p:nvSpPr>
            <p:cNvPr id="22" name="Rechteck 58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10000"/>
                  </a:sysClr>
                </a:gs>
                <a:gs pos="100000">
                  <a:srgbClr val="2A79FF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Rechteck 59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10000"/>
                  </a:sysClr>
                </a:gs>
                <a:gs pos="100000">
                  <a:srgbClr val="2A79FF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Textfeld 85"/>
          <p:cNvSpPr txBox="1">
            <a:spLocks noChangeArrowheads="1"/>
          </p:cNvSpPr>
          <p:nvPr/>
        </p:nvSpPr>
        <p:spPr bwMode="auto">
          <a:xfrm>
            <a:off x="6981845" y="1234401"/>
            <a:ext cx="2173957" cy="6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pPr algn="ctr">
              <a:spcBef>
                <a:spcPts val="246"/>
              </a:spcBef>
            </a:pPr>
            <a:r>
              <a:rPr lang="en-US" sz="1600" b="1" i="1" kern="0" dirty="0">
                <a:solidFill>
                  <a:srgbClr val="2A79FF"/>
                </a:solidFill>
              </a:rPr>
              <a:t>CPI</a:t>
            </a:r>
            <a:r>
              <a:rPr lang="ru-RU" sz="1600" b="1" i="1" kern="0" dirty="0">
                <a:solidFill>
                  <a:srgbClr val="2A79FF"/>
                </a:solidFill>
              </a:rPr>
              <a:t> </a:t>
            </a:r>
          </a:p>
          <a:p>
            <a:pPr algn="ctr">
              <a:spcBef>
                <a:spcPts val="246"/>
              </a:spcBef>
            </a:pPr>
            <a:r>
              <a:rPr lang="ru-RU" sz="1600" b="1" i="1" kern="0" dirty="0">
                <a:solidFill>
                  <a:srgbClr val="2A79FF"/>
                </a:solidFill>
              </a:rPr>
              <a:t>(</a:t>
            </a:r>
            <a:r>
              <a:rPr lang="en-US" sz="1600" b="1" i="1" kern="0" dirty="0">
                <a:solidFill>
                  <a:srgbClr val="2A79FF"/>
                </a:solidFill>
              </a:rPr>
              <a:t>Country Priority Index</a:t>
            </a:r>
            <a:r>
              <a:rPr lang="ru-RU" sz="1600" b="1" i="1" kern="0" dirty="0">
                <a:solidFill>
                  <a:srgbClr val="2A79FF"/>
                </a:solidFill>
              </a:rPr>
              <a:t>)</a:t>
            </a:r>
            <a:endParaRPr lang="bg-BG" sz="1600" b="1" i="1" kern="0" dirty="0">
              <a:solidFill>
                <a:srgbClr val="2A79FF"/>
              </a:solidFill>
            </a:endParaRPr>
          </a:p>
        </p:txBody>
      </p:sp>
      <p:sp>
        <p:nvSpPr>
          <p:cNvPr id="25" name="Rechteck 29"/>
          <p:cNvSpPr>
            <a:spLocks noChangeArrowheads="1"/>
          </p:cNvSpPr>
          <p:nvPr/>
        </p:nvSpPr>
        <p:spPr bwMode="auto">
          <a:xfrm>
            <a:off x="7058818" y="2433884"/>
            <a:ext cx="2044700" cy="995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22" tIns="45710" rIns="91422" bIns="45710"/>
          <a:lstStyle/>
          <a:p>
            <a:pPr algn="ctr"/>
            <a:r>
              <a:rPr lang="bg-BG" sz="1200" dirty="0"/>
              <a:t>Въз основа на създадения индекс  бяха ранжирани 17 пазара според тяхната  перспективност</a:t>
            </a:r>
          </a:p>
        </p:txBody>
      </p:sp>
      <p:sp>
        <p:nvSpPr>
          <p:cNvPr id="29" name="Abgerundetes Rechteck 21">
            <a:hlinkClick r:id="rId4"/>
          </p:cNvPr>
          <p:cNvSpPr/>
          <p:nvPr/>
        </p:nvSpPr>
        <p:spPr bwMode="auto">
          <a:xfrm>
            <a:off x="6981825" y="6219827"/>
            <a:ext cx="2162174" cy="336251"/>
          </a:xfrm>
          <a:prstGeom prst="roundRect">
            <a:avLst/>
          </a:prstGeom>
          <a:gradFill>
            <a:gsLst>
              <a:gs pos="0">
                <a:srgbClr val="4B90FF"/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Индексът варира от 0 до 100.</a:t>
            </a:r>
          </a:p>
        </p:txBody>
      </p:sp>
      <p:sp>
        <p:nvSpPr>
          <p:cNvPr id="33" name="Textfeld 33">
            <a:hlinkClick r:id="rId5"/>
          </p:cNvPr>
          <p:cNvSpPr txBox="1">
            <a:spLocks noChangeArrowheads="1"/>
          </p:cNvSpPr>
          <p:nvPr/>
        </p:nvSpPr>
        <p:spPr bwMode="auto">
          <a:xfrm>
            <a:off x="7231630" y="5589241"/>
            <a:ext cx="1660851" cy="4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0" rIns="91422" bIns="45710">
            <a:spAutoFit/>
          </a:bodyPr>
          <a:lstStyle/>
          <a:p>
            <a:pPr algn="ctr">
              <a:defRPr/>
            </a:pPr>
            <a:r>
              <a:rPr lang="bg-BG" sz="1100" kern="0" dirty="0">
                <a:solidFill>
                  <a:sysClr val="windowText" lastClr="000000"/>
                </a:solidFill>
              </a:rPr>
              <a:t>Минимална и максимална стойност</a:t>
            </a:r>
            <a:endParaRPr lang="en-US" sz="1100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Gerade Verbindung 23"/>
          <p:cNvCxnSpPr/>
          <p:nvPr/>
        </p:nvCxnSpPr>
        <p:spPr>
          <a:xfrm>
            <a:off x="6945313" y="5565947"/>
            <a:ext cx="2198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24"/>
          <p:cNvCxnSpPr/>
          <p:nvPr/>
        </p:nvCxnSpPr>
        <p:spPr>
          <a:xfrm>
            <a:off x="6945313" y="5575587"/>
            <a:ext cx="21986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7636828" y="4174399"/>
            <a:ext cx="863989" cy="786896"/>
            <a:chOff x="2659458" y="1646373"/>
            <a:chExt cx="3811192" cy="3879715"/>
          </a:xfrm>
        </p:grpSpPr>
        <p:sp>
          <p:nvSpPr>
            <p:cNvPr id="46" name="Ellipse 45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8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7000">
                  <a:srgbClr val="2A79FF">
                    <a:lumMod val="60000"/>
                    <a:lumOff val="40000"/>
                  </a:srgbClr>
                </a:gs>
                <a:gs pos="71000">
                  <a:srgbClr val="2A79FF"/>
                </a:gs>
                <a:gs pos="89000">
                  <a:srgbClr val="004BC4"/>
                </a:gs>
                <a:gs pos="100000">
                  <a:srgbClr val="00235C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14"/>
            <p:cNvSpPr>
              <a:spLocks noEditPoints="1"/>
            </p:cNvSpPr>
            <p:nvPr/>
          </p:nvSpPr>
          <p:spPr bwMode="auto">
            <a:xfrm>
              <a:off x="3391568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1" name="Picture 1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8920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1" y="-27384"/>
            <a:ext cx="9209087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957886"/>
            <a:ext cx="921484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67551" y="188640"/>
            <a:ext cx="8228901" cy="4923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6"/>
              </a:spcBef>
            </a:pPr>
            <a:r>
              <a:rPr lang="bg-BG" sz="2800" dirty="0"/>
              <a:t>Групи пазари, според приоритетността им</a:t>
            </a:r>
          </a:p>
        </p:txBody>
      </p:sp>
      <p:grpSp>
        <p:nvGrpSpPr>
          <p:cNvPr id="107" name="Gruppieren 77"/>
          <p:cNvGrpSpPr/>
          <p:nvPr/>
        </p:nvGrpSpPr>
        <p:grpSpPr bwMode="gray">
          <a:xfrm>
            <a:off x="0" y="3908363"/>
            <a:ext cx="9144000" cy="1488734"/>
            <a:chOff x="0" y="3521573"/>
            <a:chExt cx="9144000" cy="1488734"/>
          </a:xfrm>
        </p:grpSpPr>
        <p:sp>
          <p:nvSpPr>
            <p:cNvPr id="108" name="Rechteck 58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10000"/>
                  </a:sysClr>
                </a:gs>
                <a:gs pos="100000">
                  <a:srgbClr val="2A79FF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Rechteck 59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10000"/>
                  </a:sysClr>
                </a:gs>
                <a:gs pos="100000">
                  <a:srgbClr val="2A79FF">
                    <a:tint val="23500"/>
                    <a:satMod val="160000"/>
                    <a:alpha val="0"/>
                  </a:srgb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10" name="Gerade Verbindung 30"/>
          <p:cNvCxnSpPr/>
          <p:nvPr/>
        </p:nvCxnSpPr>
        <p:spPr bwMode="gray">
          <a:xfrm>
            <a:off x="2456033" y="2548443"/>
            <a:ext cx="215375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</p:cxnSp>
      <p:sp>
        <p:nvSpPr>
          <p:cNvPr id="111" name="Textfeld 31"/>
          <p:cNvSpPr txBox="1"/>
          <p:nvPr/>
        </p:nvSpPr>
        <p:spPr bwMode="gray">
          <a:xfrm>
            <a:off x="2614731" y="1752491"/>
            <a:ext cx="3541445" cy="795953"/>
          </a:xfrm>
          <a:prstGeom prst="rect">
            <a:avLst/>
          </a:prstGeom>
          <a:noFill/>
        </p:spPr>
        <p:txBody>
          <a:bodyPr wrap="square" lIns="91422" tIns="45710" rIns="0" bIns="71985" rtlCol="0" anchor="b" anchorCtr="0">
            <a:spAutoFit/>
          </a:bodyPr>
          <a:lstStyle/>
          <a:p>
            <a:pPr lvl="0"/>
            <a:r>
              <a:rPr lang="bg-BG" sz="1600" b="1" dirty="0"/>
              <a:t>Много висок приоритет </a:t>
            </a:r>
            <a:r>
              <a:rPr lang="en-US" sz="1600" kern="0" dirty="0">
                <a:solidFill>
                  <a:sysClr val="windowText" lastClr="000000"/>
                </a:solidFill>
              </a:rPr>
              <a:t/>
            </a: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rgbClr val="336699"/>
                </a:solidFill>
              </a:rPr>
              <a:t>ГЕРМАНИЯ</a:t>
            </a:r>
            <a:endParaRPr lang="bg-BG" sz="1400" dirty="0">
              <a:solidFill>
                <a:srgbClr val="336699"/>
              </a:solidFill>
            </a:endParaRPr>
          </a:p>
          <a:p>
            <a:pPr lvl="0"/>
            <a:r>
              <a:rPr lang="en-US" sz="1400" dirty="0">
                <a:solidFill>
                  <a:srgbClr val="336699"/>
                </a:solidFill>
              </a:rPr>
              <a:t>РУСИЯ</a:t>
            </a:r>
            <a:r>
              <a:rPr lang="bg-BG" sz="1400" dirty="0">
                <a:solidFill>
                  <a:srgbClr val="336699"/>
                </a:solidFill>
              </a:rPr>
              <a:t>, </a:t>
            </a:r>
            <a:r>
              <a:rPr lang="en-US" sz="1400" dirty="0">
                <a:solidFill>
                  <a:srgbClr val="336699"/>
                </a:solidFill>
              </a:rPr>
              <a:t>РУМЪНИЯ</a:t>
            </a:r>
            <a:r>
              <a:rPr lang="bg-BG" sz="1400" dirty="0">
                <a:solidFill>
                  <a:srgbClr val="336699"/>
                </a:solidFill>
              </a:rPr>
              <a:t>, ВЕЛИКОБРИТАНИЯ</a:t>
            </a:r>
          </a:p>
        </p:txBody>
      </p:sp>
      <p:cxnSp>
        <p:nvCxnSpPr>
          <p:cNvPr id="112" name="Gerade Verbindung 43"/>
          <p:cNvCxnSpPr/>
          <p:nvPr/>
        </p:nvCxnSpPr>
        <p:spPr bwMode="gray">
          <a:xfrm>
            <a:off x="3914539" y="4635582"/>
            <a:ext cx="207818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</p:cxnSp>
      <p:sp>
        <p:nvSpPr>
          <p:cNvPr id="113" name="Textfeld 44"/>
          <p:cNvSpPr txBox="1"/>
          <p:nvPr/>
        </p:nvSpPr>
        <p:spPr bwMode="gray">
          <a:xfrm>
            <a:off x="4012779" y="3778073"/>
            <a:ext cx="2932534" cy="857508"/>
          </a:xfrm>
          <a:prstGeom prst="rect">
            <a:avLst/>
          </a:prstGeom>
          <a:noFill/>
        </p:spPr>
        <p:txBody>
          <a:bodyPr wrap="square" lIns="91422" tIns="45710" rIns="0" bIns="71985" rtlCol="0" anchor="b" anchorCtr="0">
            <a:spAutoFit/>
          </a:bodyPr>
          <a:lstStyle/>
          <a:p>
            <a:pPr lvl="0"/>
            <a:r>
              <a:rPr lang="bg-BG" sz="1600" b="1" dirty="0"/>
              <a:t>Среден приоритет</a:t>
            </a:r>
          </a:p>
          <a:p>
            <a:pPr lvl="0"/>
            <a:r>
              <a:rPr lang="bg-BG" sz="1600" dirty="0">
                <a:solidFill>
                  <a:schemeClr val="accent1">
                    <a:lumMod val="50000"/>
                  </a:schemeClr>
                </a:solidFill>
              </a:rPr>
              <a:t>Македония</a:t>
            </a:r>
            <a:r>
              <a:rPr lang="bg-BG" sz="1600" dirty="0"/>
              <a:t>, </a:t>
            </a:r>
            <a:r>
              <a:rPr lang="bg-BG" sz="1600" dirty="0">
                <a:solidFill>
                  <a:srgbClr val="336699"/>
                </a:solidFill>
              </a:rPr>
              <a:t>СЪРБИЯ</a:t>
            </a:r>
            <a:r>
              <a:rPr lang="bg-BG" sz="1600" dirty="0"/>
              <a:t>,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</a:rPr>
              <a:t>Франция, Австрия, Израел, Унгария</a:t>
            </a:r>
          </a:p>
        </p:txBody>
      </p:sp>
      <p:grpSp>
        <p:nvGrpSpPr>
          <p:cNvPr id="114" name="Gruppieren 45"/>
          <p:cNvGrpSpPr/>
          <p:nvPr/>
        </p:nvGrpSpPr>
        <p:grpSpPr bwMode="gray">
          <a:xfrm>
            <a:off x="718547" y="3230961"/>
            <a:ext cx="2918862" cy="2916791"/>
            <a:chOff x="951981" y="3351775"/>
            <a:chExt cx="2918862" cy="2916791"/>
          </a:xfrm>
          <a:effectLst>
            <a:outerShdw blurRad="292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 fov="3000000">
              <a:rot lat="17277827" lon="18240000" rev="3420000"/>
            </a:camera>
            <a:lightRig rig="balanced" dir="t">
              <a:rot lat="0" lon="0" rev="5400000"/>
            </a:lightRig>
          </a:scene3d>
        </p:grpSpPr>
        <p:sp>
          <p:nvSpPr>
            <p:cNvPr id="115" name="Rectangle 18"/>
            <p:cNvSpPr>
              <a:spLocks noChangeArrowheads="1"/>
            </p:cNvSpPr>
            <p:nvPr/>
          </p:nvSpPr>
          <p:spPr bwMode="gray">
            <a:xfrm>
              <a:off x="951981" y="3351775"/>
              <a:ext cx="2918862" cy="2916791"/>
            </a:xfrm>
            <a:prstGeom prst="rect">
              <a:avLst/>
            </a:prstGeom>
            <a:solidFill>
              <a:sysClr val="window" lastClr="FFFFFF">
                <a:lumMod val="85000"/>
                <a:alpha val="80000"/>
              </a:sysClr>
            </a:solidFill>
            <a:ln w="9525">
              <a:noFill/>
              <a:miter lim="800000"/>
              <a:headEnd/>
              <a:tailEnd/>
            </a:ln>
            <a:sp3d z="774700">
              <a:bevelT w="444500" h="77470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Rectangle 19"/>
            <p:cNvSpPr>
              <a:spLocks noChangeArrowheads="1"/>
            </p:cNvSpPr>
            <p:nvPr/>
          </p:nvSpPr>
          <p:spPr bwMode="gray">
            <a:xfrm>
              <a:off x="1463662" y="3860867"/>
              <a:ext cx="1897571" cy="1898607"/>
            </a:xfrm>
            <a:prstGeom prst="rect">
              <a:avLst/>
            </a:prstGeom>
            <a:solidFill>
              <a:sysClr val="windowText" lastClr="000000">
                <a:alpha val="25000"/>
              </a:sysClr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  <a:sp3d z="7747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Rectangle 19"/>
            <p:cNvSpPr>
              <a:spLocks noChangeArrowheads="1"/>
            </p:cNvSpPr>
            <p:nvPr/>
          </p:nvSpPr>
          <p:spPr bwMode="gray">
            <a:xfrm>
              <a:off x="1463662" y="3860867"/>
              <a:ext cx="1897571" cy="1898607"/>
            </a:xfrm>
            <a:prstGeom prst="rect">
              <a:avLst/>
            </a:prstGeom>
            <a:solidFill>
              <a:srgbClr val="2A79FF">
                <a:lumMod val="60000"/>
                <a:lumOff val="40000"/>
                <a:alpha val="80000"/>
              </a:srgbClr>
            </a:solidFill>
            <a:ln w="9525">
              <a:noFill/>
              <a:miter lim="800000"/>
              <a:headEnd/>
              <a:tailEnd/>
            </a:ln>
            <a:sp3d z="1638300">
              <a:bevelT w="444500" h="77470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Rectangle 20"/>
            <p:cNvSpPr>
              <a:spLocks noChangeArrowheads="1"/>
            </p:cNvSpPr>
            <p:nvPr/>
          </p:nvSpPr>
          <p:spPr bwMode="gray">
            <a:xfrm>
              <a:off x="1964986" y="4365298"/>
              <a:ext cx="892853" cy="889745"/>
            </a:xfrm>
            <a:prstGeom prst="rect">
              <a:avLst/>
            </a:prstGeom>
            <a:solidFill>
              <a:sysClr val="windowText" lastClr="000000">
                <a:alpha val="25000"/>
              </a:sysClr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  <a:sp3d z="1638300">
              <a:bevelT w="0" h="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gray">
            <a:xfrm>
              <a:off x="1964986" y="4365298"/>
              <a:ext cx="892853" cy="889745"/>
            </a:xfrm>
            <a:prstGeom prst="rect">
              <a:avLst/>
            </a:prstGeom>
            <a:solidFill>
              <a:srgbClr val="2A79FF">
                <a:lumMod val="75000"/>
                <a:alpha val="80000"/>
              </a:srgbClr>
            </a:solidFill>
            <a:ln w="9525">
              <a:noFill/>
              <a:miter lim="800000"/>
              <a:headEnd/>
              <a:tailEnd/>
            </a:ln>
            <a:sp3d z="2514600">
              <a:bevelT w="444500" h="77470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20" name="Gerade Verbindung 52"/>
          <p:cNvCxnSpPr/>
          <p:nvPr/>
        </p:nvCxnSpPr>
        <p:spPr bwMode="gray">
          <a:xfrm>
            <a:off x="3184535" y="3592012"/>
            <a:ext cx="2120496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</p:cxnSp>
      <p:sp>
        <p:nvSpPr>
          <p:cNvPr id="121" name="Textfeld 53"/>
          <p:cNvSpPr txBox="1"/>
          <p:nvPr/>
        </p:nvSpPr>
        <p:spPr bwMode="gray">
          <a:xfrm>
            <a:off x="3549218" y="2734504"/>
            <a:ext cx="2678966" cy="857508"/>
          </a:xfrm>
          <a:prstGeom prst="rect">
            <a:avLst/>
          </a:prstGeom>
          <a:noFill/>
        </p:spPr>
        <p:txBody>
          <a:bodyPr wrap="square" lIns="91422" tIns="45710" rIns="0" bIns="71985" rtlCol="0" anchor="b" anchorCtr="0">
            <a:spAutoFit/>
          </a:bodyPr>
          <a:lstStyle/>
          <a:p>
            <a:pPr lvl="0"/>
            <a:r>
              <a:rPr lang="bg-BG" sz="1600" b="1" dirty="0"/>
              <a:t>Висок приоритет</a:t>
            </a:r>
          </a:p>
          <a:p>
            <a:pPr lvl="0"/>
            <a:r>
              <a:rPr lang="bg-BG" sz="1600" dirty="0">
                <a:solidFill>
                  <a:srgbClr val="336699"/>
                </a:solidFill>
              </a:rPr>
              <a:t>ГЪРЦИЯ, ЧЕХИЯ</a:t>
            </a:r>
            <a:r>
              <a:rPr lang="bg-BG" sz="1600" dirty="0"/>
              <a:t>,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</a:rPr>
              <a:t>Полша, Холандия</a:t>
            </a:r>
            <a:r>
              <a:rPr lang="bg-BG" sz="1600" dirty="0"/>
              <a:t>, </a:t>
            </a:r>
            <a:r>
              <a:rPr lang="bg-BG" sz="1600" dirty="0">
                <a:solidFill>
                  <a:srgbClr val="336699"/>
                </a:solidFill>
              </a:rPr>
              <a:t>УКРАЙНА</a:t>
            </a:r>
          </a:p>
        </p:txBody>
      </p:sp>
      <p:sp>
        <p:nvSpPr>
          <p:cNvPr id="122" name="Rechteck 43"/>
          <p:cNvSpPr>
            <a:spLocks noChangeArrowheads="1"/>
          </p:cNvSpPr>
          <p:nvPr/>
        </p:nvSpPr>
        <p:spPr bwMode="auto">
          <a:xfrm>
            <a:off x="6981825" y="1055688"/>
            <a:ext cx="2198687" cy="5802312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100000">
                <a:srgbClr val="D9D9D9">
                  <a:gamma/>
                  <a:shade val="89020"/>
                  <a:invGamma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lIns="91422" tIns="45710" rIns="91422" bIns="4571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5" name="Abgerundetes Rechteck 33">
            <a:hlinkClick r:id="rId3"/>
          </p:cNvPr>
          <p:cNvSpPr/>
          <p:nvPr/>
        </p:nvSpPr>
        <p:spPr bwMode="auto">
          <a:xfrm>
            <a:off x="7127875" y="5301210"/>
            <a:ext cx="1908621" cy="15121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В </a:t>
            </a:r>
            <a:r>
              <a:rPr lang="bg-BG" sz="1200" dirty="0" smtClean="0">
                <a:solidFill>
                  <a:schemeClr val="bg1"/>
                </a:solidFill>
              </a:rPr>
              <a:t> червено </a:t>
            </a:r>
            <a:r>
              <a:rPr lang="bg-BG" sz="1200" dirty="0">
                <a:solidFill>
                  <a:schemeClr val="bg1"/>
                </a:solidFill>
              </a:rPr>
              <a:t>са отбелязани онези пазари, които до момента не са определяни като генериращи, но заслужават внимание в бъдеще. </a:t>
            </a:r>
            <a:r>
              <a:rPr lang="bg-BG" sz="1200" dirty="0"/>
              <a:t> </a:t>
            </a:r>
          </a:p>
        </p:txBody>
      </p:sp>
      <p:cxnSp>
        <p:nvCxnSpPr>
          <p:cNvPr id="126" name="Gerade Verbindung 37"/>
          <p:cNvCxnSpPr/>
          <p:nvPr/>
        </p:nvCxnSpPr>
        <p:spPr>
          <a:xfrm>
            <a:off x="6945313" y="5229200"/>
            <a:ext cx="2198686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27" name="Gerade Verbindung 38"/>
          <p:cNvCxnSpPr/>
          <p:nvPr/>
        </p:nvCxnSpPr>
        <p:spPr>
          <a:xfrm>
            <a:off x="6945313" y="5229200"/>
            <a:ext cx="2198686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9" name="Textfeld 85"/>
          <p:cNvSpPr txBox="1">
            <a:spLocks noChangeArrowheads="1"/>
          </p:cNvSpPr>
          <p:nvPr/>
        </p:nvSpPr>
        <p:spPr bwMode="auto">
          <a:xfrm>
            <a:off x="7103511" y="1106264"/>
            <a:ext cx="1932986" cy="10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0" rIns="91422" bIns="45710">
            <a:spAutoFit/>
          </a:bodyPr>
          <a:lstStyle/>
          <a:p>
            <a:r>
              <a:rPr lang="bg-BG" sz="1600" b="1" i="1" kern="0" dirty="0">
                <a:solidFill>
                  <a:srgbClr val="2A79FF"/>
                </a:solidFill>
              </a:rPr>
              <a:t>Германия </a:t>
            </a:r>
          </a:p>
          <a:p>
            <a:r>
              <a:rPr lang="bg-BG" sz="1600" b="1" i="1" kern="0" dirty="0">
                <a:solidFill>
                  <a:srgbClr val="2A79FF"/>
                </a:solidFill>
              </a:rPr>
              <a:t>трябва да е пазарът с най-голям приоритет</a:t>
            </a:r>
          </a:p>
        </p:txBody>
      </p:sp>
      <p:cxnSp>
        <p:nvCxnSpPr>
          <p:cNvPr id="131" name="Gerade Verbindung 37"/>
          <p:cNvCxnSpPr/>
          <p:nvPr/>
        </p:nvCxnSpPr>
        <p:spPr>
          <a:xfrm>
            <a:off x="6981826" y="5229200"/>
            <a:ext cx="2198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38"/>
          <p:cNvCxnSpPr/>
          <p:nvPr/>
        </p:nvCxnSpPr>
        <p:spPr>
          <a:xfrm>
            <a:off x="6981826" y="5238840"/>
            <a:ext cx="21986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7384"/>
            <a:ext cx="919775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807595" y="416402"/>
            <a:ext cx="8228901" cy="4923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6"/>
              </a:spcBef>
            </a:pPr>
            <a:r>
              <a:rPr lang="bg-BG" sz="2800" dirty="0" smtClean="0"/>
              <a:t>Може би най-значимият </a:t>
            </a:r>
            <a:r>
              <a:rPr lang="bg-BG" sz="2800" dirty="0"/>
              <a:t>пазар …</a:t>
            </a:r>
            <a:br>
              <a:rPr lang="bg-BG" sz="2800" dirty="0"/>
            </a:br>
            <a:r>
              <a:rPr lang="bg-BG" sz="2800" dirty="0"/>
              <a:t>БЪЛГАРСКИЯТ</a:t>
            </a:r>
            <a:endParaRPr lang="bg-BG" sz="2800" dirty="0">
              <a:solidFill>
                <a:prstClr val="black"/>
              </a:solidFill>
            </a:endParaRPr>
          </a:p>
        </p:txBody>
      </p:sp>
      <p:pic>
        <p:nvPicPr>
          <p:cNvPr id="14338" name="Picture 2" descr="\\ELENA\My Pictures\BG_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44"/>
            <a:ext cx="1584176" cy="13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2951559"/>
            <a:ext cx="9202316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85091" y="1916832"/>
            <a:ext cx="86793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3" tIns="45452" rIns="90913" bIns="45452" numCol="1" anchor="t" anchorCtr="0" compatLnSpc="1">
            <a:prstTxWarp prst="textNoShape">
              <a:avLst/>
            </a:prstTxWarp>
          </a:bodyPr>
          <a:lstStyle>
            <a:lvl1pPr marL="339809" indent="-339809" algn="l" defTabSz="9088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1pPr>
            <a:lvl2pPr marL="738116" indent="-282921" algn="l" defTabSz="9088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2pPr>
            <a:lvl3pPr marL="1136414" indent="-226015" algn="l" defTabSz="9088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3pPr>
            <a:lvl4pPr marL="1591613" indent="-226015" algn="l" defTabSz="9088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4pPr>
            <a:lvl5pPr marL="2045204" indent="-226015" algn="l" defTabSz="908817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07B"/>
                </a:solidFill>
                <a:latin typeface="+mn-lt"/>
                <a:ea typeface="+mn-ea"/>
                <a:cs typeface="+mn-cs"/>
              </a:defRPr>
            </a:lvl5pPr>
            <a:lvl6pPr marL="2501297" indent="-227391" algn="l" defTabSz="909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6080" indent="-227391" algn="l" defTabSz="909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860" indent="-227391" algn="l" defTabSz="909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652" indent="-227391" algn="l" defTabSz="909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199"/>
              </a:spcBef>
              <a:spcAft>
                <a:spcPts val="1199"/>
              </a:spcAft>
            </a:pPr>
            <a:r>
              <a:rPr lang="bg-BG" sz="1800" b="1" dirty="0">
                <a:solidFill>
                  <a:srgbClr val="005BD3"/>
                </a:solidFill>
              </a:rPr>
              <a:t>51.9%</a:t>
            </a:r>
            <a:r>
              <a:rPr lang="bg-BG" sz="1800" b="1" dirty="0">
                <a:solidFill>
                  <a:prstClr val="black"/>
                </a:solidFill>
              </a:rPr>
              <a:t> </a:t>
            </a:r>
            <a:r>
              <a:rPr lang="bg-BG" sz="1800" dirty="0">
                <a:solidFill>
                  <a:prstClr val="black"/>
                </a:solidFill>
              </a:rPr>
              <a:t>от </a:t>
            </a:r>
            <a:r>
              <a:rPr lang="bg-BG" sz="1800" b="1" dirty="0">
                <a:solidFill>
                  <a:prstClr val="black"/>
                </a:solidFill>
              </a:rPr>
              <a:t>всички лица, пренощували</a:t>
            </a:r>
            <a:r>
              <a:rPr lang="bg-BG" sz="1800" dirty="0">
                <a:solidFill>
                  <a:prstClr val="black"/>
                </a:solidFill>
              </a:rPr>
              <a:t> в места за настаняване с над 10 легла, са българи ‘2011. </a:t>
            </a:r>
          </a:p>
          <a:p>
            <a:pPr algn="just">
              <a:spcBef>
                <a:spcPts val="1199"/>
              </a:spcBef>
              <a:spcAft>
                <a:spcPts val="1199"/>
              </a:spcAft>
            </a:pPr>
            <a:r>
              <a:rPr lang="bg-BG" sz="1800" dirty="0">
                <a:solidFill>
                  <a:prstClr val="black"/>
                </a:solidFill>
              </a:rPr>
              <a:t>Средният брой нощувки – </a:t>
            </a:r>
            <a:r>
              <a:rPr lang="bg-BG" sz="1800" b="1" dirty="0">
                <a:solidFill>
                  <a:srgbClr val="005BD3"/>
                </a:solidFill>
              </a:rPr>
              <a:t>2.4 нощувки</a:t>
            </a:r>
            <a:r>
              <a:rPr lang="bg-BG" sz="1800" dirty="0">
                <a:solidFill>
                  <a:prstClr val="black"/>
                </a:solidFill>
              </a:rPr>
              <a:t>, на фона на 5.1 нощувки за чужденците. </a:t>
            </a:r>
          </a:p>
          <a:p>
            <a:pPr algn="just">
              <a:spcBef>
                <a:spcPts val="1199"/>
              </a:spcBef>
              <a:spcAft>
                <a:spcPts val="1199"/>
              </a:spcAft>
            </a:pPr>
            <a:r>
              <a:rPr lang="bg-BG" sz="1800" b="1" dirty="0">
                <a:solidFill>
                  <a:srgbClr val="005BD3"/>
                </a:solidFill>
              </a:rPr>
              <a:t>30 % </a:t>
            </a:r>
            <a:r>
              <a:rPr lang="bg-BG" sz="1800" b="1" dirty="0">
                <a:solidFill>
                  <a:prstClr val="black"/>
                </a:solidFill>
              </a:rPr>
              <a:t>от приходите от нощувки </a:t>
            </a:r>
            <a:r>
              <a:rPr lang="bg-BG" sz="1800" dirty="0">
                <a:solidFill>
                  <a:prstClr val="black"/>
                </a:solidFill>
              </a:rPr>
              <a:t>са дошли от български граждани. </a:t>
            </a:r>
          </a:p>
          <a:p>
            <a:pPr algn="just">
              <a:spcBef>
                <a:spcPts val="1199"/>
              </a:spcBef>
              <a:spcAft>
                <a:spcPts val="1199"/>
              </a:spcAft>
            </a:pPr>
            <a:r>
              <a:rPr lang="bg-BG" sz="1800" b="1" dirty="0">
                <a:solidFill>
                  <a:srgbClr val="005BD3"/>
                </a:solidFill>
              </a:rPr>
              <a:t>1 000 000 </a:t>
            </a:r>
            <a:r>
              <a:rPr lang="bg-BG" sz="1800" dirty="0">
                <a:solidFill>
                  <a:prstClr val="black"/>
                </a:solidFill>
              </a:rPr>
              <a:t>пътувания на български граждани </a:t>
            </a:r>
            <a:r>
              <a:rPr lang="bg-BG" sz="1800" b="1" dirty="0">
                <a:solidFill>
                  <a:prstClr val="black"/>
                </a:solidFill>
              </a:rPr>
              <a:t>в чужбина </a:t>
            </a:r>
            <a:r>
              <a:rPr lang="bg-BG" sz="1800" dirty="0">
                <a:solidFill>
                  <a:prstClr val="black"/>
                </a:solidFill>
              </a:rPr>
              <a:t>с </a:t>
            </a:r>
            <a:r>
              <a:rPr lang="bg-BG" sz="1800" b="1" dirty="0">
                <a:solidFill>
                  <a:prstClr val="black"/>
                </a:solidFill>
              </a:rPr>
              <a:t>цел ваканция или почивка. </a:t>
            </a:r>
          </a:p>
          <a:p>
            <a:pPr algn="just">
              <a:spcBef>
                <a:spcPts val="1199"/>
              </a:spcBef>
              <a:spcAft>
                <a:spcPts val="1199"/>
              </a:spcAft>
            </a:pPr>
            <a:r>
              <a:rPr lang="bg-BG" sz="1800" b="1" dirty="0">
                <a:solidFill>
                  <a:srgbClr val="005BD3"/>
                </a:solidFill>
              </a:rPr>
              <a:t>30% </a:t>
            </a:r>
            <a:r>
              <a:rPr lang="bg-BG" sz="1800" dirty="0">
                <a:solidFill>
                  <a:prstClr val="black"/>
                </a:solidFill>
              </a:rPr>
              <a:t>от </a:t>
            </a:r>
            <a:r>
              <a:rPr lang="bg-BG" sz="1800" b="1" dirty="0">
                <a:solidFill>
                  <a:prstClr val="black"/>
                </a:solidFill>
              </a:rPr>
              <a:t>разходите</a:t>
            </a:r>
            <a:r>
              <a:rPr lang="bg-BG" sz="1800" dirty="0">
                <a:solidFill>
                  <a:prstClr val="black"/>
                </a:solidFill>
              </a:rPr>
              <a:t> за туристически пътувания на българите всъщност се правят в </a:t>
            </a:r>
            <a:r>
              <a:rPr lang="bg-BG" sz="1800" b="1" dirty="0">
                <a:solidFill>
                  <a:prstClr val="black"/>
                </a:solidFill>
              </a:rPr>
              <a:t>чужбина</a:t>
            </a:r>
            <a:r>
              <a:rPr lang="bg-BG" sz="1800" dirty="0">
                <a:solidFill>
                  <a:prstClr val="black"/>
                </a:solidFill>
              </a:rPr>
              <a:t>. </a:t>
            </a:r>
          </a:p>
          <a:p>
            <a:pPr algn="just">
              <a:spcBef>
                <a:spcPts val="1199"/>
              </a:spcBef>
              <a:spcAft>
                <a:spcPts val="1199"/>
              </a:spcAft>
            </a:pPr>
            <a:r>
              <a:rPr lang="bg-BG" sz="1800" dirty="0">
                <a:solidFill>
                  <a:prstClr val="black"/>
                </a:solidFill>
              </a:rPr>
              <a:t>Най-голям е изходящият поток към </a:t>
            </a:r>
            <a:r>
              <a:rPr lang="bg-BG" sz="1800" b="1" dirty="0">
                <a:solidFill>
                  <a:srgbClr val="005BD3"/>
                </a:solidFill>
              </a:rPr>
              <a:t>Гърция</a:t>
            </a:r>
            <a:r>
              <a:rPr lang="bg-BG" sz="1800" dirty="0">
                <a:solidFill>
                  <a:prstClr val="black"/>
                </a:solidFill>
              </a:rPr>
              <a:t> (около 334 хиляди пътувания за 2011 г.) и </a:t>
            </a:r>
            <a:r>
              <a:rPr lang="bg-BG" sz="1800" b="1" dirty="0">
                <a:solidFill>
                  <a:srgbClr val="005BD3"/>
                </a:solidFill>
              </a:rPr>
              <a:t>Турция</a:t>
            </a:r>
            <a:r>
              <a:rPr lang="bg-BG" sz="1800" dirty="0">
                <a:solidFill>
                  <a:prstClr val="black"/>
                </a:solidFill>
              </a:rPr>
              <a:t> (около 175 хиляди пътувания за 2011 г.).</a:t>
            </a:r>
          </a:p>
          <a:p>
            <a:pPr algn="just"/>
            <a:endParaRPr lang="bg-BG" sz="1800" b="1" dirty="0">
              <a:solidFill>
                <a:prstClr val="black"/>
              </a:solidFill>
            </a:endParaRPr>
          </a:p>
          <a:p>
            <a:pPr algn="just"/>
            <a:endParaRPr lang="bg-BG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267743" y="4005064"/>
            <a:ext cx="6768753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dirty="0" smtClean="0"/>
              <a:t>Потребителска удовлетвореност и фактори, </a:t>
            </a:r>
            <a:r>
              <a:rPr lang="bg-BG" dirty="0"/>
              <a:t>влияещи върху избора на </a:t>
            </a:r>
            <a:r>
              <a:rPr lang="bg-BG" dirty="0" smtClean="0"/>
              <a:t>дестинация </a:t>
            </a:r>
            <a:endParaRPr lang="bg-BG" dirty="0"/>
          </a:p>
        </p:txBody>
      </p:sp>
      <p:pic>
        <p:nvPicPr>
          <p:cNvPr id="4098" name="Picture 2" descr="http://t2.gstatic.com/images?q=tbn:ANd9GcQBligh6bHre1PJ-_I7tlOfKwPu0yD2Tp0e5sic8ISGNGeyFl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" y="3356994"/>
            <a:ext cx="239685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302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375549" y="44624"/>
            <a:ext cx="8660949" cy="492318"/>
          </a:xfrm>
        </p:spPr>
        <p:txBody>
          <a:bodyPr/>
          <a:lstStyle/>
          <a:p>
            <a:pPr lvl="0"/>
            <a:r>
              <a:rPr lang="bg-BG" sz="2800" dirty="0"/>
              <a:t>П</a:t>
            </a:r>
            <a:r>
              <a:rPr lang="en-US" sz="2800" dirty="0" err="1"/>
              <a:t>отребителска</a:t>
            </a:r>
            <a:r>
              <a:rPr lang="en-US" sz="2800" dirty="0"/>
              <a:t> </a:t>
            </a:r>
            <a:r>
              <a:rPr lang="en-US" sz="2800" dirty="0" err="1"/>
              <a:t>удовлетвореност</a:t>
            </a:r>
            <a:endParaRPr lang="bg-BG" sz="2800" dirty="0"/>
          </a:p>
        </p:txBody>
      </p:sp>
      <p:sp>
        <p:nvSpPr>
          <p:cNvPr id="2" name="AutoShape 2" descr="data:image/jpeg;base64,/9j/4AAQSkZJRgABAQAAAQABAAD/2wCEAAkGBhQSERUUExMVFRQWGBoXGBgYFxYaGBUYFxkYFBcVFxwXHCceGBkjHBQVHy8gIycpLCwsGB8xNTAqNSYrLCkBCQoKDgwOGg8PGiwkHyQsKSwsLCwsLCwsLCwqLCkqLCwsLCwsLCwpLCwsLCwsLCksKSwsLCwsLCwsLCwsKSwsLP/AABEIAJYAyAMBIgACEQEDEQH/xAAcAAAABwEBAAAAAAAAAAAAAAAAAQIDBAUGBwj/xAA7EAABAgQEAwYEBAYCAwEAAAABAhEAAyExBBJBUQZhcQUTIoGRoQcyscEj0fDxFEJSYnLhM4IkkqIV/8QAGgEAAgMBAQAAAAAAAAAAAAAAAQIAAwQFBv/EACURAAICAQQCAgMBAQAAAAAAAAABAhEDBBIhMUFREyIFMmGxQv/aAAwDAQACEQMRAD8A6USBAKucAS9Gh04YNSPDuLHEJh4KpCESoe7p4MUyDSnEEZkSkynpAEkekFwkyEcCHcpvBr5Q4dIigl5CJIgk8oNT6Wgk9WEEgoPDag94ddxSEpVSJQCD2x2kjDSVTVnwpHmToBzJjg3EXEUzGTjMmHklP8stOgG53O8ar4ncVd8vuZZ/Dlm+i12J6Cw8zHOgurfox3/x+nUY732/8DJUOlW0H2fIStZzl6FhZyKgGLbsLhybiSyQydVEUHTeNmPhQjI/eKz6HnHQllinQ8MMpcnLpsvNtEbC4hUqYlaTVJcX+0X/AG3w3NwylFQdL1I52VGexO8G4zQkoOD5O/fD/jNOMlhCj+KA9TVQF33UNTqK7xq58kRwf4a4rxqSmk5H4sovdSPmln+1aXHI1juuDxqZ0pExFlh+YOqTzBceUeY1WFY5tIPixKJcEqS1oeCH6wAhoxUAiqRBJmbxIXCBJ1IhdvJKG0ywXgQ4mVBRNq8hJgD2hSJVKiG0TgIWubSNiaYKDWkQJbNeGVqcVpAl83icWAmhAa0IFdIT3j0sIEiXzh5VdIg6ENEfuXNIeYwfdmFkt3gI33TdIJCH2h0JVyaAlERRTfCAEiXGV+InEAw2GypLLmuH1CR8yvdvONdSOK/GPE/+YlANBKS42cqPvT2jZDSTTTlGkPjacjB9oYoqc7+w/wBxK4b7BViJgFQmj/ZI5xXIQZi0pGp/XkI692Hwz3WFzJS6wHY60+pjpyntVI1QxqT3MvexuxhKQlKUsGi3Utg0czHbs9MwgImSVJqaKyZaXdRSbtaNngu0VLl5l032imX07NEXuK7inCJmS1Ai4IjhWJQxKdiU/lHau2OJMO5QVEnTKCr6RyHtxA7+ZlLglxQjnYxZp2036KtVUkvaJ3AWKCMdIKiyVKCCds/hB6OR+jHeOEUEJny/6JpA5ZkgqT5F484YJWVZ0ao8qg+0enuGJQ7gTDed+MrYGYAWHIBo5/5GNyTMn/JYBDVhIHnEiaA1oaSgPekcuUadCUNGWGhZlwtfKCEssaxEuegjJDQIXkpAicoBVTJhtXeH5WIITWFyki5d9OkLCQTvFcbu7AEDTdoeABoTSE/w40gzIAteLvsiBJBFjyh6XiKB4ZEsm8ODDNcf7hk1/SDznTzhQUYbfnDuHQ50+8PCLnJRiToAmHWHJYYQ8cOGiEaho7uj0jxScp9+CnJITicQ3SOH8VI/iO1pqMoUVqCEiv8AKkP0Da6R2SZMqQdaRkezeH0JxU+aQ63CXOgYFk8zR+jRr1P6l+k/cqcTwLJwsqViJY/4aLue9dnWBoUl+ojc9lrSUAuPtCs9A4dRHhTokak8oyCZMxCloB7zujWXmy5gagBQ5W6NGDydRLijTTuzMPMNQ/J4j9syR3IRYLUE+TftD8nEy+7BQjIpnyLGUq3Y2UejxX9o9qJmBCEpU4LmhoYkuOyR5Mj2vwFM+aWpYpplyk6KehHTlHPeJZapc4JmKzKy1O+kdqPbSlDuspUp8oAbxUJ6CgMUuP8Ah4g55mIOUqBBISDkGgCiW82h45LfJXPEq4OOyz40te32+8eluEVlGHkyzohI6EJAjzd2The9noQhy8wBPMPc+Qj0b2enKEC58IjS8SnFp+jmZJdGkBuIMkM0O/wb3MIVJYtoY4E9NmhHdJUh00xmaWsIbUuhiYMM4iPPwxTaximenyxjva4DaI/qYKFLXAjM3QDm6eIpwDZ6Q6jiKcKg1pFCiQoXF+cOy7EHa/5Rr+NWZNzL5XEM9nzjcveDTxfOdswUDyaKLuwQ2a0GiVe1vOC4om5l+OMJoIDhn22iWnjKaDYGM3Ikg3EPIQA93hdiCpMv18XLCgMgNujw9J45IUAUhJzDN/i9fQRnUMzuTBkJKkhmzKCfUgQ0I1JNdk3M7EkvFUQ5LXBLb/7izlIygAaAD0DRUzR4ldT5eekesQZkDHK8j99PI2jMTu3RJnkqDoKR/wBVklIJ5eGNJ2mFZbZuevmLHy5UjBdrzcy1J5D2WD9zC5IqUaYMeR45bkbnvwEKUghUwi9xankIxnDE6YvGTEzgUryh3DFQvm9SRyYbxG7J7QVKWAokpszmg/KL7tqYmbLEyUoJnSwVIVfSqVbgjSOZJbXTO5iyKateS4nz1Sk5VywtHMOP3qYyPEOKR8xR3aM1EpK3UWYJvXpA4c+IE7Fq7oSQVgXCqda2jZ4fs2VLabPyKmAU2RuEvruYZNvhhU4pWY3hPBYmdNVmk9zIykJmKfOAfmyaAlxWrNrBcdY0Jw6sPJUT3aAh3JKlK8BJOpZ76mGuOvimlB7qRVQ10HUxm+w8QuerMsvZRGmY2fdmiyOLc+OjNl1CjF32W3A/CSJBC1B5jX/pB/lGxjo2H+ZP+Q+sVXZGFygUr7/vFxKT40j+4fURvSpHKTbfJrIJoSpGxgImaawGky4XEXFYtI8NydNn1O0U/HHECsLh3R/yLOVPLUnyEc1wPbEzPmWtRKiCXPzCOfrdRsi4R7YN1M6qVJGjwIzCO28KwJK31qacoEeZbn4RbuRgJayrTSgP2h5CSxpsGfTWGcO5NKVq9wBoIl90DqWqzU51jezGBCyz0YGFI5ihcwQwoYl31+zwf8QLbAM1H5wvAULdQ2ZqcuQ5QkGpdTdPpDOc6sQP3PWFS1hY+hF4FEJMqaHCQQKPaFmbmZQFRY8xrENEprmg12iRKxICQk2ILF9YK7IjR9mfEabLWEz5YVLtmS+YcyNY1aMWib+JKUClVQoWMcqK0kedXjccCKHcKQP5Vn/68X5x19FqZTlskRu0XGLCmqkHmkt7KpHOOK/BMC2I/lOxdmcg8heOoT5A2jBce9n5pSmDlqNSoqPdo6wjHOGeyUzJaZqv5iphyDB/UGInFZCAZUsEKWQjb5y30eNd2bge5w8qWboQkH/JnV7vGb4+xndYSYp6qGQXd1eHfYmMmTCnLczZh1Eox2Iy3w7lJkzVLzOFKMsHmLA7ZgS27GNzxB2OqeAEqygmpO2reX2jlXAfa4l4tCX8MzwEPv8AKT5j3jsqNorWJTdsunqHj+qRyKb2OjOQtIcKIIPUxc8M4DMolLBIUwFdABYEfeHuPMH3M3vB8swP/wBkhlD6H1iy4Lwv4KCQoP4vlGtdDGyMUjnSbZpsJhlAfMW2DD3vEpByqTVgCK7VhcqUGu8VXFvaCpEgrQAVOkAG1T+TwZParYYmsw8wk/8AK0U3FPGUvCJAcLmmyUkO252jlmI7axU0jPNUlOyQw9qwWHwoc19an1jn5Nal+pbfon9rcSTsYtMyZ4QkMlLOADc8zEVJO9NHhvvjSpAFA9hu0Lzh2AvHKyT+R7mI2PBVLA+fnAhCFgBqQIoWO+g2hwMGbz6HSF5XNwwq2n7xDl4lLmlGox/QaH5bsKO9fN4NcgJEwNQVOrWBMIlLzeE00tS9jAUSL03uTuPODChdiAah7HlEryFjqUBPPw7PX7UMI7kljQJewvTXpCEIWSwIZhzJ5dOfKFT/AApZ69WNvpB/oLQsl3oyd94jTFS1ChetHqwN3aEDMz3A83b94IbeF9aNzpEVAsdWsJZjTSl+ka34eYj8SajcBXK7etYxMweIMRcbsBzi/wCBMQUY4I0KFCm7Zh9I16TjLFinUJiYpMTg+8mpeoScx8rD1aLqc7RFCWTZi568o9ERjGJVGA+I6gZSEqqFKr6GNxiFRzP4pY7IJTm6lewH5xVIi7MbgOy0S5gmBSlFJBS7MCC4NL2juGCxIWhKhqAfUPHn4drjeOw8BdqCdhEF7Ok/9S0KmNK/JccTdhDF4VcofN8yDsoaeYcecJ7Ew2RISRlIADahot8OSqgg8VK/EKhVLMeTa9IviIPyxSMl8QcSEyUBvmX9ATGuQaRgPiTP8UlD1ZavoH6Rn1LrGxkZYL+VqA3fRtokCeCfC2zViEhTJdgQacw9bQR3Djdo4LVsbomsK1fk0LCRpd+cV4USzG+/L9odlJP/ALUAfzhJcEJBY6sYERwWJPPW/nAgbWyWT5UtK1NUUOgfkRyh+dIACaHUtrW5hr5Q7tuPL84JaxoHBcu4Z9+esLZA0yVeGxJ5tV2DxL7rw/NYs2w35xGmCh/WUj6mHgAkCr03dvy/3Cv2QHd2JIZupLW6V+kF3ozMXLcnvr6w4qUlSR+iDr1MErCB/Aq3m3+Q39oW/BKCzs+Uhw1ADT84ZckgsPFRymoGsOiQ5Jo4rWnImDmuk1Y7vdm+zQQEMBQTQAmt71sIncOkIxclWay+hUS4yh96RFWXZhlFHDDoD1oT5RCmLKVBQughWjqZso9haL8MtskwHbFzVEioABBISH8iTbyhGKUxPP8AcGGMPjUrl5hYsTycD7vESfitNNOXKPT2LYMROvHI/inNzrlDbOfXKPtHR8diqGOTcVTzPxCstQnwDyqT6kxnyypBj2ZRWGEdE+FWPyCZKNnEwc38Km8wDGSnYPKzAnfrEvsrHmRPTM2oQLZTf02jPHLTLJco7hJxB0N+dhyizkrCUk6Cg5nQfWMlgceCkEGLeVjSWc0AYDQbnrG6LKSyE9KaKoNFadDtHM/iDMCsYEktlQAK7kq+4rHRTiPC7gOWD7t9KiOW9s4pM/ErIDAKyguGAS9/7X9hGbWSqFDw5ZVYdZHhL1h/xAl/IbCtYkSmS5AcGxpToRBqw6mcCpLvv+8cWT5GI7Eh2IcXD32hMt7k2+vKJkpK8rUBd2hknMwJAo9nsXIpA7ANJmuX1vUXHlrAhsy0hVGIuHN9Kc2gRNiBbLWRLcEM2j8zUMfIQ5KkAM7Oatdi92G9Ybw6MzBTkB7MANaPekHPCyAQ2wsGbfYlyYotj9kiThwhV2Ic3YAlxpY1q20EFgUu9knUCrlxd94bBDhwrdSm0t5uDfWFJmZVE5moWFSOTlqaecJK75ILlYoVLsHvsx08+t4cRiT8wNdRcN5FwLwytQUACEqNrsX8tYWlKQRRIcu5IoWDPvEQtkpRBUAz3IAPhI1fXRoBnpJTQqLFtQAah/Me8IE3ISH8NACXoORAtR/OEGY5zW0oGKgWNOXvAtBsX3apib1ZwKDLuTy5RCn4bOWFdfaldDaHTPBetSa/L9NqmukCYnxJIcVaheoYUrXX0hk2uRXRacMdurlHuZhG6SbEFgZa9gaMeRjQYieL1AOh0jJJQkpyliXDNUm92NLxIWtjRSgAkMMxKRo7qc6V58o6uH8goxqa6A4eg+JO0CiUSmqjQAfXoIx+G7IUR4he6tjoPN41M9Dkgk5v5QRmdiC/Oj09YKbgMuUPsaC5fVztFWfVfI/quBoqjNTMC5O7B6OxF29IgYvsz+kFme93/eNaMGcpW4amap2duZ5mkJGDCwCi4ZwQNXc0rYCM/wA7XIaZE4X7QKPwlPT5X/p28o2EmeNVMOQr5c4ziezwlQUC5G1G2vofziSFqBcqqGpUci529o34tfFRqS5EcX2TOIOIMgSBRR8MtGzkOtZ3t1eMtgMKApmrdy7mrNteLhODopTfNWujWfncRHVIyqZTVPV+QNhfSM2o1fyjRVDC8OzgNyPJ9K6VhMxwKuWZzy0IaJctTuGcO2nyquPVmeCKGN2qxqas7dGHrWMu5XQ5Am5r2FaEl67ViMQoGoIN2o3rpEybJS5FM7OLNuQPYtDRmE0a5bMQaPf3akWKS6FoR3RZJ2Ot2NbwIPvy2U6U5OKdYEB0CyThpakhyBWhcszkmm3Uw4yswcjxA0FCR6NYDrDqU0YlQBbro8JmYYVLkB3b0FWiuhqClrSC9Cdq5WOmxrpazQc1wOZLBQG9d639ocmYYBAzAACjDdUHhkpIPie7A1ylOnS0BgoGUlHiU+l7MQz2a/uN4YWhKVMVWIpd+dbQcuQylKzCzCg5mnpC5khwQGOpoL0pXRtesRckod79iAxpd2cCgHT6RIVKQCKMakAauzmtWrrtELu1VqkV+X6u+1PaJMuSSjxHxMzh29f1aFaQR1CZSkgjQs2td3hZypBGW+4qq/oBQecQ+6VLIDAjd9tololuQ5sKipOlacvpASQKQqYjKLAP/QaU1PJoVIYEO7Ns4Z2PJm+8MZ1JHgAKX1FRT8vpBGZV3YGouG0DtWgt1iJchHlzA7uQGrpf60IbpCZeI2DqZw58XK+z25wgJBAHy16uLvTU3g1DKSUAE6uL7gPeo3gtEJEjCPRQHiqxJobu19ajR+UNBb0uA50Yf2nawhKcSPEVOFEMWzXLW035WgzMBNSaHa5PO1jtC0G/ASJpVmto1mNGBFKtWGQastLf1BzVjox0veJIyguOmwHpYUEDvszgio0YF2qb/qghqJ2QVYtT5XcEl32BLA7D8oVOSXDqcGtEgsNq6XiWmSDRnBH330fYxExJyqLsRoHLDnUCp2gckrgZnvpd3e1DqQTuNBATIdwSLtlFSXLAjeG8NP0Ll/CDU5QDV9QTV4fXh7KDBy9CQQ1hvQNDbfYEMEkLZVABqa3e+z7xGnB656Xy0d9a+giRNQMxJAqbJLFxVg5dtH6Q1kqCDoSzO5pQ/wC9okUQhKWzML3JA6EwIemSyl0lIBdzZwoeb6wI0UAusIkHwtUORt+qwcrAgpdqhw2YtXxP9YECKmWD4wJUAaO7NUixOvSHZvZ5CaEJGoDVJY3a1TAgRVKTGrgR/wDnnKkuGV1cMBtTUxC/gXbMos5DDWpZz1gQIG5iyRLwPZVfErMksCC/51g8VJyp8KibkOwa9KaQIEIpPcIITK8PiNC1r0beFlGYkIOUgO+9faDgRY2TyEnDKILqcpZ9i5dvpC5eGJq4yl33er2ppSBAg9DVyBWEAypFzRybe3WESgpJGY5nLjy6/S0CBEAggjMApgyiTQkWuPeHzJ8IoPU+jbWgQIiAgu6U6TRjpbm1PPeFnsRSyGUAGKquXr+TwIELNtK0MGOzZjBimz3Vo4d25RVTZS0uVEGuWhLu5U/1pzgQIWM21Y1E3HYAykKUcqg7m7+J2IpVucRZ+GIAqKlhR21H1MCBDW+AyRAWi7gODfdzvDqMOUhKiXBYXN2UqoZmYEecFAixMWuyJOnEfIopSohSrObpApSyj7QcCBFu5iPk/9k="/>
          <p:cNvSpPr>
            <a:spLocks noChangeAspect="1" noChangeArrowheads="1"/>
          </p:cNvSpPr>
          <p:nvPr/>
        </p:nvSpPr>
        <p:spPr bwMode="auto">
          <a:xfrm>
            <a:off x="0" y="-673100"/>
            <a:ext cx="18478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pSp>
        <p:nvGrpSpPr>
          <p:cNvPr id="22" name="Gruppieren 13"/>
          <p:cNvGrpSpPr/>
          <p:nvPr/>
        </p:nvGrpSpPr>
        <p:grpSpPr bwMode="gray">
          <a:xfrm rot="903155">
            <a:off x="401196" y="1908843"/>
            <a:ext cx="2869241" cy="3195348"/>
            <a:chOff x="-3480841" y="1956467"/>
            <a:chExt cx="2869241" cy="3195348"/>
          </a:xfrm>
          <a:solidFill>
            <a:srgbClr val="FFFFFF"/>
          </a:soli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hteck 14"/>
            <p:cNvSpPr/>
            <p:nvPr/>
          </p:nvSpPr>
          <p:spPr bwMode="gray">
            <a:xfrm>
              <a:off x="-3480841" y="1956467"/>
              <a:ext cx="2869241" cy="3195348"/>
            </a:xfrm>
            <a:prstGeom prst="rect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15"/>
            <p:cNvSpPr/>
            <p:nvPr/>
          </p:nvSpPr>
          <p:spPr bwMode="gray">
            <a:xfrm>
              <a:off x="-3299433" y="2155815"/>
              <a:ext cx="2506425" cy="2294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 w="12700">
              <a:noFill/>
              <a:round/>
              <a:headEnd/>
              <a:tailEnd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335">
            <a:off x="648124" y="2104671"/>
            <a:ext cx="2457878" cy="231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923812">
            <a:off x="95784" y="4365572"/>
            <a:ext cx="271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dirty="0"/>
              <a:t>Обща удовлетвореност </a:t>
            </a:r>
            <a:endParaRPr lang="bg-BG" dirty="0" smtClean="0"/>
          </a:p>
          <a:p>
            <a:pPr lvl="0" algn="ctr"/>
            <a:r>
              <a:rPr lang="bg-BG" dirty="0" smtClean="0"/>
              <a:t>около </a:t>
            </a:r>
            <a:r>
              <a:rPr lang="bg-BG" dirty="0"/>
              <a:t>90%.</a:t>
            </a:r>
          </a:p>
        </p:txBody>
      </p:sp>
      <p:grpSp>
        <p:nvGrpSpPr>
          <p:cNvPr id="10" name="Group 9"/>
          <p:cNvGrpSpPr/>
          <p:nvPr/>
        </p:nvGrpSpPr>
        <p:grpSpPr>
          <a:xfrm rot="21396982">
            <a:off x="5726794" y="2328516"/>
            <a:ext cx="3091297" cy="3697578"/>
            <a:chOff x="5726794" y="2328516"/>
            <a:chExt cx="3091297" cy="3697578"/>
          </a:xfrm>
        </p:grpSpPr>
        <p:grpSp>
          <p:nvGrpSpPr>
            <p:cNvPr id="35" name="Gruppieren 6"/>
            <p:cNvGrpSpPr/>
            <p:nvPr/>
          </p:nvGrpSpPr>
          <p:grpSpPr bwMode="gray">
            <a:xfrm>
              <a:off x="5948850" y="2328516"/>
              <a:ext cx="2869241" cy="3195348"/>
              <a:chOff x="5350739" y="1872647"/>
              <a:chExt cx="2869241" cy="3195348"/>
            </a:xfrm>
            <a:solidFill>
              <a:srgbClr val="FFFFFF"/>
            </a:solidFill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Rechteck 4"/>
              <p:cNvSpPr/>
              <p:nvPr/>
            </p:nvSpPr>
            <p:spPr bwMode="gray">
              <a:xfrm rot="896423">
                <a:off x="5350739" y="1872647"/>
                <a:ext cx="2869241" cy="3195348"/>
              </a:xfrm>
              <a:prstGeom prst="rect">
                <a:avLst/>
              </a:prstGeom>
              <a:gradFill flip="none"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Rechteck 5"/>
              <p:cNvSpPr/>
              <p:nvPr/>
            </p:nvSpPr>
            <p:spPr bwMode="gray">
              <a:xfrm rot="896423">
                <a:off x="5591256" y="2078970"/>
                <a:ext cx="2506425" cy="229417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12700">
                <a:noFill/>
                <a:round/>
                <a:headEnd/>
                <a:tailEnd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891409">
              <a:off x="5726794" y="4610322"/>
              <a:ext cx="295547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g-BG" sz="700" dirty="0" smtClean="0"/>
                <a:t> </a:t>
              </a:r>
              <a:endParaRPr lang="bg-BG" sz="700" dirty="0"/>
            </a:p>
            <a:p>
              <a:pPr lvl="0"/>
              <a:endParaRPr lang="bg-BG" sz="700" dirty="0"/>
            </a:p>
            <a:p>
              <a:pPr lvl="0"/>
              <a:r>
                <a:rPr lang="bg-BG" dirty="0" smtClean="0"/>
                <a:t>Склонност към следващо посещение - над 80%. </a:t>
              </a:r>
            </a:p>
            <a:p>
              <a:pPr algn="ctr" defTabSz="913735"/>
              <a:endParaRPr lang="bg-BG" dirty="0">
                <a:solidFill>
                  <a:prstClr val="black"/>
                </a:solidFill>
              </a:endParaRPr>
            </a:p>
            <a:p>
              <a:endParaRPr lang="bg-BG" dirty="0"/>
            </a:p>
          </p:txBody>
        </p:sp>
        <p:pic>
          <p:nvPicPr>
            <p:cNvPr id="1030" name="Picture 6" descr="C:\Documents and Settings\pmg25_e.koleva\My Documents\My Pictures\imagesCA1DYQA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0391">
              <a:off x="6106283" y="2505845"/>
              <a:ext cx="2583911" cy="242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 rot="288612">
            <a:off x="2844369" y="2293347"/>
            <a:ext cx="3151932" cy="3195348"/>
            <a:chOff x="2844369" y="2293347"/>
            <a:chExt cx="3151932" cy="3195348"/>
          </a:xfrm>
        </p:grpSpPr>
        <p:grpSp>
          <p:nvGrpSpPr>
            <p:cNvPr id="32" name="Gruppieren 12"/>
            <p:cNvGrpSpPr/>
            <p:nvPr/>
          </p:nvGrpSpPr>
          <p:grpSpPr bwMode="gray">
            <a:xfrm rot="20711774">
              <a:off x="2844369" y="2293347"/>
              <a:ext cx="2869241" cy="3195348"/>
              <a:chOff x="-3480841" y="1956467"/>
              <a:chExt cx="2869241" cy="3195348"/>
            </a:xfrm>
            <a:solidFill>
              <a:srgbClr val="FFFFFF"/>
            </a:solidFill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hteck 8"/>
              <p:cNvSpPr/>
              <p:nvPr/>
            </p:nvSpPr>
            <p:spPr bwMode="gray">
              <a:xfrm>
                <a:off x="-3480841" y="1956467"/>
                <a:ext cx="2869241" cy="3195348"/>
              </a:xfrm>
              <a:prstGeom prst="rect">
                <a:avLst/>
              </a:prstGeom>
              <a:gradFill flip="none"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9"/>
              <p:cNvSpPr/>
              <p:nvPr/>
            </p:nvSpPr>
            <p:spPr bwMode="gray">
              <a:xfrm>
                <a:off x="-3299433" y="2155815"/>
                <a:ext cx="2506425" cy="229417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12700">
                <a:noFill/>
                <a:round/>
                <a:headEnd/>
                <a:tailEnd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2558">
              <a:off x="2961071" y="2441826"/>
              <a:ext cx="2530146" cy="2356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20670590">
              <a:off x="3281047" y="4787959"/>
              <a:ext cx="27152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g-BG" dirty="0"/>
                <a:t>Около 62% не са за първи път в България.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0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5904" y="-27384"/>
            <a:ext cx="9179903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6512" y="1961905"/>
            <a:ext cx="9137035" cy="4923479"/>
          </a:xfrm>
          <a:prstGeom prst="rect">
            <a:avLst/>
          </a:prstGeom>
          <a:blipFill dpi="0" rotWithShape="1">
            <a:blip r:embed="rId2" cstate="print">
              <a:alphaModFix amt="39000"/>
            </a:blip>
            <a:srcRect/>
            <a:stretch>
              <a:fillRect l="-18000" r="-1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12" y="84683"/>
            <a:ext cx="8229600" cy="562074"/>
          </a:xfrm>
        </p:spPr>
        <p:txBody>
          <a:bodyPr/>
          <a:lstStyle/>
          <a:p>
            <a:r>
              <a:rPr lang="bg-BG" dirty="0" smtClean="0"/>
              <a:t>Ключови въпроси </a:t>
            </a:r>
            <a:endParaRPr lang="bg-BG" dirty="0"/>
          </a:p>
        </p:txBody>
      </p:sp>
      <p:sp>
        <p:nvSpPr>
          <p:cNvPr id="3" name="AutoShape 4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0" y="-12334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MSERUUExQWFBMVFBQYGBcYFBQUFRQXFBQVFBQVFRQXHSYeFx0jGRgUHy8gIycpLC0sFx4xNTAqNSYrLCkBCQoKDgwOGg8PGjYlHyQ1LCwsLC8sLCwsLywsLCwsLCwsLCwsLCwsLC0sLCwsLSwsLCwsKiwsLCwsKSwwLCwsLP/AABEIAOEA4QMBIgACEQEDEQH/xAAcAAEAAQUBAQAAAAAAAAAAAAAABgIDBAUHAQj/xABAEAABAgMFBAcHAgYBBAMAAAABAAIDESEEBQYxQRJRYXETIoGRobHwBzJCUsHR4RQjQ2JygpLxshWTosIkU2P/xAAaAQEAAgMBAAAAAAAAAAAAAAAABAUCAwYB/8QAMREAAgICAAQDCAAGAwAAAAAAAAECAwQREiExQQVRYRMUIjJxgbHwI0KR0eHxM1LB/9oADAMBAAIRAxEAPwDuKIsa33hDgs24rgxgIEzOU3GQy4kJ0PUm3pGSitwY7XtDmkOaciDMHkQriHnQIiIAiIgCIiAIiIAiIgCIiAIiIAiIgCIiAIiIAiLx2SAsRLwhNaXGIwNDi0uL2hocDItJnKc6SV6HEDgCCCCJggzBByIOqi9lgFsObYUSGYdoe+G3odobLw9oGxMU2SdRIkLdXBZHQrOxr6O6xIEpN23ufs0pQOlSlKLZKCS6keu2Unprt+/vobBERayQFiXrdrLRBfCiCbIjS06ETyIOhBkQd4Cy0Q9Tae0cZu6+7TdlqdZojuu0zG1SHaGH3X/yuIGYyIIM5SXUrixFCtTSWEh7ffY6j2HiNRucKFan2g4KbeFnk2TbRDm6E/KurHH5XU5GR0rya4L+iQ4vRxS6BaoTi0ONCCKFjxkRwNCobcqX6F1GEM2HF0kuv75fg+g0Udwxi1tp/biAQ7QBVs+rEA+OGTmN4zHKqkSlRkpLaKi2qVUuGa5hERZGsIiIAiIgCIiAIiIAiIgCIiAIiIAiIgCIiA8kvURAEREAREQBc89qXs8/Vs/U2dv/AMqGKgfxmt0/rGh1y3S6GixlFSWmbabpUzU4nznh3EYdswoxLXtI2IgOy5rhlXMELr2FsYl7hAtMhFPuRBIMjcP5X8MjpuUS9rHs3Li622VvWltRobRV0s4rANfmGuec5wvDuJQ4CDHq0y2XajdXQ8VAfFTLaOk4as6rf+0/3t3Po9FCsMYuLS2DaXTnIQ4x+LcyIdHbna61zmqm12RsW0c7fjzolwy+z8wiIthoCIiAIiIAiIgCIiAIiIAiIgCIiAIiIAiIgCIiAIiIAiIgPCFxT2p+zboC62WVv7RJMWGP4ROcRg+TePhzyy7YqXsBBBqDmMwRuWE4KS0yTjZEsefFE+ccN4mkBCjdZhoCdOBXU8NYsMEthR3bUEyEOMT7m5kU7tztNd4gntN9mxsbnWmzNnZnGbmj+ASf+BOR0y3LT4YxNs/tRqsNATpwKrWpUy2v9nUuNObVtc/yn6ev5Po8FernmHMUmzbMOM7asxkGRMzB3NcdWcfh5ZdCa4ETFQVYVWxsW0cvk4s8eWn0fR+f+fNHqIi2kUIiIAiIgCIiAIiIAiIgCIiAIiIAiIgCIiAIiIAiIgCIiAojQWvaWuAc1wIIImCCJEEHMSXAPaR7PHWCIY0EE2R55mC45Mcfl+V3YeP0ErNrsjIrHMiND2OBa5pEw4HMELXZWpomYmXLGnxLp3R864YxTs/tRasNAToulYcxKbJJjyXWU5HMwJ+cPhppSi577RPZ8+74vSQ5usrz1XZmGT/DefI6jisbDGKOjlDiGbDkd34VbJSrluPU6pqrLq2uafb/ANXk0fR8OIHAEEEEAggzBByIOqqXNsPYjNjIBJfZHHSpgE/E3ezeNMxqD0aFGDmhzSHNIBBBmCDUEEZhWFNysW0crl4kseXmn0f70fmitF4XK2bUwfEFsckurIiTZdRYrrxZv8FSb0ZxWt31r+Yy4JeRmIsEXs3cVV/1NvFee8Vf9h7OXkZiLGF4M49yuC1N3rNWwfRnnC/IuovA8FerYYhERAEREAREQBERAEREAREQBERAEXhKxLReTW0FSsJ2RrW5M9UW+hct9ghxobocVofDeCHNORB9Zr54x9gV93RZtJfZnnqPzLT8j5fFx1HGYHcrVbnu1kOC11rsrI0N0OK0PY4Sc06j6c8wqu7MhN6SLXCsnjS3vl3RxvDGKDDlDiVYaT+X8LoF0X++yiTXF1lcZyFTBJzc3ezUt7RqDzrGODolhiTE3Wdx6j9QfkfuPHXPeBcwziYwiGPrDNK/D+FqfNcUWdPw15MPNPqvP+zO4C0bYDg7aaQCCDMEGoIOqE6781C7pvX9NUdayvMyBUwSa7TRq3eO0agzCHFDgCCC0iYIMwQciCor2upz2RjOl+j6P97lc/XkUVM9+lDyVTGzoTLfPwWUIym+FLbIo15+aqB9eu5XXw2AVd5KybTC1d4hTo4Fz7BJvoi7DaTlVY1svGHC990gvLTiGDDaZELmOLsQGO6TT1R4qyxfCVL/AJCxwcCeRP4lqPmdTstsbEaHQ3Bw3g+pLMZbXDWfPcuNYFv8wbSGvdJj6GZpwn61XXAdxoahQMqmWLZwp8uxEysb2Njg+nY2cK8gcx3LKhxQ4TBmtJ6+4RryDQynkeK8hmSXzcyC6U+hvkWugXn83eNOYWex4ImDMKwrtjYtxI8ouPUqREWwxCIiAIiIAiIgCsWm1tZma7ljW68w2janyWkEYkkkzVbk5yr+GHNkiuhy5szLReLn8BuVgFVQbK5/ujtyHer36AjNzR2n7KsULrviabJDlCHLejHBVDmnMBZMS0QIQ2nvDju0/Kj97Y6nNrBRZOmMFuyWvTqQr/EaqunM2NusrI0N0OI0PY4SLTr9jx4Li+LsIRLE+bZvgOMmP3HPYfuO4694EubimIyIHTpOo0IUzfBh2iFsvaHw4rag5EGvhvXkZOHPsyx8L8T4lxJfVHJMMYl6OUN5mw79OCnd13mbMRm6yuMyBUwSc3N/kOo0zGq5/jDBz7DE2mzdAceo/UfyPlk7cde8C/hfFGxKHEM2GgJ04FbpRU1tHVtQyYbXPfVefqvJo7O14IBBmCMxUEHUHVQTGGII9njEAybm07xos+6r0/TyBM7M4016EnX+g+Ge9SC8brhWhmzEaHNNWnnuIWeFle628UltdClSeHZxNcSfTf71Ry6JjaM7N6x3YiiH4ypJefsubOcKJIHIO8phawezCOfibL+r8LpoeK4zW96+xZQ8UpivlS+xqH3mXZuJ7VT0wK3kT2XR/hiMJ5kZ9i09twba4WcMkbxXyUiHiVE+SkvwSoeL1vl/gwrQQMlLPZ7ih4iiA5xLHZT+E5iW4HcoW+xRZyLSOYKlmA8NRDGbELSGtM5kS7Ao+fZXKmXE/p9SB4jk12wevsdan4+BSc6b/Aqn6+gn+jwOhXI7OfPR+Cq4VpdDMxUfE3Q8RuKonr2FVf6KyjNxe0eNJrTN1Z7Q17Q5poe8HUEaFXVHIVqMB+38BIETgMmxOzXhyCkYKuqLlbHfchWQ4WERFvNYREQBam8b0FWtPMqq97w2RstNTnwWhc6oO+hVNnZnD/Dh92TKKd/Ez1rihihpmctVSc+atWqHMSORoe1U0Xz5kqabi1Hr2+pbvTFxa2UMyUUtF9RXmZee9Wb6uqPCJIG2z5hXvGi03/UiM2qVe77ecXy9Di8irIUv4htH2hxzJParTog3rVxbc52VFs7FhG0RWh1A073S8FoWLJ87HoxpwrbflRq7VFm6i6Xh0n9LDnnJR6xYE2SDEeCPlbrzJUvgNAaGigGX0UiyUVBQidLgYkqIty7lVqsrI0NzIjQ5jhItOXriuOYvwY+xv22TfAJkHasJyY/6HXmuyB0jJU2mC17Sx7Q5jhJzSAQQd6xrtcGXePkSply6HI8LYn2f24hmw0BOnA8FO7qvPoJMcZ2cnqO/+knIE/IfDllBMZ4KdY3dJCm6zk55mGT8L+G53Ya514VxEZiDEBc11BqRwPBSpRVi3EvJezyK3Lt3/v6NHXnVHj91Qx0j67VZu+zhkJgY7bZKhnOUhP8Ax05Fm9XnndzHPctNtUqnqRzClGTfC9orJly+hzV3a9euCstf9/uFVDdKnr0Fq2e6PTCaTMtaewdv3V4SGXkrTuC9B0WWzzRcnp3L2f2P0Ko81U2uWq92eaK57+R+hXjTodPEfhXWWR8qtO7QT41VuNAcKyMx2zGuSyb11MdrzKYjZiRrSR4tKzsOWkmFsEzMJxZPeBIsP+Bb3FYIfqKy8Qvbifs2mK3RzIbh2FzT/wCql4c9Wa8zXdHcSRovJorognqxrdaujYTrpzWSoxflu2oktG+ie/yCh5l/sam117G6mvjlox3xC6ZOqtPH5Xgp5/dNqvNcpvfUtNBrpimY9SXrm7QVB6ruBVwO2TwK9BbhO0Ktx7shP96G0/2ifer0eHOozVDI29ZptdA1xIx23FZ2mYhMnyWaymS9BmqXBZOTfVmKil0KntmFRDKr2qK0w1TZlouRDTkhMwvCVSw0kvdnmiqJDD2EOAcHAggiYM8wRqoxYbmg2GI79kOgxurtym+HM+4S40bu0OoOsmYcwqYkMOBaQCCKg1BnmFJx73TLiMZxcouKeiixsdYXhxPSQIgzFQ0GsgfM69wW2tlkBb0kKrDXkVobHbP0xMKLN9leZAmphk5An6/XPOhRXWNwIPSWZ+RzABV+1Xk1+jKz4qpHo/K9c7UaeiEvu0woTDGB/aA2iRXZ1y9Zjesaw3gyM0PhuD27xoRmDqDw4qhvolTLTLGuamtozWPn67vsqgVjwzKmmfZr3K+tOzPRk2aFtOlkNeWi2jXNYJNEvPvWpsU9sS4+vIrMjKHk5k8eLcUaJx4nplx9tWDa7zDQrVqj7IUXvS8JzqqGN+RlS05HvDGJsXX5+42WZdIjeCtvdBnbH8ITB/k5x+ij1y3ST+4+hFWD6lSLCo24kaJoX7I5QxI/+Rcuy8MpdbjDyMLPkeyToiLpCAW7VG2GOduBKgr4vWJzr3gqX39ElAdxkO8hQo6T1m0qh8Uluaj6Fjhx+Fsy2Ppy8v8AXkrktO5YtlfvzFD9D63rIadNRUcQqXWmTGitzNpsvQVuG/NpzHqirJ1VuM3JwzHqSyR4XGxNDpr9Vp7XfzZyY3b4zk3s1KxL4vLpDsN90e9xPy8hqtlh3D3SEFworPFw/aLimaLLeAxrPekc5Q2kcC4fRbGDeUyA9rmE5TyPAOCmdlutjBINC8t93w3Q3AtHunspQqdZ4dW47jyZHWU98yJviheMdMqxEgu5q4xslRFhpF8q1DiVWJbL6htoJvdubkOBdksOFa47z1GAdhcfoFvrosn0Rrcox6m5nJw40+yuO3rWsum2P+Ijk1o+iyBcdsHxk82tP0W/3G41+2gZEVgIk4Ag0IORmteLwdZAYcTr2R5kHGphE5AzI7CT4533dPDEorJt+Zoy4lu7kqbxsQtMB8MmQe2U9xza7vASqyzFnqXRnk4RtjyIDiPEXvQIDy+A53WNetIz2BORzAM5CeyBIABa3D9+OskUOaSYbpbTdHN1/uGh/Kw7VZnw4jocQSe0ycPm3EHfKRB1orEpUJoTQ7j6zH5lOnL2nzHkYqK0jtrIwe0OYZggOad4I+oV+E8GXZ+FDvZ/e23CMBx68Kra5scZyG+TiexwUpY+R4Gv3HYVUyjwy0buqNzYJAF2pp2D14Ly02to1WrtG1LqmXktLaYMectknkQVT5VF9z1y4TS46ezMvW8Rotdc9m6WNM1DKy3k5KmHdEZ+Y2RvJBMuAC39gsTYTJNzGZ1dxUjDxPYc31Ci29sqt9p6OGXDMe6N5dQAdq3+HLB0UFrdZV4k1ce8lRyzQuntAaKw4RnzeRQdgr2hTaEyQAXUeH1ai5vuR8mfPhK0RFaEQ1WJp/pnkVLS09zhNQx1Zj5hMcx6C6FbLPtsc35mkd4oudRIZHVyc2o7DItPKoVD4pHVkZehZ4TTi0XIb8nb6O+h8wVmwzMfzDxWtbGGfwmhHynjzWRBiylWuh3jiqeSJrRlbYz7+Cwr1tvRMp7zqN+/YFkdIKnTVRy02gxokx7oozlv7VuxqnbPXY1TlwrZfuW7zEeBx/2unXZYhDYAtFhW6NlocQpSAurqjwoqbJbZ6tffNq2IZGrqfdbBQ+/Lw24pHwtoFHzrvZVPzfIzx6+Of0MYlae+7U4FsNpltCZIzlOUgtuxwWFeF37Za5ubZ9ozXN0uKmuPoWck9PRlYcwwHgOcKKZ2a7WMFGhavD1sAaGuodxot6HLrK1HW0VE298wGr2STViNbWNzcB2rY5KK2zBJvoVxoIcJEKHWiEGRHNHu1lwqtteOIKEQ+/7LSvM66qh8QyYWajDnruWGNVKPNmnxJhqHa2gnqRAJB8p/2vHxNn3aKBWzCtqhEgwi8D4mdcEb6V7wCuqgg8ivQ77FQq8iUFrsSXE5Ld9mtUKI18OHFa9pp+2/tGVQdy6JdN6RIrf3ID4T86jqE6gE1ruktk4fheB08uY+3revbLuPseqOi7DizAll6krk/XrcViB3d98/FZAd+fqtJ7ouN9fULGt1rLQAyr39Vo5/EeAzXse1CG0udkPE6S5rMw3dDnuMaIJOOQ+RuYbz3/hSsWh3T127mm2agtm2w5dIgwwNcydSTUk9q3K8a2S9XTRiorSKpvb2wiIvTwKI4tugtJjNHVNXSzY755fKdd0p6mUuRaL6I3Q4ZGyqx1y4kctZFmMq6gGYIPy79VV0oaKnq75+6VM7Xg2zvO0Guhn/APN5YK/y5DsC1kb2fsJ95zv6nF3gaeCp34ZZvqtFl77DXQiFuvExeqz3dT8/AcOK3WG7gLiCRRSCxYMhsMzVSCBZmsEgJKyx8WNS0Q7b+MWeAGiQV1EU0imLeVp6OE53DzooVFG1XepViN37Q4uHk5RGUjw8lzvik27VHyRZ4cfh2Uw3yospr1jxGKmoVU+ZO6mQIh0Mldh3nEGTysXpVTDaXGTQSdwHes65zXKLf2MXGP8AMjYPt8Q/Gf8AaxIpO0CT3rKdYXtE3SHb9lgPtLctoT3KTPGydcUovX0ZHjdSnwqSMhy8hO0VMMzCpJkVFJGi8Bp3Lx2YO+hXjzqhrREeFRJlxB8FQKHxHI5hetfkew+vWaoOo1bly9eSyAijXtHLULx9oDWzcQAMz5FUxbSGN2nGQFRxnoBrukrlzXE+O4PiCUMGbGeIL953DRSMeiV0tI12TUFtly5brdaHiI8FrB7jT/ydx3blN4MENEgqbNZwwSCvLpaaY1R4YlTZY5vbCIi3GsIiIAiIgCIiAIiIAiIgNViSETAcRm0h3cZHwJUThvmp/EhhwINQQQeRoVAbfYzCiFhzFQfmacj4S5hUHitL4lYunRllhzWnBlAMjI96rA0VoODhVW4tp2B1shkfBU8YuclGPVk6TSTb7F3oCXdUTmt1YIQhiWpzP05KIR8dQodAPysR/tWY33YUzxP2XaYPg7x/jnzl+DnsnxFW/DHp+ToN5sBhEkyouXW+MekMjqtXfXtCtEek9hu4U8VH3XjEOpV/RFVLmyqt3Y+R0exX+GN65HesW2Y6bk0BQDbe7UrLsF0viOk1pceH13KBdi4MG7JQX36f0JNd2TLUFJ/Y6Dh3E/6hxY4aTBHiCt/pLUKP4cuL9P1nVeQBwatzGtbYZEznkMyTwaKlcRmSqne3QtLsdLjxnGtKx8y+D4+asR7ZJwa0F8TLZHm7cOauWW7I9ooAYTJ5/wAQ8tG+J5KVXThyHBFBXU5kneSc1Ix/D5z5z5IwtyYx5LmzS3LhZznCJG6zhkPhZPRo+ql0GCGiQCrAkvVfV1xrXDFFbObm9sIiLYYBERAEREAREQBERAEREAREQBYF73Q2O2ROy9tWvGbTy1B1H+1nosZRU1wyXI9TcXtHOrxskSAf3W7OgeKw38nfCeDpdqsRoLYjC05HjUciulPYCJETBzBqD2LTWnCFncZtaYROsNxYP8Kt8FTW+FtPiql+/UsIZia1NHGL0whFBJb127xQ9oWtGFI5yhu8Puu1RMGOHuxz/dDafFpasQ4Mjg0iw/8Atu8ttTI5XiMFppP1/WR3j4knvbRyeFguOfglzIC2NlwDEMtpzWjtcV01mEo+sZnZC+7irrMFk+/GeeWyz/iJ+K8lf4jPltL+n+TxU4kfUgIwfAhCb3F3MhoW2u4saNmDDL/6G9X/ADNFNbPg6ztMy3aO903HvdNbaFYWNyaFp9xst53zbN3vEILVcdEIs+HLRGPWIhN3Nq7/ACIkOwKQ3ZhSFCrKbtSak8yareAL1Tasaur5UR53zn1ZSyGBkFUiKSaQiIgCIiAIiIAiIgCIiAIiIAiIgCIiAIiIAiIgPF6iIAiIgCIiAIiIAiIgCIiAIiIAiIgCIiA//9k="/>
          <p:cNvSpPr>
            <a:spLocks noChangeAspect="1" noChangeArrowheads="1"/>
          </p:cNvSpPr>
          <p:nvPr/>
        </p:nvSpPr>
        <p:spPr bwMode="auto">
          <a:xfrm>
            <a:off x="152400" y="-108108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defTabSz="913735"/>
            <a:endParaRPr lang="bg-BG" sz="2400" dirty="0">
              <a:solidFill>
                <a:prstClr val="black"/>
              </a:solidFill>
            </a:endParaRPr>
          </a:p>
        </p:txBody>
      </p:sp>
      <p:sp>
        <p:nvSpPr>
          <p:cNvPr id="27" name="Abgerundetes Rechteck 21">
            <a:hlinkClick r:id="rId3"/>
          </p:cNvPr>
          <p:cNvSpPr/>
          <p:nvPr/>
        </p:nvSpPr>
        <p:spPr bwMode="auto">
          <a:xfrm>
            <a:off x="58291" y="958028"/>
            <a:ext cx="8978206" cy="1246836"/>
          </a:xfrm>
          <a:prstGeom prst="roundRect">
            <a:avLst/>
          </a:prstGeom>
          <a:gradFill>
            <a:gsLst>
              <a:gs pos="0">
                <a:srgbClr val="4B90FF"/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just">
              <a:spcBef>
                <a:spcPts val="246"/>
              </a:spcBef>
            </a:pPr>
            <a:r>
              <a:rPr lang="bg-BG" sz="1600" dirty="0">
                <a:solidFill>
                  <a:schemeClr val="bg1"/>
                </a:solidFill>
              </a:rPr>
              <a:t>Основната цел на този етап от проекта е да обезпечи информационно разработването на стратегия за бранд България като туристическа дестинация и продуктови подбрандове. Изготвени са подробни аналитични доклади за всяко от проведените проучвания. Този документ обобщава събраната информация и я представя в синтезиран вид. Той включва отговори на следните ключови въпроси: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251520" y="2348880"/>
            <a:ext cx="6927169" cy="609600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6"/>
              </a:spcBef>
            </a:pPr>
            <a:r>
              <a:rPr lang="bg-BG" sz="2400" dirty="0"/>
              <a:t>Кои са преките </a:t>
            </a:r>
            <a:r>
              <a:rPr lang="bg-BG" sz="2400" b="1" dirty="0"/>
              <a:t>конкуренти</a:t>
            </a:r>
            <a:r>
              <a:rPr lang="bg-BG" sz="2400" dirty="0"/>
              <a:t> на Бранд България? 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258635" y="2891408"/>
            <a:ext cx="6927169" cy="609600"/>
          </a:xfrm>
          <a:prstGeom prst="rect">
            <a:avLst/>
          </a:prstGeom>
        </p:spPr>
        <p:txBody>
          <a:bodyPr vert="horz" lIns="91422" tIns="45710" rIns="91422" bIns="4571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6"/>
              </a:spcBef>
            </a:pPr>
            <a:r>
              <a:rPr lang="bg-BG" sz="2400" dirty="0"/>
              <a:t>Кои трябва да са </a:t>
            </a:r>
            <a:r>
              <a:rPr lang="bg-BG" sz="2400" b="1" dirty="0"/>
              <a:t>целевите пазари </a:t>
            </a:r>
            <a:r>
              <a:rPr lang="bg-BG" sz="2400" dirty="0"/>
              <a:t>за Бранд България?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58634" y="4679032"/>
            <a:ext cx="6927169" cy="838200"/>
          </a:xfrm>
          <a:prstGeom prst="rect">
            <a:avLst/>
          </a:prstGeom>
        </p:spPr>
        <p:txBody>
          <a:bodyPr vert="horz" lIns="91422" tIns="45710" rIns="91422" bIns="4571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46"/>
              </a:spcBef>
            </a:pPr>
            <a:r>
              <a:rPr lang="bg-BG" sz="2400" dirty="0"/>
              <a:t>Какъв е </a:t>
            </a:r>
            <a:r>
              <a:rPr lang="bg-BG" sz="2400" b="1" dirty="0"/>
              <a:t>имиджът </a:t>
            </a:r>
            <a:r>
              <a:rPr lang="bg-BG" sz="2400" dirty="0"/>
              <a:t>и</a:t>
            </a:r>
            <a:r>
              <a:rPr lang="bg-BG" sz="2400" b="1" dirty="0"/>
              <a:t> позиционирането </a:t>
            </a:r>
            <a:r>
              <a:rPr lang="bg-BG" sz="2400" dirty="0"/>
              <a:t>на България като туристическа дестинация? </a:t>
            </a: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256046" y="3822654"/>
            <a:ext cx="7992886" cy="609600"/>
          </a:xfrm>
          <a:prstGeom prst="rect">
            <a:avLst/>
          </a:prstGeom>
        </p:spPr>
        <p:txBody>
          <a:bodyPr vert="horz" lIns="91422" tIns="45710" rIns="91422" bIns="4571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6"/>
              </a:spcBef>
            </a:pPr>
            <a:r>
              <a:rPr lang="bg-BG" sz="2400" dirty="0" smtClean="0"/>
              <a:t>Каква е </a:t>
            </a:r>
            <a:r>
              <a:rPr lang="bg-BG" sz="2400" b="1" dirty="0" smtClean="0"/>
              <a:t>потребителската удовлетвореност </a:t>
            </a:r>
            <a:r>
              <a:rPr lang="bg-BG" sz="2400" dirty="0" smtClean="0"/>
              <a:t>и </a:t>
            </a:r>
            <a:r>
              <a:rPr lang="bg-BG" sz="2400" dirty="0"/>
              <a:t>кои са факторите, влияещи върху избора на дестинация?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58635" y="5733256"/>
            <a:ext cx="6927169" cy="838200"/>
          </a:xfrm>
          <a:prstGeom prst="rect">
            <a:avLst/>
          </a:prstGeom>
        </p:spPr>
        <p:txBody>
          <a:bodyPr vert="horz" lIns="91422" tIns="45710" rIns="91422" bIns="4571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6"/>
              </a:spcBef>
            </a:pPr>
            <a:r>
              <a:rPr lang="bg-BG" sz="2400" dirty="0" smtClean="0"/>
              <a:t>Кои са значимите атрибути, които ще дадат </a:t>
            </a:r>
            <a:r>
              <a:rPr lang="bg-BG" sz="2400" b="1" dirty="0" smtClean="0"/>
              <a:t>съдържанието на </a:t>
            </a:r>
            <a:r>
              <a:rPr lang="bg-BG" sz="2400" b="1" dirty="0" err="1" smtClean="0"/>
              <a:t>бранд</a:t>
            </a:r>
            <a:r>
              <a:rPr lang="bg-BG" sz="2400" b="1" dirty="0" smtClean="0"/>
              <a:t> </a:t>
            </a:r>
            <a:r>
              <a:rPr lang="bg-BG" sz="2400" dirty="0" smtClean="0"/>
              <a:t>България?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821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302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375549" y="128370"/>
            <a:ext cx="8660949" cy="492318"/>
          </a:xfrm>
        </p:spPr>
        <p:txBody>
          <a:bodyPr/>
          <a:lstStyle/>
          <a:p>
            <a:pPr eaLnBrk="1" hangingPunct="1"/>
            <a:r>
              <a:rPr lang="bg-BG" sz="2800" dirty="0"/>
              <a:t>През какви етапи преминава потребителският избор?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6784092"/>
              </p:ext>
            </p:extLst>
          </p:nvPr>
        </p:nvGraphicFramePr>
        <p:xfrm>
          <a:off x="179512" y="1340769"/>
          <a:ext cx="3651198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4446" y="836711"/>
            <a:ext cx="1296144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defTabSz="913735"/>
            <a:r>
              <a:rPr lang="bg-BG" dirty="0">
                <a:solidFill>
                  <a:prstClr val="black"/>
                </a:solidFill>
              </a:rPr>
              <a:t>Модел 1: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2988233"/>
              </p:ext>
            </p:extLst>
          </p:nvPr>
        </p:nvGraphicFramePr>
        <p:xfrm>
          <a:off x="4716015" y="1548409"/>
          <a:ext cx="36724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6135" y="836712"/>
            <a:ext cx="1406454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defTabSz="913735"/>
            <a:r>
              <a:rPr lang="bg-BG" dirty="0">
                <a:solidFill>
                  <a:prstClr val="black"/>
                </a:solidFill>
              </a:rPr>
              <a:t>Модел 2:</a:t>
            </a:r>
          </a:p>
        </p:txBody>
      </p:sp>
    </p:spTree>
    <p:extLst>
      <p:ext uri="{BB962C8B-B14F-4D97-AF65-F5344CB8AC3E}">
        <p14:creationId xmlns:p14="http://schemas.microsoft.com/office/powerpoint/2010/main" val="22300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srgbClr val="66666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" y="3507024"/>
            <a:ext cx="9116666" cy="24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551" y="48913"/>
            <a:ext cx="8228901" cy="492318"/>
          </a:xfrm>
        </p:spPr>
        <p:txBody>
          <a:bodyPr/>
          <a:lstStyle/>
          <a:p>
            <a:r>
              <a:rPr lang="bg-BG" sz="2800" dirty="0"/>
              <a:t>Какви фактори влияят върху избора?</a:t>
            </a:r>
          </a:p>
        </p:txBody>
      </p:sp>
      <p:pic>
        <p:nvPicPr>
          <p:cNvPr id="20483" name="Picture 3" descr="\\ELENA\My Pictures\imagesCAQVWZ8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17" y="1412776"/>
            <a:ext cx="965381" cy="942344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s://encrypted-tbn0.gstatic.com/images?q=tbn:ANd9GcStYpvUvC21N-wwHFqtrory2T-EKqHgKuMjz6H4U5MRkOYll0F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00" y="1772816"/>
            <a:ext cx="903548" cy="860335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t3.gstatic.com/images?q=tbn:ANd9GcT7El4oOSRPZWrTepebxL5aJjDYo4r_ftbMlunwgr0_tVqhcf64r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46" y="2240812"/>
            <a:ext cx="925422" cy="865946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\\ELENA\My Pictures\motiv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00" y="3229972"/>
            <a:ext cx="963179" cy="874891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t3.gstatic.com/images?q=tbn:ANd9GcThc5_RKTI_H2LXfwfFN0FQ3T_0rxPm2T2zNYpl9yXr1Z3vjspSQ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69" y="2559057"/>
            <a:ext cx="936103" cy="876139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t2.gstatic.com/images?q=tbn:ANd9GcTapZb12QSh8SomOER2FtLYxKZR5_fe56DPFNuEIGkbnesOGbw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9" y="2736367"/>
            <a:ext cx="1036075" cy="914853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t2.gstatic.com/images?q=tbn:ANd9GcQuYwJSg-jC8p5GqYfDFvxhbTxN2Gxt1Hl8w-AYgl4_Ih3j6HZQh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80" y="2879750"/>
            <a:ext cx="987492" cy="987492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5047" y="2427135"/>
            <a:ext cx="597430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76252" y="2787174"/>
            <a:ext cx="93610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Настаняване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10872" y="3117018"/>
            <a:ext cx="93610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Климат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16016" y="3477057"/>
            <a:ext cx="93610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Обслужване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79912" y="3693082"/>
            <a:ext cx="93610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Чистота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27784" y="3939252"/>
            <a:ext cx="93610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Сигурност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75656" y="4074716"/>
            <a:ext cx="93610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Природа</a:t>
            </a:r>
          </a:p>
        </p:txBody>
      </p:sp>
      <p:pic>
        <p:nvPicPr>
          <p:cNvPr id="20501" name="Picture 21" descr="http://t3.gstatic.com/images?q=tbn:ANd9GcS2RAjYTSWJapL1xWaBSmQKjO3XSdfMAxVYipQXPn9cFK1OK1Tv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84783"/>
            <a:ext cx="972380" cy="835377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79512" y="4211170"/>
            <a:ext cx="1296144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Забележителности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8319" y="3446227"/>
            <a:ext cx="1764201" cy="27697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bg-BG" sz="1200" b="1" dirty="0">
                <a:solidFill>
                  <a:srgbClr val="669900"/>
                </a:solidFill>
              </a:rPr>
              <a:t>Много висока важност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6512" y="4958397"/>
            <a:ext cx="1512168" cy="27697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bg-BG" sz="1200" b="1" dirty="0">
                <a:solidFill>
                  <a:srgbClr val="669900"/>
                </a:solidFill>
              </a:rPr>
              <a:t>Висока важност</a:t>
            </a:r>
          </a:p>
        </p:txBody>
      </p:sp>
    </p:spTree>
    <p:extLst>
      <p:ext uri="{BB962C8B-B14F-4D97-AF65-F5344CB8AC3E}">
        <p14:creationId xmlns:p14="http://schemas.microsoft.com/office/powerpoint/2010/main" val="1421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9" grpId="0"/>
      <p:bldP spid="50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1403649" y="3933056"/>
            <a:ext cx="6827028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dirty="0"/>
              <a:t>С какви символи и визуални елементи се свързва България?</a:t>
            </a:r>
          </a:p>
        </p:txBody>
      </p:sp>
      <p:pic>
        <p:nvPicPr>
          <p:cNvPr id="5122" name="Picture 2" descr="http://us.cdn2.123rf.com/168nwm/mihtiander/mihtiander1007/mihtiander100700092/7298136-hands-with-brush-and-bright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17032"/>
            <a:ext cx="16002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7" y="-47431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6" y="44624"/>
            <a:ext cx="8229600" cy="562074"/>
          </a:xfrm>
        </p:spPr>
        <p:txBody>
          <a:bodyPr/>
          <a:lstStyle/>
          <a:p>
            <a:r>
              <a:rPr lang="bg-BG" sz="2800" dirty="0" smtClean="0"/>
              <a:t>С какви символи се асоциира България?</a:t>
            </a:r>
            <a:endParaRPr lang="bg-BG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49206" y="4695334"/>
            <a:ext cx="860290" cy="592740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8"/>
          <p:cNvSpPr/>
          <p:nvPr/>
        </p:nvSpPr>
        <p:spPr>
          <a:xfrm>
            <a:off x="449206" y="1700815"/>
            <a:ext cx="860290" cy="592740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449205" y="5445224"/>
            <a:ext cx="882434" cy="59274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471350" y="3196300"/>
            <a:ext cx="860290" cy="59274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ounded Rectangle 2"/>
          <p:cNvSpPr/>
          <p:nvPr/>
        </p:nvSpPr>
        <p:spPr>
          <a:xfrm>
            <a:off x="493756" y="2462535"/>
            <a:ext cx="815739" cy="572693"/>
          </a:xfrm>
          <a:prstGeom prst="roundRect">
            <a:avLst/>
          </a:prstGeom>
          <a:blipFill>
            <a:blip r:embed="rId6" cstate="print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33957" y="2475145"/>
            <a:ext cx="815739" cy="576064"/>
          </a:xfrm>
          <a:prstGeom prst="roundRect">
            <a:avLst/>
          </a:prstGeom>
          <a:blipFill>
            <a:blip r:embed="rId7" cstate="print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23" y="1092745"/>
            <a:ext cx="2129483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Български туристи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6160" y="1102038"/>
            <a:ext cx="3062304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Чуждестранни туристи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5400" y="6165304"/>
            <a:ext cx="864096" cy="609416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929097"/>
            <a:ext cx="2448272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91% </a:t>
            </a:r>
            <a:r>
              <a:rPr lang="bg-BG" sz="1600" dirty="0">
                <a:solidFill>
                  <a:prstClr val="black"/>
                </a:solidFill>
              </a:rPr>
              <a:t>(роза)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7584" y="2617627"/>
            <a:ext cx="2448272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90% </a:t>
            </a:r>
            <a:r>
              <a:rPr lang="bg-BG" sz="1600" dirty="0">
                <a:solidFill>
                  <a:prstClr val="black"/>
                </a:solidFill>
              </a:rPr>
              <a:t>(море)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5656" y="3306539"/>
            <a:ext cx="2448272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83% </a:t>
            </a:r>
            <a:r>
              <a:rPr lang="bg-BG" sz="1600" dirty="0">
                <a:solidFill>
                  <a:prstClr val="black"/>
                </a:solidFill>
              </a:rPr>
              <a:t>(мин. извори)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75656" y="4098628"/>
            <a:ext cx="2448272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82%    </a:t>
            </a:r>
            <a:r>
              <a:rPr lang="bg-BG" sz="1600" dirty="0">
                <a:solidFill>
                  <a:prstClr val="black"/>
                </a:solidFill>
              </a:rPr>
              <a:t>(планини)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9747" y="4890716"/>
            <a:ext cx="2957868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81% </a:t>
            </a:r>
            <a:r>
              <a:rPr lang="bg-BG" sz="1600" dirty="0">
                <a:solidFill>
                  <a:prstClr val="black"/>
                </a:solidFill>
              </a:rPr>
              <a:t>(църкви и </a:t>
            </a:r>
            <a:r>
              <a:rPr lang="bg-BG" sz="1600" dirty="0" smtClean="0">
                <a:solidFill>
                  <a:prstClr val="black"/>
                </a:solidFill>
              </a:rPr>
              <a:t>манастири</a:t>
            </a:r>
            <a:r>
              <a:rPr lang="bg-BG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9070" y="5538788"/>
            <a:ext cx="3890499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81% </a:t>
            </a:r>
            <a:r>
              <a:rPr lang="bg-BG" sz="1600" dirty="0">
                <a:solidFill>
                  <a:prstClr val="black"/>
                </a:solidFill>
              </a:rPr>
              <a:t>(нар.музика, ритуали и занаяти)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560" y="6300031"/>
            <a:ext cx="3914380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78% </a:t>
            </a:r>
            <a:r>
              <a:rPr lang="bg-BG" sz="1600" dirty="0">
                <a:solidFill>
                  <a:prstClr val="black"/>
                </a:solidFill>
              </a:rPr>
              <a:t>(Трак. цивилизация)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8065" y="6530180"/>
            <a:ext cx="4006822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r" defTabSz="913735"/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*</a:t>
            </a:r>
            <a:r>
              <a:rPr lang="bg-BG" sz="1400" b="1" dirty="0" smtClean="0">
                <a:solidFill>
                  <a:srgbClr val="005BD3">
                    <a:lumMod val="75000"/>
                  </a:srgbClr>
                </a:solidFill>
              </a:rPr>
              <a:t>Туристи, 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посетили  Б-я през последните 2 г.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33957" y="1700808"/>
            <a:ext cx="815739" cy="572693"/>
          </a:xfrm>
          <a:prstGeom prst="roundRect">
            <a:avLst/>
          </a:prstGeom>
          <a:blipFill>
            <a:blip r:embed="rId6" cstate="print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85709" y="3859310"/>
            <a:ext cx="882434" cy="59274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ounded Rectangle 28"/>
          <p:cNvSpPr/>
          <p:nvPr/>
        </p:nvSpPr>
        <p:spPr>
          <a:xfrm>
            <a:off x="4974517" y="4616703"/>
            <a:ext cx="863987" cy="611635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1844827"/>
            <a:ext cx="3363963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42% 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(62%*)</a:t>
            </a:r>
            <a:r>
              <a:rPr lang="bg-BG" sz="1400" b="1" dirty="0">
                <a:solidFill>
                  <a:prstClr val="black"/>
                </a:solidFill>
              </a:rPr>
              <a:t> </a:t>
            </a:r>
            <a:r>
              <a:rPr lang="bg-BG" sz="1600" dirty="0">
                <a:solidFill>
                  <a:prstClr val="black"/>
                </a:solidFill>
              </a:rPr>
              <a:t>(море, плажове)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161" y="2555616"/>
            <a:ext cx="2304256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39% 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(56%*)</a:t>
            </a:r>
            <a:r>
              <a:rPr lang="bg-BG" sz="1400" b="1" dirty="0">
                <a:solidFill>
                  <a:prstClr val="black"/>
                </a:solidFill>
              </a:rPr>
              <a:t> </a:t>
            </a:r>
            <a:r>
              <a:rPr lang="bg-BG" sz="1600" dirty="0">
                <a:solidFill>
                  <a:prstClr val="black"/>
                </a:solidFill>
              </a:rPr>
              <a:t>(слънце)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2160" y="3275695"/>
            <a:ext cx="3240360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39% 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(42%*)</a:t>
            </a:r>
            <a:r>
              <a:rPr lang="bg-BG" sz="1400" b="1" dirty="0">
                <a:solidFill>
                  <a:prstClr val="black"/>
                </a:solidFill>
              </a:rPr>
              <a:t> </a:t>
            </a:r>
            <a:r>
              <a:rPr lang="bg-BG" sz="1600" dirty="0">
                <a:solidFill>
                  <a:prstClr val="black"/>
                </a:solidFill>
              </a:rPr>
              <a:t>(ритуали и занаяти)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033958" y="3165692"/>
            <a:ext cx="834186" cy="55938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2160" y="3995776"/>
            <a:ext cx="3240360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36% 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(44%*)</a:t>
            </a:r>
            <a:r>
              <a:rPr lang="bg-BG" sz="1400" b="1" dirty="0">
                <a:solidFill>
                  <a:prstClr val="black"/>
                </a:solidFill>
              </a:rPr>
              <a:t> </a:t>
            </a:r>
            <a:r>
              <a:rPr lang="bg-BG" sz="1600" dirty="0">
                <a:solidFill>
                  <a:prstClr val="black"/>
                </a:solidFill>
              </a:rPr>
              <a:t>(нар.музика)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2160" y="4715855"/>
            <a:ext cx="3240360" cy="338484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600" b="1" dirty="0">
                <a:solidFill>
                  <a:prstClr val="black"/>
                </a:solidFill>
              </a:rPr>
              <a:t>29% 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(41%*)</a:t>
            </a:r>
            <a:r>
              <a:rPr lang="bg-BG" sz="1400" b="1" dirty="0">
                <a:solidFill>
                  <a:prstClr val="black"/>
                </a:solidFill>
              </a:rPr>
              <a:t> </a:t>
            </a:r>
            <a:r>
              <a:rPr lang="bg-BG" sz="1600" dirty="0">
                <a:solidFill>
                  <a:prstClr val="black"/>
                </a:solidFill>
              </a:rPr>
              <a:t>(вино)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71350" y="4005068"/>
            <a:ext cx="860290" cy="611635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grpSp>
        <p:nvGrpSpPr>
          <p:cNvPr id="42" name="Gruppieren 44"/>
          <p:cNvGrpSpPr/>
          <p:nvPr/>
        </p:nvGrpSpPr>
        <p:grpSpPr>
          <a:xfrm>
            <a:off x="6606570" y="645187"/>
            <a:ext cx="544441" cy="509245"/>
            <a:chOff x="2659458" y="1646373"/>
            <a:chExt cx="3811192" cy="3879715"/>
          </a:xfrm>
        </p:grpSpPr>
        <p:sp>
          <p:nvSpPr>
            <p:cNvPr id="43" name="Ellipse 45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8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7000">
                  <a:srgbClr val="2A79FF">
                    <a:lumMod val="60000"/>
                    <a:lumOff val="40000"/>
                  </a:srgbClr>
                </a:gs>
                <a:gs pos="71000">
                  <a:srgbClr val="2A79FF"/>
                </a:gs>
                <a:gs pos="89000">
                  <a:srgbClr val="004BC4"/>
                </a:gs>
                <a:gs pos="100000">
                  <a:srgbClr val="00235C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14"/>
            <p:cNvSpPr>
              <a:spLocks noEditPoints="1"/>
            </p:cNvSpPr>
            <p:nvPr/>
          </p:nvSpPr>
          <p:spPr bwMode="auto">
            <a:xfrm>
              <a:off x="3391568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8" name="Picture 1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pic>
        <p:nvPicPr>
          <p:cNvPr id="2052" name="Picture 4" descr="http://t2.gstatic.com/images?q=tbn:ANd9GcRQPyhs16j8gFo2TbAdEUQ6r2rH4QWkJM2TT0QjyLB1ChJzVb_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59" y="620688"/>
            <a:ext cx="505475" cy="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Ellipse 92"/>
          <p:cNvSpPr/>
          <p:nvPr/>
        </p:nvSpPr>
        <p:spPr bwMode="gray">
          <a:xfrm>
            <a:off x="1619672" y="1045180"/>
            <a:ext cx="949078" cy="10925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58000"/>
                </a:sys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19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/>
      <p:bldP spid="14" grpId="0"/>
      <p:bldP spid="17" grpId="0" animBg="1"/>
      <p:bldP spid="18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2" grpId="0" animBg="1"/>
      <p:bldP spid="29" grpId="0" animBg="1"/>
      <p:bldP spid="35" grpId="0"/>
      <p:bldP spid="36" grpId="0"/>
      <p:bldP spid="37" grpId="0"/>
      <p:bldP spid="34" grpId="0" animBg="1"/>
      <p:bldP spid="39" grpId="0"/>
      <p:bldP spid="40" grpId="0"/>
      <p:bldP spid="3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7536" y="-27384"/>
            <a:ext cx="9144000" cy="6892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008" tIns="37504" rIns="75008" bIns="37504" rtlCol="0" anchor="ctr"/>
          <a:lstStyle/>
          <a:p>
            <a:pPr algn="ctr" defTabSz="913735" fontAlgn="base">
              <a:spcBef>
                <a:spcPct val="0"/>
              </a:spcBef>
              <a:spcAft>
                <a:spcPct val="0"/>
              </a:spcAft>
            </a:pPr>
            <a:endParaRPr lang="bg-BG" sz="2400" dirty="0">
              <a:solidFill>
                <a:prstClr val="white"/>
              </a:solidFill>
            </a:endParaRP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1" y="750"/>
            <a:ext cx="151546" cy="44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008" tIns="37504" rIns="75008" bIns="37504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endParaRPr lang="bg-BG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" name="Rectangle 76"/>
          <p:cNvSpPr>
            <a:spLocks noChangeArrowheads="1"/>
          </p:cNvSpPr>
          <p:nvPr/>
        </p:nvSpPr>
        <p:spPr bwMode="auto">
          <a:xfrm>
            <a:off x="1" y="270188"/>
            <a:ext cx="151546" cy="3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008" tIns="37504" rIns="75008" bIns="37504" numCol="1" anchor="ctr" anchorCtr="0" compatLnSpc="1">
            <a:prstTxWarp prst="textNoShape">
              <a:avLst/>
            </a:prstTxWarp>
            <a:spAutoFit/>
          </a:bodyPr>
          <a:lstStyle/>
          <a:p>
            <a:pPr defTabSz="750098" fontAlgn="base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94565" y="32017"/>
            <a:ext cx="6193648" cy="506628"/>
          </a:xfrm>
          <a:prstGeom prst="rect">
            <a:avLst/>
          </a:prstGeom>
        </p:spPr>
        <p:txBody>
          <a:bodyPr wrap="none" lIns="75008" tIns="37504" rIns="75008" bIns="37504"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2800" dirty="0">
                <a:solidFill>
                  <a:prstClr val="black"/>
                </a:solidFill>
              </a:rPr>
              <a:t>С какви цветове се асоциира България?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294564" y="1196752"/>
            <a:ext cx="7021851" cy="5400599"/>
            <a:chOff x="-5195" y="2004866"/>
            <a:chExt cx="5990034" cy="4779407"/>
          </a:xfrm>
        </p:grpSpPr>
        <p:grpSp>
          <p:nvGrpSpPr>
            <p:cNvPr id="72" name="Group 71"/>
            <p:cNvGrpSpPr/>
            <p:nvPr/>
          </p:nvGrpSpPr>
          <p:grpSpPr>
            <a:xfrm>
              <a:off x="4751062" y="5447177"/>
              <a:ext cx="1064177" cy="478137"/>
              <a:chOff x="-1193469" y="-364035"/>
              <a:chExt cx="766572" cy="360105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-1048566" y="-364035"/>
                <a:ext cx="360058" cy="360105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73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bg-BG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Text Box 392"/>
              <p:cNvSpPr txBox="1"/>
              <p:nvPr/>
            </p:nvSpPr>
            <p:spPr>
              <a:xfrm>
                <a:off x="-1193469" y="-310940"/>
                <a:ext cx="766572" cy="29550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735" fontAlgn="base">
                  <a:lnSpc>
                    <a:spcPct val="115000"/>
                  </a:lnSpc>
                  <a:spcBef>
                    <a:spcPct val="0"/>
                  </a:spcBef>
                  <a:spcAft>
                    <a:spcPts val="821"/>
                  </a:spcAft>
                  <a:defRPr/>
                </a:pPr>
                <a:r>
                  <a:rPr lang="bg-BG" sz="1400" b="1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rPr>
                  <a:t>     7,0%</a:t>
                </a:r>
                <a:endParaRPr lang="bg-BG" sz="1400" kern="0" dirty="0">
                  <a:solidFill>
                    <a:prstClr val="black"/>
                  </a:solidFill>
                  <a:latin typeface="Calibri"/>
                  <a:ea typeface="HGSMinchoE"/>
                  <a:cs typeface="Times New Roman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-5195" y="2004866"/>
              <a:ext cx="5990034" cy="4779407"/>
              <a:chOff x="0" y="0"/>
              <a:chExt cx="3717890" cy="293411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0" y="0"/>
                <a:ext cx="3717890" cy="29341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73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bg-BG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162041" y="1652136"/>
                <a:ext cx="920896" cy="884027"/>
                <a:chOff x="790252" y="1511459"/>
                <a:chExt cx="920896" cy="88402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790252" y="1511459"/>
                  <a:ext cx="920896" cy="884027"/>
                </a:xfrm>
                <a:prstGeom prst="ellipse">
                  <a:avLst/>
                </a:prstGeom>
                <a:solidFill>
                  <a:srgbClr val="FFFF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Text Box 397"/>
                <p:cNvSpPr txBox="1"/>
                <p:nvPr/>
              </p:nvSpPr>
              <p:spPr>
                <a:xfrm>
                  <a:off x="878535" y="1689720"/>
                  <a:ext cx="653143" cy="37178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       </a:t>
                  </a:r>
                </a:p>
                <a:p>
                  <a:pPr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         23,5%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59796" y="432635"/>
                <a:ext cx="1127339" cy="1086881"/>
                <a:chOff x="-797699" y="-712877"/>
                <a:chExt cx="1127339" cy="1086881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-797699" y="-712877"/>
                  <a:ext cx="1127339" cy="1086881"/>
                </a:xfrm>
                <a:prstGeom prst="ellipse">
                  <a:avLst/>
                </a:prstGeom>
                <a:solidFill>
                  <a:srgbClr val="9BBB5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6" name="Text Box 400"/>
                <p:cNvSpPr txBox="1"/>
                <p:nvPr/>
              </p:nvSpPr>
              <p:spPr>
                <a:xfrm>
                  <a:off x="-556780" y="-289090"/>
                  <a:ext cx="652780" cy="3714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srgbClr val="FFFFFF"/>
                      </a:solidFill>
                      <a:latin typeface="Calibri"/>
                      <a:ea typeface="HGSMinchoE"/>
                      <a:cs typeface="Times New Roman"/>
                    </a:rPr>
                    <a:t>34,0%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01225" y="223924"/>
                <a:ext cx="667064" cy="544085"/>
                <a:chOff x="-2039558" y="-1966617"/>
                <a:chExt cx="667064" cy="544085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-2039558" y="-1966617"/>
                  <a:ext cx="539750" cy="53975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Text Box 403"/>
                <p:cNvSpPr txBox="1"/>
                <p:nvPr/>
              </p:nvSpPr>
              <p:spPr>
                <a:xfrm>
                  <a:off x="-1985297" y="-1794007"/>
                  <a:ext cx="612803" cy="3714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srgbClr val="FFFFFF"/>
                      </a:solidFill>
                      <a:latin typeface="Calibri"/>
                      <a:ea typeface="HGSMinchoE"/>
                      <a:cs typeface="Times New Roman"/>
                    </a:rPr>
                    <a:t>16,0%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894771" y="277005"/>
                <a:ext cx="652780" cy="508828"/>
                <a:chOff x="-486689" y="-418257"/>
                <a:chExt cx="652780" cy="50882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-414930" y="-418257"/>
                  <a:ext cx="491632" cy="491004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Text Box 406"/>
                <p:cNvSpPr txBox="1"/>
                <p:nvPr/>
              </p:nvSpPr>
              <p:spPr>
                <a:xfrm>
                  <a:off x="-486689" y="-280904"/>
                  <a:ext cx="652780" cy="3714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srgbClr val="FFFFFF"/>
                      </a:solidFill>
                      <a:latin typeface="Calibri"/>
                      <a:ea typeface="HGSMinchoE"/>
                      <a:cs typeface="Times New Roman"/>
                    </a:rPr>
                    <a:t>15,0%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100613" y="1059366"/>
                <a:ext cx="702993" cy="628943"/>
                <a:chOff x="-471847" y="-467984"/>
                <a:chExt cx="703115" cy="628943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-371660" y="-317278"/>
                  <a:ext cx="480933" cy="478237"/>
                </a:xfrm>
                <a:prstGeom prst="ellipse">
                  <a:avLst/>
                </a:prstGeom>
                <a:solidFill>
                  <a:srgbClr val="F796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0" name="Text Box 409"/>
                <p:cNvSpPr txBox="1"/>
                <p:nvPr/>
              </p:nvSpPr>
              <p:spPr>
                <a:xfrm>
                  <a:off x="-471847" y="-467984"/>
                  <a:ext cx="703115" cy="28135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endParaRPr lang="bg-BG" sz="1400" b="1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endParaRPr lang="bg-BG" sz="500" b="1" kern="0" dirty="0" smtClean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 smtClean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10,5</a:t>
                  </a:r>
                  <a:r>
                    <a:rPr lang="bg-BG" sz="1400" b="1" kern="0" dirty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55486" y="1521404"/>
                <a:ext cx="562610" cy="281305"/>
                <a:chOff x="-658914" y="-669137"/>
                <a:chExt cx="562610" cy="281305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-467461" y="-626818"/>
                  <a:ext cx="179705" cy="179705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Text Box 412"/>
                <p:cNvSpPr txBox="1"/>
                <p:nvPr/>
              </p:nvSpPr>
              <p:spPr>
                <a:xfrm>
                  <a:off x="-658914" y="-669137"/>
                  <a:ext cx="562610" cy="28130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      2,5%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60408" y="237533"/>
                <a:ext cx="648216" cy="530476"/>
                <a:chOff x="-224436" y="-646722"/>
                <a:chExt cx="648216" cy="530476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-132735" y="-511793"/>
                  <a:ext cx="405615" cy="395547"/>
                </a:xfrm>
                <a:prstGeom prst="ellipse">
                  <a:avLst/>
                </a:prstGeom>
                <a:solidFill>
                  <a:srgbClr val="9966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Text Box 415"/>
                <p:cNvSpPr txBox="1"/>
                <p:nvPr/>
              </p:nvSpPr>
              <p:spPr>
                <a:xfrm>
                  <a:off x="-224436" y="-646722"/>
                  <a:ext cx="648216" cy="28130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endParaRPr lang="bg-BG" sz="1400" b="1" kern="0" dirty="0" smtClean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endParaRPr lang="bg-BG" sz="100" b="1" kern="0" dirty="0" smtClean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  <a:p>
                  <a:pPr algn="ctr"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 smtClean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10,0</a:t>
                  </a:r>
                  <a:r>
                    <a:rPr lang="bg-BG" sz="1400" b="1" kern="0" dirty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039184" y="1386897"/>
                <a:ext cx="573438" cy="328919"/>
                <a:chOff x="2787975" y="-200743"/>
                <a:chExt cx="573438" cy="328919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787975" y="-200743"/>
                  <a:ext cx="288414" cy="273894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bg-BG" sz="14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4" name="Text Box 162"/>
                <p:cNvSpPr txBox="1"/>
                <p:nvPr/>
              </p:nvSpPr>
              <p:spPr>
                <a:xfrm>
                  <a:off x="2798803" y="-153129"/>
                  <a:ext cx="562610" cy="28130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735" fontAlgn="base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821"/>
                    </a:spcAft>
                    <a:defRPr/>
                  </a:pPr>
                  <a:r>
                    <a:rPr lang="bg-BG" sz="1400" b="1" kern="0" dirty="0">
                      <a:solidFill>
                        <a:prstClr val="black"/>
                      </a:solidFill>
                      <a:latin typeface="Calibri"/>
                      <a:ea typeface="HGSMinchoE"/>
                      <a:cs typeface="Times New Roman"/>
                    </a:rPr>
                    <a:t>7,5%</a:t>
                  </a:r>
                  <a:endParaRPr lang="bg-BG" sz="1400" kern="0" dirty="0">
                    <a:solidFill>
                      <a:prstClr val="black"/>
                    </a:solidFill>
                    <a:latin typeface="Calibri"/>
                    <a:ea typeface="HGSMinchoE"/>
                    <a:cs typeface="Times New Roman"/>
                  </a:endParaRPr>
                </a:p>
              </p:txBody>
            </p:sp>
          </p:grpSp>
        </p:grpSp>
      </p:grpSp>
      <p:sp>
        <p:nvSpPr>
          <p:cNvPr id="101" name="TextBox 100"/>
          <p:cNvSpPr txBox="1"/>
          <p:nvPr/>
        </p:nvSpPr>
        <p:spPr>
          <a:xfrm>
            <a:off x="1761038" y="6105897"/>
            <a:ext cx="6495287" cy="674523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000" dirty="0"/>
              <a:t>База: Чужденци, които са били на ваканция в конкурентна дестинация през последните 2-3 години</a:t>
            </a:r>
          </a:p>
          <a:p>
            <a:endParaRPr lang="bg-BG" dirty="0"/>
          </a:p>
        </p:txBody>
      </p:sp>
      <p:sp>
        <p:nvSpPr>
          <p:cNvPr id="102" name="Rectangle 101"/>
          <p:cNvSpPr/>
          <p:nvPr/>
        </p:nvSpPr>
        <p:spPr>
          <a:xfrm>
            <a:off x="2184314" y="1181613"/>
            <a:ext cx="5331368" cy="291184"/>
          </a:xfrm>
          <a:prstGeom prst="rect">
            <a:avLst/>
          </a:prstGeom>
        </p:spPr>
        <p:txBody>
          <a:bodyPr wrap="square" lIns="75008" tIns="37504" rIns="75008" bIns="37504">
            <a:spAutoFit/>
          </a:bodyPr>
          <a:lstStyle/>
          <a:p>
            <a:pPr algn="ctr"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dirty="0">
                <a:solidFill>
                  <a:prstClr val="black"/>
                </a:solidFill>
              </a:rPr>
              <a:t>С какви цветове свързвате България? (в %)</a:t>
            </a:r>
            <a:endParaRPr lang="bg-BG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1979712" y="3430382"/>
            <a:ext cx="6566852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sz="2800" dirty="0"/>
              <a:t>Какъв е имиджът на България като туристическа дестинация?</a:t>
            </a:r>
          </a:p>
        </p:txBody>
      </p:sp>
      <p:pic>
        <p:nvPicPr>
          <p:cNvPr id="12" name="Picture 7" descr="\\ELENA\My Pictures\Clipboard0155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2" y="2866657"/>
            <a:ext cx="2036621" cy="157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331640" y="3356994"/>
            <a:ext cx="169099" cy="18006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2" tIns="45710" rIns="91422" bIns="4571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9" y="1412776"/>
            <a:ext cx="424821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39" y="1196752"/>
            <a:ext cx="2448017" cy="2754550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541" indent="-285541" defTabSz="913735">
              <a:buFont typeface="Arial" pitchFamily="34" charset="0"/>
              <a:buChar char="•"/>
            </a:pP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541" indent="-285541" defTabSz="913735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Прекрасни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дадености:</a:t>
            </a:r>
          </a:p>
          <a:p>
            <a:pPr marL="742526" lvl="1" indent="-285660" defTabSz="913735">
              <a:buFontTx/>
              <a:buChar char="-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Море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742526" lvl="1" indent="-285660" defTabSz="913735">
              <a:buFontTx/>
              <a:buChar char="-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Планини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742526" lvl="1" indent="-285660" defTabSz="913735">
              <a:buFontTx/>
              <a:buChar char="-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Климат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742526" lvl="1" indent="-285660" defTabSz="913735">
              <a:buFontTx/>
              <a:buChar char="-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Историческо наследство.</a:t>
            </a:r>
          </a:p>
          <a:p>
            <a:pPr marL="742526" lvl="1" indent="-285660" defTabSz="913735">
              <a:buFontTx/>
              <a:buChar char="-"/>
            </a:pPr>
            <a:endParaRPr lang="bg-BG" sz="500" dirty="0">
              <a:solidFill>
                <a:schemeClr val="accent6">
                  <a:lumMod val="75000"/>
                </a:schemeClr>
              </a:solidFill>
            </a:endParaRPr>
          </a:p>
          <a:p>
            <a:pPr marL="285541" indent="-285541" defTabSz="913735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Недостатъчно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добра туристическа услуга;</a:t>
            </a:r>
          </a:p>
          <a:p>
            <a:pPr marL="285541" indent="-285541" defTabSz="913735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Проблеми с благоустройството на страната.</a:t>
            </a:r>
          </a:p>
        </p:txBody>
      </p:sp>
      <p:cxnSp>
        <p:nvCxnSpPr>
          <p:cNvPr id="6" name="12 Conector recto de flecha"/>
          <p:cNvCxnSpPr/>
          <p:nvPr/>
        </p:nvCxnSpPr>
        <p:spPr>
          <a:xfrm flipH="1">
            <a:off x="2411760" y="3539362"/>
            <a:ext cx="1544638" cy="10855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 de flecha"/>
          <p:cNvCxnSpPr/>
          <p:nvPr/>
        </p:nvCxnSpPr>
        <p:spPr>
          <a:xfrm flipH="1">
            <a:off x="4001059" y="2724214"/>
            <a:ext cx="930981" cy="732199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Abrir corchete"/>
          <p:cNvSpPr/>
          <p:nvPr/>
        </p:nvSpPr>
        <p:spPr>
          <a:xfrm>
            <a:off x="4932040" y="1254276"/>
            <a:ext cx="86595" cy="2697026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 descr="http://t0.gstatic.com/images?q=tbn:ANd9GcRW48JRc7eGZU9m3A5oNxF1VLmYskyWsfb40sCiejK1zGTwQ9K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8" y="2832016"/>
            <a:ext cx="1389072" cy="13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sz="2800" dirty="0"/>
              <a:t>Какъв е имиджът на България сред потребителите?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0532" y="6482428"/>
            <a:ext cx="2129483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400" dirty="0">
                <a:solidFill>
                  <a:prstClr val="black"/>
                </a:solidFill>
              </a:rPr>
              <a:t>Български туристи</a:t>
            </a:r>
          </a:p>
        </p:txBody>
      </p:sp>
      <p:pic>
        <p:nvPicPr>
          <p:cNvPr id="16" name="Picture 4" descr="http://t2.gstatic.com/images?q=tbn:ANd9GcRQPyhs16j8gFo2TbAdEUQ6r2rH4QWkJM2TT0QjyLB1ChJzVb_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6210778"/>
            <a:ext cx="305067" cy="3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92"/>
          <p:cNvSpPr/>
          <p:nvPr/>
        </p:nvSpPr>
        <p:spPr bwMode="gray">
          <a:xfrm>
            <a:off x="7740351" y="6434863"/>
            <a:ext cx="743307" cy="8098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58000"/>
                </a:sys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8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424821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8884" y="1722631"/>
            <a:ext cx="2861880" cy="2354440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541" indent="-285541" defTabSz="913735">
              <a:buFont typeface="Arial" pitchFamily="34" charset="0"/>
              <a:buChar char="•"/>
            </a:pP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541" indent="-285541" defTabSz="91373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Море; </a:t>
            </a:r>
          </a:p>
          <a:p>
            <a:pPr marL="285541" indent="-285541" defTabSz="91373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Евтино;</a:t>
            </a:r>
          </a:p>
          <a:p>
            <a:pPr marL="285541" indent="-285541" defTabSz="91373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Слънце;</a:t>
            </a:r>
          </a:p>
          <a:p>
            <a:pPr marL="285541" indent="-285541" defTabSz="913735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Недостатъчно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добра туристическа услуга;</a:t>
            </a:r>
          </a:p>
          <a:p>
            <a:pPr marL="285541" indent="-285541" defTabSz="913735"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Далеч от идеята за чистота, сигурност и благоустройство.</a:t>
            </a:r>
          </a:p>
          <a:p>
            <a:pPr marL="285541" indent="-285541" defTabSz="913735">
              <a:buFont typeface="Arial" pitchFamily="34" charset="0"/>
              <a:buChar char="•"/>
            </a:pP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12 Conector recto de flecha"/>
          <p:cNvCxnSpPr/>
          <p:nvPr/>
        </p:nvCxnSpPr>
        <p:spPr>
          <a:xfrm flipH="1">
            <a:off x="2411760" y="3706177"/>
            <a:ext cx="1544638" cy="10855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 de flecha"/>
          <p:cNvCxnSpPr/>
          <p:nvPr/>
        </p:nvCxnSpPr>
        <p:spPr>
          <a:xfrm flipH="1">
            <a:off x="3956398" y="2962642"/>
            <a:ext cx="682490" cy="70483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Abrir corchete"/>
          <p:cNvSpPr/>
          <p:nvPr/>
        </p:nvSpPr>
        <p:spPr>
          <a:xfrm>
            <a:off x="4643783" y="1722632"/>
            <a:ext cx="45719" cy="2354440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 descr="http://t0.gstatic.com/images?q=tbn:ANd9GcRW48JRc7eGZU9m3A5oNxF1VLmYskyWsfb40sCiejK1zGTwQ9K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8" y="3048040"/>
            <a:ext cx="1389072" cy="13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sz="2800" dirty="0"/>
              <a:t>Какъв е имиджът на България сред потребителите?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0532" y="6482428"/>
            <a:ext cx="2129483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400" dirty="0" smtClean="0">
                <a:solidFill>
                  <a:prstClr val="black"/>
                </a:solidFill>
              </a:rPr>
              <a:t>Чуждестранни </a:t>
            </a:r>
            <a:r>
              <a:rPr lang="bg-BG" sz="1400" dirty="0">
                <a:solidFill>
                  <a:prstClr val="black"/>
                </a:solidFill>
              </a:rPr>
              <a:t>туристи</a:t>
            </a:r>
          </a:p>
        </p:txBody>
      </p:sp>
      <p:grpSp>
        <p:nvGrpSpPr>
          <p:cNvPr id="18" name="Gruppieren 44"/>
          <p:cNvGrpSpPr/>
          <p:nvPr/>
        </p:nvGrpSpPr>
        <p:grpSpPr>
          <a:xfrm>
            <a:off x="7894991" y="6060964"/>
            <a:ext cx="439857" cy="439707"/>
            <a:chOff x="2659458" y="1646373"/>
            <a:chExt cx="3811192" cy="3879715"/>
          </a:xfrm>
        </p:grpSpPr>
        <p:sp>
          <p:nvSpPr>
            <p:cNvPr id="19" name="Ellipse 45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8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7000">
                  <a:srgbClr val="2A79FF">
                    <a:lumMod val="60000"/>
                    <a:lumOff val="40000"/>
                  </a:srgbClr>
                </a:gs>
                <a:gs pos="71000">
                  <a:srgbClr val="2A79FF"/>
                </a:gs>
                <a:gs pos="89000">
                  <a:srgbClr val="004BC4"/>
                </a:gs>
                <a:gs pos="100000">
                  <a:srgbClr val="00235C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14"/>
            <p:cNvSpPr>
              <a:spLocks noEditPoints="1"/>
            </p:cNvSpPr>
            <p:nvPr/>
          </p:nvSpPr>
          <p:spPr bwMode="auto">
            <a:xfrm>
              <a:off x="3391568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4" name="Picture 1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9427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84" y="-72271"/>
            <a:ext cx="9180512" cy="69506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-36512" y="-24138"/>
            <a:ext cx="9180512" cy="492318"/>
          </a:xfrm>
        </p:spPr>
        <p:txBody>
          <a:bodyPr/>
          <a:lstStyle/>
          <a:p>
            <a:r>
              <a:rPr lang="bg-BG" sz="2800" dirty="0"/>
              <a:t>Какъв е имиджът на България </a:t>
            </a:r>
            <a:r>
              <a:rPr lang="bg-BG" sz="2800" dirty="0" smtClean="0"/>
              <a:t>сред туроператорите</a:t>
            </a:r>
            <a:r>
              <a:rPr lang="bg-BG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6114976"/>
            <a:ext cx="3888432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400" b="1" dirty="0">
                <a:solidFill>
                  <a:prstClr val="black"/>
                </a:solidFill>
              </a:rPr>
              <a:t>Български туроператори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523" y="1003531"/>
            <a:ext cx="1580205" cy="584705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Хубава храна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60%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855" y="1074293"/>
            <a:ext cx="2283291" cy="1077147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Подходящо място за ваканция на семейство с деца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60%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1736" y="989464"/>
            <a:ext cx="2060380" cy="1077147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Подходящо място за ваканция на младежи 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68%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924" y="2492898"/>
            <a:ext cx="1580205" cy="1077147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Климат, благоприятен за туризъм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84%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1153" y="2856159"/>
            <a:ext cx="2055344" cy="83092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Богато историческо наследство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68%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5973" y="3060299"/>
            <a:ext cx="1580205" cy="584705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Хубава природа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81%</a:t>
            </a:r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20" name="Picture 2" descr="http://t0.gstatic.com/images?q=tbn:ANd9GcTlZBc5E_qkcl-oZh1pkJzOXeoJPmnQ1T9Obp4HJcrSKWs0Qc7hC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07" y="4260050"/>
            <a:ext cx="1856421" cy="1751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714" y="4522090"/>
            <a:ext cx="3024336" cy="1931227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С какво НЕ </a:t>
            </a:r>
            <a:r>
              <a:rPr lang="bg-BG" sz="1600" b="1" dirty="0" smtClean="0">
                <a:solidFill>
                  <a:prstClr val="black"/>
                </a:solidFill>
              </a:rPr>
              <a:t>свързва  </a:t>
            </a:r>
            <a:r>
              <a:rPr lang="bg-BG" sz="1600" b="1" dirty="0">
                <a:solidFill>
                  <a:prstClr val="black"/>
                </a:solidFill>
              </a:rPr>
              <a:t>България?</a:t>
            </a:r>
          </a:p>
          <a:p>
            <a:pPr algn="ctr" defTabSz="913735">
              <a:lnSpc>
                <a:spcPct val="150000"/>
              </a:lnSpc>
            </a:pPr>
            <a:endParaRPr lang="bg-BG" sz="500" dirty="0">
              <a:solidFill>
                <a:prstClr val="black"/>
              </a:solidFill>
            </a:endParaRPr>
          </a:p>
          <a:p>
            <a:pPr algn="ctr" defTabSz="913735">
              <a:lnSpc>
                <a:spcPct val="150000"/>
              </a:lnSpc>
            </a:pPr>
            <a:r>
              <a:rPr lang="bg-BG" sz="1600" dirty="0">
                <a:solidFill>
                  <a:prstClr val="black"/>
                </a:solidFill>
              </a:rPr>
              <a:t>Добро обслужване</a:t>
            </a:r>
          </a:p>
          <a:p>
            <a:pPr algn="ctr" defTabSz="913735">
              <a:lnSpc>
                <a:spcPct val="150000"/>
              </a:lnSpc>
            </a:pPr>
            <a:r>
              <a:rPr lang="bg-BG" sz="1600" dirty="0">
                <a:solidFill>
                  <a:prstClr val="black"/>
                </a:solidFill>
              </a:rPr>
              <a:t>Добра инфраструктура</a:t>
            </a:r>
          </a:p>
          <a:p>
            <a:pPr algn="ctr" defTabSz="913735">
              <a:lnSpc>
                <a:spcPct val="150000"/>
              </a:lnSpc>
            </a:pPr>
            <a:r>
              <a:rPr lang="bg-BG" sz="1600" dirty="0">
                <a:solidFill>
                  <a:prstClr val="black"/>
                </a:solidFill>
              </a:rPr>
              <a:t>Добро здравеопазване</a:t>
            </a:r>
          </a:p>
          <a:p>
            <a:pPr algn="ctr" defTabSz="913735">
              <a:lnSpc>
                <a:spcPct val="150000"/>
              </a:lnSpc>
            </a:pPr>
            <a:r>
              <a:rPr lang="bg-BG" sz="1600" dirty="0">
                <a:solidFill>
                  <a:prstClr val="black"/>
                </a:solidFill>
              </a:rPr>
              <a:t>Чистота</a:t>
            </a:r>
          </a:p>
        </p:txBody>
      </p:sp>
      <p:cxnSp>
        <p:nvCxnSpPr>
          <p:cNvPr id="36" name="Gerade Verbindung 23"/>
          <p:cNvCxnSpPr/>
          <p:nvPr/>
        </p:nvCxnSpPr>
        <p:spPr>
          <a:xfrm>
            <a:off x="107504" y="4931528"/>
            <a:ext cx="2915814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729521" y="989463"/>
            <a:ext cx="1732606" cy="783353"/>
          </a:xfrm>
          <a:prstGeom prst="wedgeRoundRectCallout">
            <a:avLst>
              <a:gd name="adj1" fmla="val 54666"/>
              <a:gd name="adj2" fmla="val 94925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805721" y="2464483"/>
            <a:ext cx="1732606" cy="1105580"/>
          </a:xfrm>
          <a:prstGeom prst="wedgeRoundRectCallout">
            <a:avLst>
              <a:gd name="adj1" fmla="val 64928"/>
              <a:gd name="adj2" fmla="val 82289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3553793" y="1069110"/>
            <a:ext cx="2242344" cy="1082351"/>
          </a:xfrm>
          <a:prstGeom prst="wedgeRoundRectCallout">
            <a:avLst>
              <a:gd name="adj1" fmla="val -22927"/>
              <a:gd name="adj2" fmla="val 68314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4420095" y="2951561"/>
            <a:ext cx="1880098" cy="693465"/>
          </a:xfrm>
          <a:prstGeom prst="wedgeRoundRectCallout">
            <a:avLst>
              <a:gd name="adj1" fmla="val -24278"/>
              <a:gd name="adj2" fmla="val 81134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6516216" y="1003532"/>
            <a:ext cx="2242344" cy="1082351"/>
          </a:xfrm>
          <a:prstGeom prst="wedgeRoundRectCallout">
            <a:avLst>
              <a:gd name="adj1" fmla="val -44449"/>
              <a:gd name="adj2" fmla="val 81221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6981153" y="2856160"/>
            <a:ext cx="2055344" cy="830946"/>
          </a:xfrm>
          <a:prstGeom prst="wedgeRoundRectCallout">
            <a:avLst>
              <a:gd name="adj1" fmla="val -44449"/>
              <a:gd name="adj2" fmla="val 81221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pic>
        <p:nvPicPr>
          <p:cNvPr id="23" name="Picture 4" descr="http://t2.gstatic.com/images?q=tbn:ANd9GcRQPyhs16j8gFo2TbAdEUQ6r2rH4QWkJM2TT0QjyLB1ChJzVb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76261"/>
            <a:ext cx="305067" cy="3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92"/>
          <p:cNvSpPr/>
          <p:nvPr/>
        </p:nvSpPr>
        <p:spPr bwMode="gray">
          <a:xfrm>
            <a:off x="3131840" y="6300346"/>
            <a:ext cx="743307" cy="8098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58000"/>
                </a:sys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69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112708"/>
            <a:ext cx="9180512" cy="69506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556" y="44624"/>
            <a:ext cx="8228901" cy="492318"/>
          </a:xfrm>
        </p:spPr>
        <p:txBody>
          <a:bodyPr/>
          <a:lstStyle/>
          <a:p>
            <a:r>
              <a:rPr lang="bg-BG" sz="2800" dirty="0"/>
              <a:t>Какъв е имиджът на България сред туроператорите?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6073622"/>
            <a:ext cx="3888432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400" b="1" dirty="0">
                <a:solidFill>
                  <a:prstClr val="black"/>
                </a:solidFill>
              </a:rPr>
              <a:t>Чуждестранни туроператори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" y="-184628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689" y="1685426"/>
            <a:ext cx="2000038" cy="83092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„Не знам“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35% </a:t>
            </a:r>
            <a:r>
              <a:rPr lang="bg-BG" sz="1600" b="1" dirty="0">
                <a:solidFill>
                  <a:srgbClr val="005BD3">
                    <a:lumMod val="75000"/>
                  </a:srgbClr>
                </a:solidFill>
              </a:rPr>
              <a:t>(6%*)</a:t>
            </a:r>
          </a:p>
          <a:p>
            <a:pPr algn="ctr" defTabSz="913735"/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5" y="6530180"/>
            <a:ext cx="4006822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r" defTabSz="913735"/>
            <a:r>
              <a:rPr lang="bg-BG" sz="1400" b="1" dirty="0" smtClean="0">
                <a:solidFill>
                  <a:srgbClr val="005BD3">
                    <a:lumMod val="75000"/>
                  </a:srgbClr>
                </a:solidFill>
              </a:rPr>
              <a:t>*Туроператори</a:t>
            </a:r>
            <a:r>
              <a:rPr lang="bg-BG" sz="1400" b="1" dirty="0">
                <a:solidFill>
                  <a:srgbClr val="005BD3">
                    <a:lumMod val="75000"/>
                  </a:srgbClr>
                </a:solidFill>
              </a:rPr>
              <a:t>, работещи с Б-я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31840" y="1901451"/>
            <a:ext cx="2360078" cy="83092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„Красива природа“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10% </a:t>
            </a:r>
            <a:r>
              <a:rPr lang="bg-BG" sz="1600" b="1" dirty="0">
                <a:solidFill>
                  <a:srgbClr val="005BD3">
                    <a:lumMod val="75000"/>
                  </a:srgbClr>
                </a:solidFill>
              </a:rPr>
              <a:t>(24%*)</a:t>
            </a:r>
          </a:p>
          <a:p>
            <a:pPr algn="ctr" defTabSz="913735"/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6378" y="1727239"/>
            <a:ext cx="2360078" cy="1077147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„Непопулярна дестинация“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23% </a:t>
            </a:r>
            <a:r>
              <a:rPr lang="bg-BG" sz="1600" b="1" dirty="0">
                <a:solidFill>
                  <a:srgbClr val="005BD3">
                    <a:lumMod val="75000"/>
                  </a:srgbClr>
                </a:solidFill>
              </a:rPr>
              <a:t>(8%*)</a:t>
            </a:r>
          </a:p>
          <a:p>
            <a:pPr algn="ctr" defTabSz="913735"/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090" y="3215931"/>
            <a:ext cx="2000038" cy="1077147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„Добри транспорни връзки“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5% </a:t>
            </a:r>
            <a:r>
              <a:rPr lang="bg-BG" sz="1600" b="1" dirty="0">
                <a:solidFill>
                  <a:srgbClr val="005BD3">
                    <a:lumMod val="75000"/>
                  </a:srgbClr>
                </a:solidFill>
              </a:rPr>
              <a:t>(14%*)</a:t>
            </a:r>
          </a:p>
          <a:p>
            <a:pPr algn="ctr" defTabSz="913735"/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0394" y="3318134"/>
            <a:ext cx="2360078" cy="83092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„Добри оферти“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5% </a:t>
            </a:r>
            <a:r>
              <a:rPr lang="bg-BG" sz="1600" b="1" dirty="0">
                <a:solidFill>
                  <a:srgbClr val="005BD3">
                    <a:lumMod val="75000"/>
                  </a:srgbClr>
                </a:solidFill>
              </a:rPr>
              <a:t>(14%*)</a:t>
            </a:r>
          </a:p>
          <a:p>
            <a:pPr algn="ctr" defTabSz="913735"/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6138" y="3534158"/>
            <a:ext cx="2000038" cy="83092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600" dirty="0">
                <a:solidFill>
                  <a:prstClr val="black"/>
                </a:solidFill>
              </a:rPr>
              <a:t>„Добра дестинация“</a:t>
            </a:r>
          </a:p>
          <a:p>
            <a:pPr algn="ctr" defTabSz="913735"/>
            <a:r>
              <a:rPr lang="bg-BG" sz="1600" b="1" dirty="0">
                <a:solidFill>
                  <a:prstClr val="black"/>
                </a:solidFill>
              </a:rPr>
              <a:t>5% </a:t>
            </a:r>
            <a:r>
              <a:rPr lang="bg-BG" sz="1600" b="1" dirty="0">
                <a:solidFill>
                  <a:srgbClr val="005BD3">
                    <a:lumMod val="75000"/>
                  </a:srgbClr>
                </a:solidFill>
              </a:rPr>
              <a:t>(14%*)</a:t>
            </a:r>
          </a:p>
          <a:p>
            <a:pPr algn="ctr" defTabSz="913735"/>
            <a:endParaRPr lang="bg-BG" sz="1600" dirty="0">
              <a:solidFill>
                <a:prstClr val="black"/>
              </a:solidFill>
            </a:endParaRPr>
          </a:p>
        </p:txBody>
      </p:sp>
      <p:pic>
        <p:nvPicPr>
          <p:cNvPr id="17416" name="Picture 8" descr="http://t2.gstatic.com/images?q=tbn:ANd9GcT89pROaDj9gqv0SMe6eH9y_CESSaNOLPCh7gHDaHLnE_reCsb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4" y="4524470"/>
            <a:ext cx="2047875" cy="1466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>
          <a:xfrm>
            <a:off x="539552" y="1690940"/>
            <a:ext cx="1732606" cy="783353"/>
          </a:xfrm>
          <a:prstGeom prst="wedgeRoundRectCallout">
            <a:avLst>
              <a:gd name="adj1" fmla="val 54666"/>
              <a:gd name="adj2" fmla="val 94925"/>
              <a:gd name="adj3" fmla="val 16667"/>
            </a:avLst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15752" y="2998465"/>
            <a:ext cx="1732606" cy="1105580"/>
          </a:xfrm>
          <a:prstGeom prst="wedgeRoundRectCallout">
            <a:avLst>
              <a:gd name="adj1" fmla="val 64928"/>
              <a:gd name="adj2" fmla="val 82289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3363823" y="1770585"/>
            <a:ext cx="2242344" cy="1082351"/>
          </a:xfrm>
          <a:prstGeom prst="wedgeRoundRectCallout">
            <a:avLst>
              <a:gd name="adj1" fmla="val -22927"/>
              <a:gd name="adj2" fmla="val 68314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230126" y="3485543"/>
            <a:ext cx="1880098" cy="693465"/>
          </a:xfrm>
          <a:prstGeom prst="wedgeRoundRectCallout">
            <a:avLst>
              <a:gd name="adj1" fmla="val -24278"/>
              <a:gd name="adj2" fmla="val 81134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6660233" y="1705007"/>
            <a:ext cx="1728193" cy="955383"/>
          </a:xfrm>
          <a:prstGeom prst="wedgeRoundRectCallout">
            <a:avLst>
              <a:gd name="adj1" fmla="val -44449"/>
              <a:gd name="adj2" fmla="val 81221"/>
              <a:gd name="adj3" fmla="val 16667"/>
            </a:avLst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6791183" y="3215931"/>
            <a:ext cx="2055344" cy="1005159"/>
          </a:xfrm>
          <a:prstGeom prst="wedgeRoundRectCallout">
            <a:avLst>
              <a:gd name="adj1" fmla="val -44449"/>
              <a:gd name="adj2" fmla="val 81221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344540" y="925779"/>
            <a:ext cx="5934681" cy="523200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bg-BG" sz="1400" b="1" dirty="0">
                <a:solidFill>
                  <a:srgbClr val="000000"/>
                </a:solidFill>
                <a:latin typeface="Calibri"/>
                <a:cs typeface="Calibri"/>
              </a:rPr>
              <a:t>Какво мислите за туризма в България? </a:t>
            </a: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bg-BG" sz="1400" b="1" dirty="0">
                <a:solidFill>
                  <a:srgbClr val="000000"/>
                </a:solidFill>
                <a:latin typeface="Calibri"/>
                <a:cs typeface="Calibri"/>
              </a:rPr>
              <a:t>(спонтанни отговори)</a:t>
            </a:r>
            <a:endParaRPr lang="bg-BG" sz="1400" dirty="0"/>
          </a:p>
        </p:txBody>
      </p:sp>
      <p:grpSp>
        <p:nvGrpSpPr>
          <p:cNvPr id="27" name="Gruppieren 44"/>
          <p:cNvGrpSpPr/>
          <p:nvPr/>
        </p:nvGrpSpPr>
        <p:grpSpPr>
          <a:xfrm>
            <a:off x="3275856" y="6021288"/>
            <a:ext cx="355363" cy="300835"/>
            <a:chOff x="2659458" y="1646373"/>
            <a:chExt cx="3811192" cy="3879715"/>
          </a:xfrm>
        </p:grpSpPr>
        <p:sp>
          <p:nvSpPr>
            <p:cNvPr id="28" name="Ellipse 45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8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7000">
                  <a:srgbClr val="2A79FF">
                    <a:lumMod val="60000"/>
                    <a:lumOff val="40000"/>
                  </a:srgbClr>
                </a:gs>
                <a:gs pos="71000">
                  <a:srgbClr val="2A79FF"/>
                </a:gs>
                <a:gs pos="89000">
                  <a:srgbClr val="004BC4"/>
                </a:gs>
                <a:gs pos="100000">
                  <a:srgbClr val="00235C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14"/>
            <p:cNvSpPr>
              <a:spLocks noEditPoints="1"/>
            </p:cNvSpPr>
            <p:nvPr/>
          </p:nvSpPr>
          <p:spPr bwMode="auto">
            <a:xfrm>
              <a:off x="3391568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0" name="Picture 1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6188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-27384"/>
            <a:ext cx="9143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bg-BG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24177"/>
            <a:ext cx="9152012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 idx="4294967295"/>
          </p:nvPr>
        </p:nvSpPr>
        <p:spPr>
          <a:xfrm>
            <a:off x="539553" y="116634"/>
            <a:ext cx="8228012" cy="492125"/>
          </a:xfrm>
        </p:spPr>
        <p:txBody>
          <a:bodyPr/>
          <a:lstStyle/>
          <a:p>
            <a:pPr eaLnBrk="1" hangingPunct="1"/>
            <a:r>
              <a:rPr lang="bg-BG" sz="2800" dirty="0"/>
              <a:t>Изследвания и анализи, проведени в първа фаза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31670"/>
            <a:ext cx="6470972" cy="5700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12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на 17 налични изследвания</a:t>
            </a:r>
            <a:r>
              <a:rPr lang="bg-BG" sz="1200" b="1" kern="0" dirty="0" smtClean="0"/>
              <a:t>, </a:t>
            </a:r>
            <a:r>
              <a:rPr lang="bg-BG" sz="1200" b="1" kern="0" dirty="0"/>
              <a:t>проведени в периода 2009 – 2010 година от консорциум Синеста, ИПК Международна Туристическа Консултинг Група и Кавангард ЕООД.</a:t>
            </a:r>
          </a:p>
          <a:p>
            <a:pPr marL="0" indent="0" algn="just">
              <a:buNone/>
            </a:pPr>
            <a:endParaRPr lang="bg-BG" sz="1200" b="1" kern="0" dirty="0"/>
          </a:p>
          <a:p>
            <a:pPr marL="0" indent="0" algn="just">
              <a:buNone/>
            </a:pPr>
            <a:r>
              <a:rPr lang="bg-BG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на информация от Националния статистически институт.</a:t>
            </a:r>
          </a:p>
          <a:p>
            <a:pPr marL="0" indent="0" algn="just">
              <a:buNone/>
            </a:pPr>
            <a:endParaRPr lang="bg-BG" sz="1200" b="1" kern="0" dirty="0"/>
          </a:p>
          <a:p>
            <a:pPr marL="0" indent="0" algn="just">
              <a:buNone/>
            </a:pPr>
            <a:r>
              <a:rPr lang="bg-BG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 качествени изследвания:</a:t>
            </a:r>
          </a:p>
          <a:p>
            <a:pPr marL="0" indent="0" algn="just">
              <a:buNone/>
            </a:pPr>
            <a:r>
              <a:rPr lang="en-US" sz="1200" dirty="0"/>
              <a:t>- </a:t>
            </a:r>
            <a:r>
              <a:rPr lang="bg-BG" sz="1200" dirty="0"/>
              <a:t>     Анализ и оценка на перспективни пазари;</a:t>
            </a:r>
          </a:p>
          <a:p>
            <a:pPr lvl="0" algn="just">
              <a:buFontTx/>
              <a:buChar char="-"/>
            </a:pPr>
            <a:r>
              <a:rPr lang="bg-BG" sz="1200" dirty="0"/>
              <a:t>Анализ на брандинг стратегиите на конкурентни дестинации;</a:t>
            </a:r>
          </a:p>
          <a:p>
            <a:pPr lvl="0" algn="just">
              <a:buFontTx/>
              <a:buChar char="-"/>
            </a:pPr>
            <a:r>
              <a:rPr lang="bg-BG" sz="1200" dirty="0"/>
              <a:t>Изследване на практиките на ДАТ и МИЕТ, на българския туристически сектор и неправителствените организации в областта на брандирането на България като туристическа дестинация. </a:t>
            </a:r>
          </a:p>
          <a:p>
            <a:pPr marL="0" indent="0" algn="just">
              <a:buNone/>
            </a:pPr>
            <a:endParaRPr lang="bg-BG" sz="1200" dirty="0"/>
          </a:p>
          <a:p>
            <a:pPr marL="0" indent="0" algn="just">
              <a:buNone/>
            </a:pPr>
            <a:r>
              <a:rPr lang="bg-BG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 количествени изследвания</a:t>
            </a:r>
            <a:r>
              <a:rPr lang="en-US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bg-BG" sz="1200" b="1" dirty="0"/>
              <a:t>Изследване на позиционирането на България сред български и чуждестранни потенциални туристи. </a:t>
            </a:r>
            <a:r>
              <a:rPr lang="bg-BG" sz="1200" dirty="0"/>
              <a:t>Изследвано е мнението на 1000 български и 2000 чуждестранни туристи от 10 –те генериращи пазара</a:t>
            </a:r>
            <a:r>
              <a:rPr lang="en-US" sz="1200" dirty="0"/>
              <a:t> (</a:t>
            </a:r>
            <a:r>
              <a:rPr lang="bg-BG" sz="1200" dirty="0"/>
              <a:t>подизвадката за всяка държава е </a:t>
            </a:r>
            <a:r>
              <a:rPr lang="en-US" sz="1200" dirty="0"/>
              <a:t>200 </a:t>
            </a:r>
            <a:r>
              <a:rPr lang="bg-BG" sz="1200" dirty="0"/>
              <a:t>единици, като 100 от изследваните лица са такива, посетили България през последните 2 години, а останалите 100 са такива, посетили конкурентна на България дестинация през последните 2 години)</a:t>
            </a:r>
            <a:r>
              <a:rPr lang="en-US" sz="1200" dirty="0"/>
              <a:t>;</a:t>
            </a:r>
          </a:p>
          <a:p>
            <a:pPr lvl="0" algn="just">
              <a:buFontTx/>
              <a:buChar char="-"/>
            </a:pPr>
            <a:r>
              <a:rPr lang="bg-BG" sz="1200" b="1" dirty="0"/>
              <a:t>Изследване на позиционирането на България сред туроператори. </a:t>
            </a:r>
            <a:r>
              <a:rPr lang="bg-BG" sz="1200" dirty="0"/>
              <a:t>Изследвано е мнението на 37 български и 300 чуждестранни туроператори (10 –те ГП* плюс САЩ, Македония, Израел, Франция, </a:t>
            </a:r>
            <a:r>
              <a:rPr lang="bg-BG" sz="1200" dirty="0" smtClean="0"/>
              <a:t>Полша)</a:t>
            </a:r>
            <a:r>
              <a:rPr lang="en-US" sz="1200" dirty="0"/>
              <a:t>;</a:t>
            </a:r>
            <a:endParaRPr lang="bg-BG" sz="1200" dirty="0"/>
          </a:p>
          <a:p>
            <a:pPr lvl="0" algn="just">
              <a:buFontTx/>
              <a:buChar char="-"/>
            </a:pPr>
            <a:r>
              <a:rPr lang="bg-BG" sz="1200" dirty="0"/>
              <a:t> </a:t>
            </a:r>
            <a:r>
              <a:rPr lang="bg-BG" sz="1200" b="1" dirty="0"/>
              <a:t>Изследване на свързаните с бранда продукти. </a:t>
            </a:r>
            <a:r>
              <a:rPr lang="bg-BG" sz="1200" dirty="0"/>
              <a:t>Изследвано е мнението на 1000 български и 1200 чуждестранни туристи от 10-те генериращи пазара</a:t>
            </a:r>
            <a:r>
              <a:rPr lang="en-US" sz="1200" dirty="0"/>
              <a:t>;</a:t>
            </a:r>
            <a:endParaRPr lang="bg-BG" sz="1200" dirty="0"/>
          </a:p>
          <a:p>
            <a:pPr lvl="0" algn="just">
              <a:buFontTx/>
              <a:buChar char="-"/>
            </a:pPr>
            <a:r>
              <a:rPr lang="bg-BG" sz="1200" b="1" dirty="0"/>
              <a:t>Изследване на подходящите символи и визуални елементи, които да бъдат детайлизирани в творчески разработки. </a:t>
            </a:r>
            <a:r>
              <a:rPr lang="bg-BG" sz="1200" dirty="0"/>
              <a:t>Изследвано е мнението на 200 български и 400 чуждестранни туристи от 10-те генериращи пазара.</a:t>
            </a:r>
            <a:endParaRPr lang="bg-BG" sz="1200" b="1" dirty="0"/>
          </a:p>
          <a:p>
            <a:pPr algn="just"/>
            <a:endParaRPr lang="bg-BG" sz="1200" dirty="0"/>
          </a:p>
        </p:txBody>
      </p:sp>
      <p:sp>
        <p:nvSpPr>
          <p:cNvPr id="15" name="Rechteck 43"/>
          <p:cNvSpPr>
            <a:spLocks noChangeArrowheads="1"/>
          </p:cNvSpPr>
          <p:nvPr/>
        </p:nvSpPr>
        <p:spPr bwMode="auto">
          <a:xfrm>
            <a:off x="6945315" y="1055688"/>
            <a:ext cx="2198687" cy="5802312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100000">
                <a:srgbClr val="D9D9D9">
                  <a:gamma/>
                  <a:shade val="89020"/>
                  <a:invGamma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lIns="91422" tIns="45710" rIns="91422" bIns="4571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Textfeld 85"/>
          <p:cNvSpPr txBox="1">
            <a:spLocks noChangeArrowheads="1"/>
          </p:cNvSpPr>
          <p:nvPr/>
        </p:nvSpPr>
        <p:spPr bwMode="auto">
          <a:xfrm>
            <a:off x="7058991" y="966799"/>
            <a:ext cx="2026718" cy="92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0" rIns="91422" bIns="45710">
            <a:spAutoFit/>
          </a:bodyPr>
          <a:lstStyle/>
          <a:p>
            <a:pPr algn="ctr">
              <a:defRPr/>
            </a:pPr>
            <a:r>
              <a:rPr lang="bg-BG" b="1" i="1" kern="0" dirty="0">
                <a:solidFill>
                  <a:srgbClr val="2A79FF"/>
                </a:solidFill>
              </a:rPr>
              <a:t>Период на провеждане на първа фаза</a:t>
            </a:r>
            <a:endParaRPr lang="en-US" b="1" i="1" kern="0" dirty="0">
              <a:solidFill>
                <a:srgbClr val="2A79FF"/>
              </a:solidFill>
            </a:endParaRPr>
          </a:p>
        </p:txBody>
      </p:sp>
      <p:sp>
        <p:nvSpPr>
          <p:cNvPr id="17" name="Rechteck 29"/>
          <p:cNvSpPr>
            <a:spLocks noChangeArrowheads="1"/>
          </p:cNvSpPr>
          <p:nvPr/>
        </p:nvSpPr>
        <p:spPr bwMode="auto">
          <a:xfrm>
            <a:off x="7126863" y="2060848"/>
            <a:ext cx="1825836" cy="995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22" tIns="45710" rIns="91422" bIns="45710"/>
          <a:lstStyle/>
          <a:p>
            <a:pPr algn="ctr">
              <a:defRPr/>
            </a:pPr>
            <a:r>
              <a:rPr lang="bg-BG" sz="1100" kern="0" dirty="0">
                <a:solidFill>
                  <a:srgbClr val="262626"/>
                </a:solidFill>
              </a:rPr>
              <a:t>10 август  – 27 септември 2012 година</a:t>
            </a:r>
            <a:endParaRPr lang="en-US" sz="1100" kern="0" dirty="0">
              <a:solidFill>
                <a:srgbClr val="262626"/>
              </a:solidFill>
            </a:endParaRPr>
          </a:p>
        </p:txBody>
      </p:sp>
      <p:sp>
        <p:nvSpPr>
          <p:cNvPr id="18" name="Abgerundetes Rechteck 21">
            <a:hlinkClick r:id="rId3"/>
          </p:cNvPr>
          <p:cNvSpPr/>
          <p:nvPr/>
        </p:nvSpPr>
        <p:spPr bwMode="auto">
          <a:xfrm>
            <a:off x="7043068" y="5554366"/>
            <a:ext cx="1993429" cy="1192517"/>
          </a:xfrm>
          <a:prstGeom prst="roundRect">
            <a:avLst/>
          </a:prstGeom>
          <a:gradFill>
            <a:gsLst>
              <a:gs pos="0">
                <a:srgbClr val="4B90FF"/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Великобритания, Германия, Гърция, Украйна, Русия, Сърбия, Румъния, Турция, Швеция и Чехия</a:t>
            </a:r>
          </a:p>
        </p:txBody>
      </p:sp>
      <p:cxnSp>
        <p:nvCxnSpPr>
          <p:cNvPr id="19" name="Gerade Verbindung 23"/>
          <p:cNvCxnSpPr/>
          <p:nvPr/>
        </p:nvCxnSpPr>
        <p:spPr>
          <a:xfrm>
            <a:off x="6945313" y="5085184"/>
            <a:ext cx="2198686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0" name="Gerade Verbindung 24"/>
          <p:cNvCxnSpPr/>
          <p:nvPr/>
        </p:nvCxnSpPr>
        <p:spPr>
          <a:xfrm>
            <a:off x="6945313" y="5094824"/>
            <a:ext cx="2198686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21" name="Textfeld 3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7092281" y="5191308"/>
            <a:ext cx="1993429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0" rIns="91422" bIns="45710">
            <a:spAutoFit/>
          </a:bodyPr>
          <a:lstStyle/>
          <a:p>
            <a:pPr algn="ctr">
              <a:defRPr/>
            </a:pPr>
            <a:r>
              <a:rPr lang="bg-BG" sz="1100" kern="0" dirty="0">
                <a:solidFill>
                  <a:sysClr val="windowText" lastClr="000000"/>
                </a:solidFill>
              </a:rPr>
              <a:t>Генериращи пазари</a:t>
            </a:r>
            <a:endParaRPr lang="en-US" sz="11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556" y="-24138"/>
            <a:ext cx="8228901" cy="492318"/>
          </a:xfrm>
        </p:spPr>
        <p:txBody>
          <a:bodyPr/>
          <a:lstStyle/>
          <a:p>
            <a:r>
              <a:rPr lang="bg-BG" sz="2800" dirty="0" smtClean="0"/>
              <a:t>Видове </a:t>
            </a:r>
            <a:r>
              <a:rPr lang="bg-BG" sz="2800" dirty="0"/>
              <a:t>туризъм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" y="-184628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1249086"/>
            <a:ext cx="2952328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400" b="1" dirty="0">
                <a:solidFill>
                  <a:prstClr val="black"/>
                </a:solidFill>
              </a:rPr>
              <a:t>Български туроператори </a:t>
            </a:r>
          </a:p>
        </p:txBody>
      </p:sp>
      <p:pic>
        <p:nvPicPr>
          <p:cNvPr id="18" name="Picture 2" descr="http://t0.gstatic.com/images?q=tbn:ANd9GcTlZBc5E_qkcl-oZh1pkJzOXeoJPmnQ1T9Obp4HJcrSKWs0Qc7hC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641"/>
            <a:ext cx="1192163" cy="112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68144" y="1196757"/>
            <a:ext cx="3275856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400" b="1" dirty="0">
                <a:solidFill>
                  <a:prstClr val="black"/>
                </a:solidFill>
              </a:rPr>
              <a:t>Чуждестранни туроператори </a:t>
            </a:r>
          </a:p>
        </p:txBody>
      </p:sp>
      <p:pic>
        <p:nvPicPr>
          <p:cNvPr id="20" name="Picture 8" descr="http://t2.gstatic.com/images?q=tbn:ANd9GcT89pROaDj9gqv0SMe6eH9y_CESSaNOLPCh7gHDaHLnE_reCsb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94036"/>
            <a:ext cx="1250452" cy="112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89270179"/>
              </p:ext>
            </p:extLst>
          </p:nvPr>
        </p:nvGraphicFramePr>
        <p:xfrm>
          <a:off x="1" y="1556792"/>
          <a:ext cx="4572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467545" y="1988840"/>
            <a:ext cx="4104456" cy="1512168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301720283"/>
              </p:ext>
            </p:extLst>
          </p:nvPr>
        </p:nvGraphicFramePr>
        <p:xfrm>
          <a:off x="3851920" y="1556792"/>
          <a:ext cx="529208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22"/>
          <p:cNvSpPr/>
          <p:nvPr/>
        </p:nvSpPr>
        <p:spPr>
          <a:xfrm>
            <a:off x="4716016" y="1988840"/>
            <a:ext cx="4248472" cy="864096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pic>
        <p:nvPicPr>
          <p:cNvPr id="13" name="Picture 4" descr="http://t2.gstatic.com/images?q=tbn:ANd9GcRQPyhs16j8gFo2TbAdEUQ6r2rH4QWkJM2TT0QjyLB1ChJzVb_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05067" cy="3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92"/>
          <p:cNvSpPr/>
          <p:nvPr/>
        </p:nvSpPr>
        <p:spPr bwMode="gray">
          <a:xfrm>
            <a:off x="611560" y="1420837"/>
            <a:ext cx="743307" cy="8098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58000"/>
                </a:sys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uppieren 44"/>
          <p:cNvGrpSpPr/>
          <p:nvPr/>
        </p:nvGrpSpPr>
        <p:grpSpPr>
          <a:xfrm>
            <a:off x="5494401" y="1192443"/>
            <a:ext cx="355363" cy="300835"/>
            <a:chOff x="2659458" y="1646373"/>
            <a:chExt cx="3811192" cy="3879715"/>
          </a:xfrm>
        </p:grpSpPr>
        <p:sp>
          <p:nvSpPr>
            <p:cNvPr id="16" name="Ellipse 45"/>
            <p:cNvSpPr/>
            <p:nvPr/>
          </p:nvSpPr>
          <p:spPr bwMode="auto">
            <a:xfrm>
              <a:off x="2659458" y="4593036"/>
              <a:ext cx="3811192" cy="93305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8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111"/>
            <p:cNvSpPr>
              <a:spLocks noChangeArrowheads="1"/>
            </p:cNvSpPr>
            <p:nvPr/>
          </p:nvSpPr>
          <p:spPr bwMode="auto">
            <a:xfrm>
              <a:off x="2822574" y="1755755"/>
              <a:ext cx="3467132" cy="3463960"/>
            </a:xfrm>
            <a:prstGeom prst="ellipse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7000">
                  <a:srgbClr val="2A79FF">
                    <a:lumMod val="60000"/>
                    <a:lumOff val="40000"/>
                  </a:srgbClr>
                </a:gs>
                <a:gs pos="71000">
                  <a:srgbClr val="2A79FF"/>
                </a:gs>
                <a:gs pos="89000">
                  <a:srgbClr val="004BC4"/>
                </a:gs>
                <a:gs pos="100000">
                  <a:srgbClr val="00235C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12"/>
            <p:cNvSpPr>
              <a:spLocks noEditPoints="1"/>
            </p:cNvSpPr>
            <p:nvPr/>
          </p:nvSpPr>
          <p:spPr bwMode="auto">
            <a:xfrm>
              <a:off x="3066810" y="1743066"/>
              <a:ext cx="3235567" cy="3457616"/>
            </a:xfrm>
            <a:custGeom>
              <a:avLst/>
              <a:gdLst>
                <a:gd name="T0" fmla="*/ 1 w 1596"/>
                <a:gd name="T1" fmla="*/ 1 h 1702"/>
                <a:gd name="T2" fmla="*/ 3 w 1596"/>
                <a:gd name="T3" fmla="*/ 1 h 1702"/>
                <a:gd name="T4" fmla="*/ 4 w 1596"/>
                <a:gd name="T5" fmla="*/ 1 h 1702"/>
                <a:gd name="T6" fmla="*/ 2 w 1596"/>
                <a:gd name="T7" fmla="*/ 1 h 1702"/>
                <a:gd name="T8" fmla="*/ 1 w 1596"/>
                <a:gd name="T9" fmla="*/ 1 h 1702"/>
                <a:gd name="T10" fmla="*/ 2 w 1596"/>
                <a:gd name="T11" fmla="*/ 2 h 1702"/>
                <a:gd name="T12" fmla="*/ 4 w 1596"/>
                <a:gd name="T13" fmla="*/ 2 h 1702"/>
                <a:gd name="T14" fmla="*/ 2 w 1596"/>
                <a:gd name="T15" fmla="*/ 2 h 1702"/>
                <a:gd name="T16" fmla="*/ 3 w 1596"/>
                <a:gd name="T17" fmla="*/ 3 h 1702"/>
                <a:gd name="T18" fmla="*/ 2 w 1596"/>
                <a:gd name="T19" fmla="*/ 3 h 1702"/>
                <a:gd name="T20" fmla="*/ 2 w 1596"/>
                <a:gd name="T21" fmla="*/ 3 h 1702"/>
                <a:gd name="T22" fmla="*/ 2 w 1596"/>
                <a:gd name="T23" fmla="*/ 3 h 1702"/>
                <a:gd name="T24" fmla="*/ 2 w 1596"/>
                <a:gd name="T25" fmla="*/ 3 h 1702"/>
                <a:gd name="T26" fmla="*/ 1 w 1596"/>
                <a:gd name="T27" fmla="*/ 3 h 1702"/>
                <a:gd name="T28" fmla="*/ 3 w 1596"/>
                <a:gd name="T29" fmla="*/ 3 h 1702"/>
                <a:gd name="T30" fmla="*/ 1 w 1596"/>
                <a:gd name="T31" fmla="*/ 3 h 1702"/>
                <a:gd name="T32" fmla="*/ 2 w 1596"/>
                <a:gd name="T33" fmla="*/ 3 h 1702"/>
                <a:gd name="T34" fmla="*/ 2 w 1596"/>
                <a:gd name="T35" fmla="*/ 3 h 1702"/>
                <a:gd name="T36" fmla="*/ 2 w 1596"/>
                <a:gd name="T37" fmla="*/ 3 h 1702"/>
                <a:gd name="T38" fmla="*/ 2 w 1596"/>
                <a:gd name="T39" fmla="*/ 3 h 1702"/>
                <a:gd name="T40" fmla="*/ 2 w 1596"/>
                <a:gd name="T41" fmla="*/ 3 h 1702"/>
                <a:gd name="T42" fmla="*/ 2 w 1596"/>
                <a:gd name="T43" fmla="*/ 3 h 1702"/>
                <a:gd name="T44" fmla="*/ 3 w 1596"/>
                <a:gd name="T45" fmla="*/ 3 h 1702"/>
                <a:gd name="T46" fmla="*/ 2 w 1596"/>
                <a:gd name="T47" fmla="*/ 4 h 1702"/>
                <a:gd name="T48" fmla="*/ 1 w 1596"/>
                <a:gd name="T49" fmla="*/ 3 h 1702"/>
                <a:gd name="T50" fmla="*/ 1 w 1596"/>
                <a:gd name="T51" fmla="*/ 3 h 1702"/>
                <a:gd name="T52" fmla="*/ 1 w 1596"/>
                <a:gd name="T53" fmla="*/ 4 h 1702"/>
                <a:gd name="T54" fmla="*/ 2 w 1596"/>
                <a:gd name="T55" fmla="*/ 3 h 1702"/>
                <a:gd name="T56" fmla="*/ 2 w 1596"/>
                <a:gd name="T57" fmla="*/ 3 h 1702"/>
                <a:gd name="T58" fmla="*/ 2 w 1596"/>
                <a:gd name="T59" fmla="*/ 3 h 1702"/>
                <a:gd name="T60" fmla="*/ 4 w 1596"/>
                <a:gd name="T61" fmla="*/ 4 h 1702"/>
                <a:gd name="T62" fmla="*/ 1 w 1596"/>
                <a:gd name="T63" fmla="*/ 4 h 1702"/>
                <a:gd name="T64" fmla="*/ 1 w 1596"/>
                <a:gd name="T65" fmla="*/ 4 h 1702"/>
                <a:gd name="T66" fmla="*/ 2 w 1596"/>
                <a:gd name="T67" fmla="*/ 1 h 1702"/>
                <a:gd name="T68" fmla="*/ 2 w 1596"/>
                <a:gd name="T69" fmla="*/ 1 h 1702"/>
                <a:gd name="T70" fmla="*/ 1 w 1596"/>
                <a:gd name="T71" fmla="*/ 1 h 1702"/>
                <a:gd name="T72" fmla="*/ 3 w 1596"/>
                <a:gd name="T73" fmla="*/ 1 h 1702"/>
                <a:gd name="T74" fmla="*/ 3 w 1596"/>
                <a:gd name="T75" fmla="*/ 1 h 1702"/>
                <a:gd name="T76" fmla="*/ 3 w 1596"/>
                <a:gd name="T77" fmla="*/ 1 h 1702"/>
                <a:gd name="T78" fmla="*/ 3 w 1596"/>
                <a:gd name="T79" fmla="*/ 1 h 1702"/>
                <a:gd name="T80" fmla="*/ 4 w 1596"/>
                <a:gd name="T81" fmla="*/ 2 h 1702"/>
                <a:gd name="T82" fmla="*/ 4 w 1596"/>
                <a:gd name="T83" fmla="*/ 1 h 1702"/>
                <a:gd name="T84" fmla="*/ 4 w 1596"/>
                <a:gd name="T85" fmla="*/ 1 h 1702"/>
                <a:gd name="T86" fmla="*/ 4 w 1596"/>
                <a:gd name="T87" fmla="*/ 1 h 1702"/>
                <a:gd name="T88" fmla="*/ 3 w 1596"/>
                <a:gd name="T89" fmla="*/ 1 h 1702"/>
                <a:gd name="T90" fmla="*/ 3 w 1596"/>
                <a:gd name="T91" fmla="*/ 1 h 1702"/>
                <a:gd name="T92" fmla="*/ 3 w 1596"/>
                <a:gd name="T93" fmla="*/ 1 h 1702"/>
                <a:gd name="T94" fmla="*/ 2 w 1596"/>
                <a:gd name="T95" fmla="*/ 1 h 1702"/>
                <a:gd name="T96" fmla="*/ 2 w 1596"/>
                <a:gd name="T97" fmla="*/ 1 h 1702"/>
                <a:gd name="T98" fmla="*/ 2 w 1596"/>
                <a:gd name="T99" fmla="*/ 1 h 1702"/>
                <a:gd name="T100" fmla="*/ 2 w 1596"/>
                <a:gd name="T101" fmla="*/ 2 h 1702"/>
                <a:gd name="T102" fmla="*/ 2 w 1596"/>
                <a:gd name="T103" fmla="*/ 2 h 1702"/>
                <a:gd name="T104" fmla="*/ 2 w 1596"/>
                <a:gd name="T105" fmla="*/ 3 h 1702"/>
                <a:gd name="T106" fmla="*/ 3 w 1596"/>
                <a:gd name="T107" fmla="*/ 3 h 1702"/>
                <a:gd name="T108" fmla="*/ 3 w 1596"/>
                <a:gd name="T109" fmla="*/ 3 h 1702"/>
                <a:gd name="T110" fmla="*/ 3 w 1596"/>
                <a:gd name="T111" fmla="*/ 3 h 1702"/>
                <a:gd name="T112" fmla="*/ 4 w 1596"/>
                <a:gd name="T113" fmla="*/ 2 h 1702"/>
                <a:gd name="T114" fmla="*/ 4 w 1596"/>
                <a:gd name="T115" fmla="*/ 3 h 1702"/>
                <a:gd name="T116" fmla="*/ 4 w 1596"/>
                <a:gd name="T117" fmla="*/ 3 h 1702"/>
                <a:gd name="T118" fmla="*/ 4 w 1596"/>
                <a:gd name="T119" fmla="*/ 4 h 1702"/>
                <a:gd name="T120" fmla="*/ 4 w 1596"/>
                <a:gd name="T121" fmla="*/ 1 h 1702"/>
                <a:gd name="T122" fmla="*/ 4 w 1596"/>
                <a:gd name="T123" fmla="*/ 1 h 17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6"/>
                <a:gd name="T187" fmla="*/ 0 h 1702"/>
                <a:gd name="T188" fmla="*/ 1596 w 1596"/>
                <a:gd name="T189" fmla="*/ 1702 h 17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6" h="1702">
                  <a:moveTo>
                    <a:pt x="858" y="21"/>
                  </a:moveTo>
                  <a:cubicBezTo>
                    <a:pt x="844" y="20"/>
                    <a:pt x="829" y="13"/>
                    <a:pt x="817" y="18"/>
                  </a:cubicBezTo>
                  <a:cubicBezTo>
                    <a:pt x="819" y="18"/>
                    <a:pt x="822" y="17"/>
                    <a:pt x="822" y="19"/>
                  </a:cubicBezTo>
                  <a:cubicBezTo>
                    <a:pt x="817" y="21"/>
                    <a:pt x="809" y="14"/>
                    <a:pt x="804" y="20"/>
                  </a:cubicBezTo>
                  <a:cubicBezTo>
                    <a:pt x="813" y="20"/>
                    <a:pt x="822" y="22"/>
                    <a:pt x="834" y="22"/>
                  </a:cubicBezTo>
                  <a:cubicBezTo>
                    <a:pt x="835" y="19"/>
                    <a:pt x="829" y="22"/>
                    <a:pt x="830" y="20"/>
                  </a:cubicBezTo>
                  <a:cubicBezTo>
                    <a:pt x="839" y="19"/>
                    <a:pt x="849" y="23"/>
                    <a:pt x="858" y="21"/>
                  </a:cubicBezTo>
                  <a:close/>
                  <a:moveTo>
                    <a:pt x="889" y="30"/>
                  </a:moveTo>
                  <a:cubicBezTo>
                    <a:pt x="887" y="29"/>
                    <a:pt x="880" y="28"/>
                    <a:pt x="878" y="30"/>
                  </a:cubicBezTo>
                  <a:cubicBezTo>
                    <a:pt x="881" y="31"/>
                    <a:pt x="888" y="33"/>
                    <a:pt x="889" y="30"/>
                  </a:cubicBezTo>
                  <a:close/>
                  <a:moveTo>
                    <a:pt x="902" y="33"/>
                  </a:moveTo>
                  <a:cubicBezTo>
                    <a:pt x="901" y="30"/>
                    <a:pt x="895" y="30"/>
                    <a:pt x="894" y="32"/>
                  </a:cubicBezTo>
                  <a:cubicBezTo>
                    <a:pt x="895" y="34"/>
                    <a:pt x="899" y="33"/>
                    <a:pt x="902" y="33"/>
                  </a:cubicBezTo>
                  <a:close/>
                  <a:moveTo>
                    <a:pt x="460" y="69"/>
                  </a:moveTo>
                  <a:cubicBezTo>
                    <a:pt x="457" y="71"/>
                    <a:pt x="453" y="72"/>
                    <a:pt x="451" y="74"/>
                  </a:cubicBezTo>
                  <a:cubicBezTo>
                    <a:pt x="455" y="73"/>
                    <a:pt x="458" y="72"/>
                    <a:pt x="460" y="69"/>
                  </a:cubicBezTo>
                  <a:close/>
                  <a:moveTo>
                    <a:pt x="454" y="93"/>
                  </a:moveTo>
                  <a:cubicBezTo>
                    <a:pt x="458" y="93"/>
                    <a:pt x="463" y="92"/>
                    <a:pt x="463" y="88"/>
                  </a:cubicBezTo>
                  <a:cubicBezTo>
                    <a:pt x="459" y="88"/>
                    <a:pt x="455" y="90"/>
                    <a:pt x="454" y="93"/>
                  </a:cubicBezTo>
                  <a:close/>
                  <a:moveTo>
                    <a:pt x="378" y="141"/>
                  </a:moveTo>
                  <a:cubicBezTo>
                    <a:pt x="374" y="142"/>
                    <a:pt x="371" y="144"/>
                    <a:pt x="371" y="147"/>
                  </a:cubicBezTo>
                  <a:cubicBezTo>
                    <a:pt x="374" y="147"/>
                    <a:pt x="376" y="144"/>
                    <a:pt x="378" y="141"/>
                  </a:cubicBezTo>
                  <a:close/>
                  <a:moveTo>
                    <a:pt x="372" y="148"/>
                  </a:moveTo>
                  <a:cubicBezTo>
                    <a:pt x="371" y="151"/>
                    <a:pt x="365" y="154"/>
                    <a:pt x="367" y="157"/>
                  </a:cubicBezTo>
                  <a:cubicBezTo>
                    <a:pt x="368" y="154"/>
                    <a:pt x="376" y="151"/>
                    <a:pt x="372" y="148"/>
                  </a:cubicBezTo>
                  <a:close/>
                  <a:moveTo>
                    <a:pt x="1024" y="212"/>
                  </a:moveTo>
                  <a:cubicBezTo>
                    <a:pt x="1019" y="209"/>
                    <a:pt x="1019" y="202"/>
                    <a:pt x="1011" y="202"/>
                  </a:cubicBezTo>
                  <a:cubicBezTo>
                    <a:pt x="1010" y="207"/>
                    <a:pt x="1012" y="209"/>
                    <a:pt x="1013" y="212"/>
                  </a:cubicBezTo>
                  <a:cubicBezTo>
                    <a:pt x="1012" y="212"/>
                    <a:pt x="1012" y="212"/>
                    <a:pt x="1012" y="213"/>
                  </a:cubicBezTo>
                  <a:cubicBezTo>
                    <a:pt x="1011" y="213"/>
                    <a:pt x="1011" y="212"/>
                    <a:pt x="1009" y="213"/>
                  </a:cubicBezTo>
                  <a:cubicBezTo>
                    <a:pt x="1010" y="217"/>
                    <a:pt x="1011" y="220"/>
                    <a:pt x="1016" y="220"/>
                  </a:cubicBezTo>
                  <a:cubicBezTo>
                    <a:pt x="1015" y="216"/>
                    <a:pt x="1020" y="218"/>
                    <a:pt x="1021" y="215"/>
                  </a:cubicBezTo>
                  <a:cubicBezTo>
                    <a:pt x="1022" y="212"/>
                    <a:pt x="1018" y="215"/>
                    <a:pt x="1019" y="212"/>
                  </a:cubicBezTo>
                  <a:cubicBezTo>
                    <a:pt x="1020" y="211"/>
                    <a:pt x="1023" y="214"/>
                    <a:pt x="1024" y="212"/>
                  </a:cubicBezTo>
                  <a:close/>
                  <a:moveTo>
                    <a:pt x="1074" y="213"/>
                  </a:moveTo>
                  <a:cubicBezTo>
                    <a:pt x="1076" y="223"/>
                    <a:pt x="1085" y="219"/>
                    <a:pt x="1095" y="220"/>
                  </a:cubicBezTo>
                  <a:cubicBezTo>
                    <a:pt x="1113" y="223"/>
                    <a:pt x="1128" y="233"/>
                    <a:pt x="1133" y="247"/>
                  </a:cubicBezTo>
                  <a:cubicBezTo>
                    <a:pt x="1136" y="248"/>
                    <a:pt x="1135" y="244"/>
                    <a:pt x="1138" y="245"/>
                  </a:cubicBezTo>
                  <a:cubicBezTo>
                    <a:pt x="1139" y="239"/>
                    <a:pt x="1131" y="239"/>
                    <a:pt x="1135" y="233"/>
                  </a:cubicBezTo>
                  <a:cubicBezTo>
                    <a:pt x="1117" y="223"/>
                    <a:pt x="1097" y="209"/>
                    <a:pt x="1074" y="213"/>
                  </a:cubicBezTo>
                  <a:close/>
                  <a:moveTo>
                    <a:pt x="1002" y="225"/>
                  </a:moveTo>
                  <a:cubicBezTo>
                    <a:pt x="1005" y="227"/>
                    <a:pt x="1012" y="226"/>
                    <a:pt x="1015" y="228"/>
                  </a:cubicBezTo>
                  <a:cubicBezTo>
                    <a:pt x="1014" y="223"/>
                    <a:pt x="1007" y="217"/>
                    <a:pt x="1003" y="217"/>
                  </a:cubicBezTo>
                  <a:cubicBezTo>
                    <a:pt x="1006" y="219"/>
                    <a:pt x="1000" y="220"/>
                    <a:pt x="1002" y="225"/>
                  </a:cubicBezTo>
                  <a:close/>
                  <a:moveTo>
                    <a:pt x="1093" y="241"/>
                  </a:moveTo>
                  <a:cubicBezTo>
                    <a:pt x="1088" y="235"/>
                    <a:pt x="1087" y="244"/>
                    <a:pt x="1093" y="241"/>
                  </a:cubicBezTo>
                  <a:close/>
                  <a:moveTo>
                    <a:pt x="745" y="240"/>
                  </a:moveTo>
                  <a:cubicBezTo>
                    <a:pt x="746" y="245"/>
                    <a:pt x="751" y="245"/>
                    <a:pt x="755" y="247"/>
                  </a:cubicBezTo>
                  <a:cubicBezTo>
                    <a:pt x="756" y="245"/>
                    <a:pt x="758" y="244"/>
                    <a:pt x="758" y="241"/>
                  </a:cubicBezTo>
                  <a:cubicBezTo>
                    <a:pt x="756" y="239"/>
                    <a:pt x="748" y="239"/>
                    <a:pt x="745" y="240"/>
                  </a:cubicBezTo>
                  <a:close/>
                  <a:moveTo>
                    <a:pt x="911" y="253"/>
                  </a:moveTo>
                  <a:cubicBezTo>
                    <a:pt x="916" y="251"/>
                    <a:pt x="921" y="249"/>
                    <a:pt x="921" y="243"/>
                  </a:cubicBezTo>
                  <a:cubicBezTo>
                    <a:pt x="920" y="243"/>
                    <a:pt x="920" y="242"/>
                    <a:pt x="920" y="241"/>
                  </a:cubicBezTo>
                  <a:cubicBezTo>
                    <a:pt x="914" y="242"/>
                    <a:pt x="912" y="244"/>
                    <a:pt x="906" y="242"/>
                  </a:cubicBezTo>
                  <a:cubicBezTo>
                    <a:pt x="905" y="244"/>
                    <a:pt x="908" y="245"/>
                    <a:pt x="905" y="246"/>
                  </a:cubicBezTo>
                  <a:cubicBezTo>
                    <a:pt x="905" y="245"/>
                    <a:pt x="905" y="244"/>
                    <a:pt x="905" y="243"/>
                  </a:cubicBezTo>
                  <a:cubicBezTo>
                    <a:pt x="901" y="243"/>
                    <a:pt x="897" y="243"/>
                    <a:pt x="897" y="247"/>
                  </a:cubicBezTo>
                  <a:cubicBezTo>
                    <a:pt x="902" y="249"/>
                    <a:pt x="909" y="247"/>
                    <a:pt x="911" y="253"/>
                  </a:cubicBezTo>
                  <a:close/>
                  <a:moveTo>
                    <a:pt x="893" y="245"/>
                  </a:moveTo>
                  <a:cubicBezTo>
                    <a:pt x="889" y="243"/>
                    <a:pt x="882" y="246"/>
                    <a:pt x="880" y="248"/>
                  </a:cubicBezTo>
                  <a:cubicBezTo>
                    <a:pt x="883" y="251"/>
                    <a:pt x="891" y="249"/>
                    <a:pt x="893" y="245"/>
                  </a:cubicBezTo>
                  <a:close/>
                  <a:moveTo>
                    <a:pt x="676" y="323"/>
                  </a:moveTo>
                  <a:cubicBezTo>
                    <a:pt x="675" y="323"/>
                    <a:pt x="675" y="320"/>
                    <a:pt x="673" y="321"/>
                  </a:cubicBezTo>
                  <a:cubicBezTo>
                    <a:pt x="672" y="322"/>
                    <a:pt x="670" y="327"/>
                    <a:pt x="673" y="328"/>
                  </a:cubicBezTo>
                  <a:cubicBezTo>
                    <a:pt x="673" y="325"/>
                    <a:pt x="677" y="326"/>
                    <a:pt x="676" y="323"/>
                  </a:cubicBezTo>
                  <a:close/>
                  <a:moveTo>
                    <a:pt x="618" y="386"/>
                  </a:moveTo>
                  <a:cubicBezTo>
                    <a:pt x="616" y="389"/>
                    <a:pt x="611" y="395"/>
                    <a:pt x="618" y="396"/>
                  </a:cubicBezTo>
                  <a:cubicBezTo>
                    <a:pt x="617" y="393"/>
                    <a:pt x="622" y="387"/>
                    <a:pt x="618" y="386"/>
                  </a:cubicBezTo>
                  <a:close/>
                  <a:moveTo>
                    <a:pt x="1432" y="387"/>
                  </a:moveTo>
                  <a:cubicBezTo>
                    <a:pt x="1436" y="391"/>
                    <a:pt x="1438" y="397"/>
                    <a:pt x="1443" y="401"/>
                  </a:cubicBezTo>
                  <a:cubicBezTo>
                    <a:pt x="1441" y="396"/>
                    <a:pt x="1437" y="387"/>
                    <a:pt x="1432" y="387"/>
                  </a:cubicBezTo>
                  <a:close/>
                  <a:moveTo>
                    <a:pt x="784" y="389"/>
                  </a:moveTo>
                  <a:cubicBezTo>
                    <a:pt x="780" y="390"/>
                    <a:pt x="777" y="391"/>
                    <a:pt x="777" y="396"/>
                  </a:cubicBezTo>
                  <a:cubicBezTo>
                    <a:pt x="781" y="396"/>
                    <a:pt x="783" y="393"/>
                    <a:pt x="784" y="389"/>
                  </a:cubicBezTo>
                  <a:close/>
                  <a:moveTo>
                    <a:pt x="613" y="398"/>
                  </a:moveTo>
                  <a:cubicBezTo>
                    <a:pt x="612" y="400"/>
                    <a:pt x="608" y="398"/>
                    <a:pt x="610" y="402"/>
                  </a:cubicBezTo>
                  <a:cubicBezTo>
                    <a:pt x="612" y="402"/>
                    <a:pt x="615" y="399"/>
                    <a:pt x="613" y="398"/>
                  </a:cubicBezTo>
                  <a:close/>
                  <a:moveTo>
                    <a:pt x="1462" y="427"/>
                  </a:moveTo>
                  <a:cubicBezTo>
                    <a:pt x="1459" y="417"/>
                    <a:pt x="1452" y="410"/>
                    <a:pt x="1447" y="403"/>
                  </a:cubicBezTo>
                  <a:cubicBezTo>
                    <a:pt x="1445" y="410"/>
                    <a:pt x="1456" y="421"/>
                    <a:pt x="1462" y="427"/>
                  </a:cubicBezTo>
                  <a:close/>
                  <a:moveTo>
                    <a:pt x="606" y="434"/>
                  </a:moveTo>
                  <a:cubicBezTo>
                    <a:pt x="605" y="434"/>
                    <a:pt x="603" y="434"/>
                    <a:pt x="602" y="434"/>
                  </a:cubicBezTo>
                  <a:cubicBezTo>
                    <a:pt x="602" y="437"/>
                    <a:pt x="602" y="439"/>
                    <a:pt x="604" y="439"/>
                  </a:cubicBezTo>
                  <a:cubicBezTo>
                    <a:pt x="604" y="437"/>
                    <a:pt x="607" y="437"/>
                    <a:pt x="606" y="434"/>
                  </a:cubicBezTo>
                  <a:close/>
                  <a:moveTo>
                    <a:pt x="608" y="442"/>
                  </a:moveTo>
                  <a:cubicBezTo>
                    <a:pt x="606" y="446"/>
                    <a:pt x="612" y="447"/>
                    <a:pt x="611" y="453"/>
                  </a:cubicBezTo>
                  <a:cubicBezTo>
                    <a:pt x="615" y="453"/>
                    <a:pt x="613" y="448"/>
                    <a:pt x="614" y="444"/>
                  </a:cubicBezTo>
                  <a:cubicBezTo>
                    <a:pt x="610" y="445"/>
                    <a:pt x="611" y="442"/>
                    <a:pt x="608" y="442"/>
                  </a:cubicBezTo>
                  <a:close/>
                  <a:moveTo>
                    <a:pt x="616" y="462"/>
                  </a:moveTo>
                  <a:cubicBezTo>
                    <a:pt x="617" y="462"/>
                    <a:pt x="618" y="454"/>
                    <a:pt x="615" y="455"/>
                  </a:cubicBezTo>
                  <a:cubicBezTo>
                    <a:pt x="613" y="456"/>
                    <a:pt x="612" y="463"/>
                    <a:pt x="616" y="462"/>
                  </a:cubicBezTo>
                  <a:close/>
                  <a:moveTo>
                    <a:pt x="620" y="460"/>
                  </a:moveTo>
                  <a:cubicBezTo>
                    <a:pt x="618" y="464"/>
                    <a:pt x="614" y="465"/>
                    <a:pt x="609" y="467"/>
                  </a:cubicBezTo>
                  <a:cubicBezTo>
                    <a:pt x="608" y="474"/>
                    <a:pt x="617" y="471"/>
                    <a:pt x="618" y="477"/>
                  </a:cubicBezTo>
                  <a:cubicBezTo>
                    <a:pt x="616" y="479"/>
                    <a:pt x="613" y="479"/>
                    <a:pt x="614" y="483"/>
                  </a:cubicBezTo>
                  <a:cubicBezTo>
                    <a:pt x="619" y="485"/>
                    <a:pt x="632" y="479"/>
                    <a:pt x="636" y="486"/>
                  </a:cubicBezTo>
                  <a:cubicBezTo>
                    <a:pt x="636" y="484"/>
                    <a:pt x="641" y="484"/>
                    <a:pt x="641" y="486"/>
                  </a:cubicBezTo>
                  <a:cubicBezTo>
                    <a:pt x="638" y="488"/>
                    <a:pt x="631" y="486"/>
                    <a:pt x="628" y="488"/>
                  </a:cubicBezTo>
                  <a:cubicBezTo>
                    <a:pt x="629" y="492"/>
                    <a:pt x="633" y="491"/>
                    <a:pt x="633" y="496"/>
                  </a:cubicBezTo>
                  <a:cubicBezTo>
                    <a:pt x="637" y="490"/>
                    <a:pt x="649" y="490"/>
                    <a:pt x="646" y="480"/>
                  </a:cubicBezTo>
                  <a:cubicBezTo>
                    <a:pt x="647" y="479"/>
                    <a:pt x="650" y="480"/>
                    <a:pt x="649" y="477"/>
                  </a:cubicBezTo>
                  <a:cubicBezTo>
                    <a:pt x="647" y="477"/>
                    <a:pt x="643" y="479"/>
                    <a:pt x="642" y="477"/>
                  </a:cubicBezTo>
                  <a:cubicBezTo>
                    <a:pt x="645" y="469"/>
                    <a:pt x="655" y="466"/>
                    <a:pt x="661" y="458"/>
                  </a:cubicBezTo>
                  <a:cubicBezTo>
                    <a:pt x="648" y="456"/>
                    <a:pt x="631" y="471"/>
                    <a:pt x="620" y="460"/>
                  </a:cubicBezTo>
                  <a:close/>
                  <a:moveTo>
                    <a:pt x="80" y="486"/>
                  </a:moveTo>
                  <a:cubicBezTo>
                    <a:pt x="85" y="485"/>
                    <a:pt x="87" y="482"/>
                    <a:pt x="88" y="477"/>
                  </a:cubicBezTo>
                  <a:cubicBezTo>
                    <a:pt x="83" y="477"/>
                    <a:pt x="79" y="483"/>
                    <a:pt x="80" y="486"/>
                  </a:cubicBezTo>
                  <a:close/>
                  <a:moveTo>
                    <a:pt x="75" y="478"/>
                  </a:moveTo>
                  <a:cubicBezTo>
                    <a:pt x="75" y="484"/>
                    <a:pt x="71" y="478"/>
                    <a:pt x="68" y="481"/>
                  </a:cubicBezTo>
                  <a:cubicBezTo>
                    <a:pt x="68" y="483"/>
                    <a:pt x="68" y="484"/>
                    <a:pt x="68" y="485"/>
                  </a:cubicBezTo>
                  <a:cubicBezTo>
                    <a:pt x="71" y="488"/>
                    <a:pt x="76" y="485"/>
                    <a:pt x="77" y="482"/>
                  </a:cubicBezTo>
                  <a:cubicBezTo>
                    <a:pt x="74" y="483"/>
                    <a:pt x="78" y="478"/>
                    <a:pt x="75" y="478"/>
                  </a:cubicBezTo>
                  <a:close/>
                  <a:moveTo>
                    <a:pt x="91" y="478"/>
                  </a:moveTo>
                  <a:cubicBezTo>
                    <a:pt x="91" y="480"/>
                    <a:pt x="91" y="481"/>
                    <a:pt x="90" y="481"/>
                  </a:cubicBezTo>
                  <a:cubicBezTo>
                    <a:pt x="92" y="483"/>
                    <a:pt x="96" y="482"/>
                    <a:pt x="95" y="478"/>
                  </a:cubicBezTo>
                  <a:cubicBezTo>
                    <a:pt x="94" y="478"/>
                    <a:pt x="93" y="478"/>
                    <a:pt x="91" y="478"/>
                  </a:cubicBezTo>
                  <a:close/>
                  <a:moveTo>
                    <a:pt x="61" y="485"/>
                  </a:moveTo>
                  <a:cubicBezTo>
                    <a:pt x="56" y="487"/>
                    <a:pt x="52" y="501"/>
                    <a:pt x="62" y="501"/>
                  </a:cubicBezTo>
                  <a:cubicBezTo>
                    <a:pt x="63" y="496"/>
                    <a:pt x="64" y="493"/>
                    <a:pt x="67" y="491"/>
                  </a:cubicBezTo>
                  <a:cubicBezTo>
                    <a:pt x="67" y="487"/>
                    <a:pt x="62" y="488"/>
                    <a:pt x="61" y="485"/>
                  </a:cubicBezTo>
                  <a:close/>
                  <a:moveTo>
                    <a:pt x="574" y="540"/>
                  </a:moveTo>
                  <a:cubicBezTo>
                    <a:pt x="575" y="542"/>
                    <a:pt x="571" y="547"/>
                    <a:pt x="573" y="550"/>
                  </a:cubicBezTo>
                  <a:cubicBezTo>
                    <a:pt x="579" y="552"/>
                    <a:pt x="576" y="544"/>
                    <a:pt x="581" y="545"/>
                  </a:cubicBezTo>
                  <a:cubicBezTo>
                    <a:pt x="582" y="550"/>
                    <a:pt x="582" y="552"/>
                    <a:pt x="580" y="556"/>
                  </a:cubicBezTo>
                  <a:cubicBezTo>
                    <a:pt x="584" y="557"/>
                    <a:pt x="583" y="553"/>
                    <a:pt x="587" y="553"/>
                  </a:cubicBezTo>
                  <a:cubicBezTo>
                    <a:pt x="587" y="556"/>
                    <a:pt x="587" y="558"/>
                    <a:pt x="588" y="559"/>
                  </a:cubicBezTo>
                  <a:cubicBezTo>
                    <a:pt x="594" y="561"/>
                    <a:pt x="599" y="560"/>
                    <a:pt x="603" y="560"/>
                  </a:cubicBezTo>
                  <a:cubicBezTo>
                    <a:pt x="602" y="562"/>
                    <a:pt x="598" y="562"/>
                    <a:pt x="596" y="564"/>
                  </a:cubicBezTo>
                  <a:cubicBezTo>
                    <a:pt x="598" y="567"/>
                    <a:pt x="598" y="572"/>
                    <a:pt x="599" y="575"/>
                  </a:cubicBezTo>
                  <a:cubicBezTo>
                    <a:pt x="606" y="576"/>
                    <a:pt x="607" y="573"/>
                    <a:pt x="612" y="572"/>
                  </a:cubicBezTo>
                  <a:cubicBezTo>
                    <a:pt x="612" y="569"/>
                    <a:pt x="609" y="567"/>
                    <a:pt x="613" y="566"/>
                  </a:cubicBezTo>
                  <a:cubicBezTo>
                    <a:pt x="615" y="567"/>
                    <a:pt x="620" y="566"/>
                    <a:pt x="621" y="568"/>
                  </a:cubicBezTo>
                  <a:cubicBezTo>
                    <a:pt x="623" y="573"/>
                    <a:pt x="617" y="571"/>
                    <a:pt x="613" y="572"/>
                  </a:cubicBezTo>
                  <a:cubicBezTo>
                    <a:pt x="611" y="574"/>
                    <a:pt x="610" y="578"/>
                    <a:pt x="611" y="582"/>
                  </a:cubicBezTo>
                  <a:cubicBezTo>
                    <a:pt x="614" y="582"/>
                    <a:pt x="615" y="580"/>
                    <a:pt x="618" y="580"/>
                  </a:cubicBezTo>
                  <a:cubicBezTo>
                    <a:pt x="620" y="582"/>
                    <a:pt x="619" y="586"/>
                    <a:pt x="619" y="589"/>
                  </a:cubicBezTo>
                  <a:cubicBezTo>
                    <a:pt x="625" y="589"/>
                    <a:pt x="627" y="587"/>
                    <a:pt x="631" y="585"/>
                  </a:cubicBezTo>
                  <a:cubicBezTo>
                    <a:pt x="629" y="582"/>
                    <a:pt x="631" y="581"/>
                    <a:pt x="631" y="577"/>
                  </a:cubicBezTo>
                  <a:cubicBezTo>
                    <a:pt x="627" y="578"/>
                    <a:pt x="623" y="574"/>
                    <a:pt x="626" y="571"/>
                  </a:cubicBezTo>
                  <a:cubicBezTo>
                    <a:pt x="629" y="575"/>
                    <a:pt x="636" y="575"/>
                    <a:pt x="638" y="581"/>
                  </a:cubicBezTo>
                  <a:cubicBezTo>
                    <a:pt x="643" y="579"/>
                    <a:pt x="649" y="586"/>
                    <a:pt x="650" y="578"/>
                  </a:cubicBezTo>
                  <a:cubicBezTo>
                    <a:pt x="644" y="576"/>
                    <a:pt x="645" y="566"/>
                    <a:pt x="641" y="562"/>
                  </a:cubicBezTo>
                  <a:cubicBezTo>
                    <a:pt x="630" y="562"/>
                    <a:pt x="627" y="554"/>
                    <a:pt x="617" y="554"/>
                  </a:cubicBezTo>
                  <a:cubicBezTo>
                    <a:pt x="618" y="548"/>
                    <a:pt x="625" y="539"/>
                    <a:pt x="622" y="535"/>
                  </a:cubicBezTo>
                  <a:cubicBezTo>
                    <a:pt x="619" y="536"/>
                    <a:pt x="620" y="541"/>
                    <a:pt x="616" y="541"/>
                  </a:cubicBezTo>
                  <a:cubicBezTo>
                    <a:pt x="613" y="539"/>
                    <a:pt x="612" y="536"/>
                    <a:pt x="609" y="534"/>
                  </a:cubicBezTo>
                  <a:cubicBezTo>
                    <a:pt x="609" y="529"/>
                    <a:pt x="611" y="528"/>
                    <a:pt x="608" y="525"/>
                  </a:cubicBezTo>
                  <a:cubicBezTo>
                    <a:pt x="612" y="523"/>
                    <a:pt x="613" y="518"/>
                    <a:pt x="613" y="512"/>
                  </a:cubicBezTo>
                  <a:cubicBezTo>
                    <a:pt x="620" y="508"/>
                    <a:pt x="628" y="504"/>
                    <a:pt x="628" y="495"/>
                  </a:cubicBezTo>
                  <a:cubicBezTo>
                    <a:pt x="626" y="495"/>
                    <a:pt x="623" y="499"/>
                    <a:pt x="621" y="495"/>
                  </a:cubicBezTo>
                  <a:cubicBezTo>
                    <a:pt x="624" y="495"/>
                    <a:pt x="627" y="495"/>
                    <a:pt x="626" y="492"/>
                  </a:cubicBezTo>
                  <a:cubicBezTo>
                    <a:pt x="621" y="489"/>
                    <a:pt x="620" y="494"/>
                    <a:pt x="616" y="497"/>
                  </a:cubicBezTo>
                  <a:cubicBezTo>
                    <a:pt x="604" y="504"/>
                    <a:pt x="596" y="504"/>
                    <a:pt x="593" y="515"/>
                  </a:cubicBezTo>
                  <a:cubicBezTo>
                    <a:pt x="592" y="518"/>
                    <a:pt x="595" y="517"/>
                    <a:pt x="594" y="521"/>
                  </a:cubicBezTo>
                  <a:cubicBezTo>
                    <a:pt x="584" y="524"/>
                    <a:pt x="585" y="537"/>
                    <a:pt x="574" y="540"/>
                  </a:cubicBezTo>
                  <a:close/>
                  <a:moveTo>
                    <a:pt x="1457" y="521"/>
                  </a:moveTo>
                  <a:cubicBezTo>
                    <a:pt x="1454" y="521"/>
                    <a:pt x="1456" y="517"/>
                    <a:pt x="1453" y="518"/>
                  </a:cubicBezTo>
                  <a:cubicBezTo>
                    <a:pt x="1451" y="521"/>
                    <a:pt x="1455" y="523"/>
                    <a:pt x="1457" y="521"/>
                  </a:cubicBezTo>
                  <a:close/>
                  <a:moveTo>
                    <a:pt x="1471" y="523"/>
                  </a:moveTo>
                  <a:cubicBezTo>
                    <a:pt x="1472" y="530"/>
                    <a:pt x="1463" y="536"/>
                    <a:pt x="1470" y="540"/>
                  </a:cubicBezTo>
                  <a:cubicBezTo>
                    <a:pt x="1470" y="539"/>
                    <a:pt x="1471" y="538"/>
                    <a:pt x="1473" y="538"/>
                  </a:cubicBezTo>
                  <a:cubicBezTo>
                    <a:pt x="1472" y="532"/>
                    <a:pt x="1476" y="525"/>
                    <a:pt x="1471" y="523"/>
                  </a:cubicBezTo>
                  <a:close/>
                  <a:moveTo>
                    <a:pt x="613" y="530"/>
                  </a:moveTo>
                  <a:cubicBezTo>
                    <a:pt x="615" y="530"/>
                    <a:pt x="619" y="527"/>
                    <a:pt x="617" y="525"/>
                  </a:cubicBezTo>
                  <a:cubicBezTo>
                    <a:pt x="615" y="526"/>
                    <a:pt x="612" y="526"/>
                    <a:pt x="613" y="530"/>
                  </a:cubicBezTo>
                  <a:close/>
                  <a:moveTo>
                    <a:pt x="1458" y="533"/>
                  </a:moveTo>
                  <a:cubicBezTo>
                    <a:pt x="1458" y="530"/>
                    <a:pt x="1457" y="528"/>
                    <a:pt x="1455" y="527"/>
                  </a:cubicBezTo>
                  <a:cubicBezTo>
                    <a:pt x="1454" y="531"/>
                    <a:pt x="1457" y="532"/>
                    <a:pt x="1458" y="533"/>
                  </a:cubicBezTo>
                  <a:close/>
                  <a:moveTo>
                    <a:pt x="1448" y="557"/>
                  </a:moveTo>
                  <a:cubicBezTo>
                    <a:pt x="1442" y="556"/>
                    <a:pt x="1441" y="560"/>
                    <a:pt x="1437" y="558"/>
                  </a:cubicBezTo>
                  <a:cubicBezTo>
                    <a:pt x="1438" y="562"/>
                    <a:pt x="1441" y="562"/>
                    <a:pt x="1441" y="566"/>
                  </a:cubicBezTo>
                  <a:cubicBezTo>
                    <a:pt x="1445" y="563"/>
                    <a:pt x="1446" y="568"/>
                    <a:pt x="1449" y="566"/>
                  </a:cubicBezTo>
                  <a:cubicBezTo>
                    <a:pt x="1449" y="563"/>
                    <a:pt x="1450" y="559"/>
                    <a:pt x="1448" y="557"/>
                  </a:cubicBezTo>
                  <a:close/>
                  <a:moveTo>
                    <a:pt x="646" y="594"/>
                  </a:moveTo>
                  <a:cubicBezTo>
                    <a:pt x="646" y="596"/>
                    <a:pt x="647" y="597"/>
                    <a:pt x="649" y="597"/>
                  </a:cubicBezTo>
                  <a:cubicBezTo>
                    <a:pt x="651" y="595"/>
                    <a:pt x="654" y="594"/>
                    <a:pt x="654" y="591"/>
                  </a:cubicBezTo>
                  <a:cubicBezTo>
                    <a:pt x="651" y="580"/>
                    <a:pt x="636" y="584"/>
                    <a:pt x="629" y="590"/>
                  </a:cubicBezTo>
                  <a:cubicBezTo>
                    <a:pt x="629" y="593"/>
                    <a:pt x="631" y="593"/>
                    <a:pt x="631" y="596"/>
                  </a:cubicBezTo>
                  <a:cubicBezTo>
                    <a:pt x="629" y="600"/>
                    <a:pt x="622" y="606"/>
                    <a:pt x="628" y="610"/>
                  </a:cubicBezTo>
                  <a:cubicBezTo>
                    <a:pt x="630" y="609"/>
                    <a:pt x="629" y="604"/>
                    <a:pt x="634" y="605"/>
                  </a:cubicBezTo>
                  <a:cubicBezTo>
                    <a:pt x="634" y="608"/>
                    <a:pt x="632" y="609"/>
                    <a:pt x="634" y="611"/>
                  </a:cubicBezTo>
                  <a:cubicBezTo>
                    <a:pt x="639" y="611"/>
                    <a:pt x="639" y="605"/>
                    <a:pt x="642" y="603"/>
                  </a:cubicBezTo>
                  <a:cubicBezTo>
                    <a:pt x="640" y="600"/>
                    <a:pt x="641" y="595"/>
                    <a:pt x="646" y="594"/>
                  </a:cubicBezTo>
                  <a:close/>
                  <a:moveTo>
                    <a:pt x="687" y="599"/>
                  </a:moveTo>
                  <a:cubicBezTo>
                    <a:pt x="687" y="596"/>
                    <a:pt x="681" y="594"/>
                    <a:pt x="680" y="597"/>
                  </a:cubicBezTo>
                  <a:cubicBezTo>
                    <a:pt x="682" y="599"/>
                    <a:pt x="684" y="602"/>
                    <a:pt x="687" y="599"/>
                  </a:cubicBezTo>
                  <a:close/>
                  <a:moveTo>
                    <a:pt x="675" y="726"/>
                  </a:moveTo>
                  <a:cubicBezTo>
                    <a:pt x="682" y="723"/>
                    <a:pt x="686" y="718"/>
                    <a:pt x="691" y="714"/>
                  </a:cubicBezTo>
                  <a:cubicBezTo>
                    <a:pt x="691" y="702"/>
                    <a:pt x="688" y="682"/>
                    <a:pt x="676" y="693"/>
                  </a:cubicBezTo>
                  <a:cubicBezTo>
                    <a:pt x="676" y="707"/>
                    <a:pt x="674" y="715"/>
                    <a:pt x="675" y="726"/>
                  </a:cubicBezTo>
                  <a:close/>
                  <a:moveTo>
                    <a:pt x="659" y="761"/>
                  </a:moveTo>
                  <a:cubicBezTo>
                    <a:pt x="652" y="761"/>
                    <a:pt x="650" y="759"/>
                    <a:pt x="645" y="756"/>
                  </a:cubicBezTo>
                  <a:cubicBezTo>
                    <a:pt x="637" y="763"/>
                    <a:pt x="638" y="773"/>
                    <a:pt x="633" y="782"/>
                  </a:cubicBezTo>
                  <a:cubicBezTo>
                    <a:pt x="638" y="788"/>
                    <a:pt x="635" y="799"/>
                    <a:pt x="631" y="804"/>
                  </a:cubicBezTo>
                  <a:cubicBezTo>
                    <a:pt x="619" y="799"/>
                    <a:pt x="599" y="797"/>
                    <a:pt x="601" y="813"/>
                  </a:cubicBezTo>
                  <a:cubicBezTo>
                    <a:pt x="610" y="817"/>
                    <a:pt x="612" y="807"/>
                    <a:pt x="618" y="806"/>
                  </a:cubicBezTo>
                  <a:cubicBezTo>
                    <a:pt x="618" y="807"/>
                    <a:pt x="618" y="809"/>
                    <a:pt x="618" y="811"/>
                  </a:cubicBezTo>
                  <a:cubicBezTo>
                    <a:pt x="623" y="811"/>
                    <a:pt x="624" y="808"/>
                    <a:pt x="628" y="808"/>
                  </a:cubicBezTo>
                  <a:cubicBezTo>
                    <a:pt x="631" y="809"/>
                    <a:pt x="632" y="811"/>
                    <a:pt x="633" y="813"/>
                  </a:cubicBezTo>
                  <a:cubicBezTo>
                    <a:pt x="628" y="815"/>
                    <a:pt x="626" y="819"/>
                    <a:pt x="624" y="824"/>
                  </a:cubicBezTo>
                  <a:cubicBezTo>
                    <a:pt x="626" y="825"/>
                    <a:pt x="626" y="827"/>
                    <a:pt x="627" y="828"/>
                  </a:cubicBezTo>
                  <a:cubicBezTo>
                    <a:pt x="633" y="825"/>
                    <a:pt x="635" y="819"/>
                    <a:pt x="640" y="815"/>
                  </a:cubicBezTo>
                  <a:cubicBezTo>
                    <a:pt x="638" y="814"/>
                    <a:pt x="636" y="815"/>
                    <a:pt x="636" y="813"/>
                  </a:cubicBezTo>
                  <a:cubicBezTo>
                    <a:pt x="645" y="806"/>
                    <a:pt x="656" y="801"/>
                    <a:pt x="662" y="790"/>
                  </a:cubicBezTo>
                  <a:cubicBezTo>
                    <a:pt x="660" y="788"/>
                    <a:pt x="657" y="792"/>
                    <a:pt x="656" y="789"/>
                  </a:cubicBezTo>
                  <a:cubicBezTo>
                    <a:pt x="656" y="779"/>
                    <a:pt x="665" y="772"/>
                    <a:pt x="659" y="761"/>
                  </a:cubicBezTo>
                  <a:close/>
                  <a:moveTo>
                    <a:pt x="797" y="782"/>
                  </a:moveTo>
                  <a:cubicBezTo>
                    <a:pt x="798" y="772"/>
                    <a:pt x="785" y="765"/>
                    <a:pt x="773" y="768"/>
                  </a:cubicBezTo>
                  <a:cubicBezTo>
                    <a:pt x="772" y="773"/>
                    <a:pt x="776" y="778"/>
                    <a:pt x="773" y="784"/>
                  </a:cubicBezTo>
                  <a:cubicBezTo>
                    <a:pt x="780" y="791"/>
                    <a:pt x="796" y="791"/>
                    <a:pt x="797" y="782"/>
                  </a:cubicBezTo>
                  <a:close/>
                  <a:moveTo>
                    <a:pt x="582" y="831"/>
                  </a:moveTo>
                  <a:cubicBezTo>
                    <a:pt x="578" y="833"/>
                    <a:pt x="571" y="833"/>
                    <a:pt x="572" y="840"/>
                  </a:cubicBezTo>
                  <a:cubicBezTo>
                    <a:pt x="579" y="842"/>
                    <a:pt x="580" y="836"/>
                    <a:pt x="586" y="837"/>
                  </a:cubicBezTo>
                  <a:cubicBezTo>
                    <a:pt x="588" y="839"/>
                    <a:pt x="586" y="844"/>
                    <a:pt x="587" y="848"/>
                  </a:cubicBezTo>
                  <a:cubicBezTo>
                    <a:pt x="592" y="848"/>
                    <a:pt x="588" y="839"/>
                    <a:pt x="593" y="838"/>
                  </a:cubicBezTo>
                  <a:cubicBezTo>
                    <a:pt x="596" y="844"/>
                    <a:pt x="593" y="851"/>
                    <a:pt x="591" y="856"/>
                  </a:cubicBezTo>
                  <a:cubicBezTo>
                    <a:pt x="594" y="858"/>
                    <a:pt x="596" y="861"/>
                    <a:pt x="601" y="861"/>
                  </a:cubicBezTo>
                  <a:cubicBezTo>
                    <a:pt x="605" y="856"/>
                    <a:pt x="601" y="852"/>
                    <a:pt x="600" y="847"/>
                  </a:cubicBezTo>
                  <a:cubicBezTo>
                    <a:pt x="602" y="845"/>
                    <a:pt x="602" y="843"/>
                    <a:pt x="604" y="841"/>
                  </a:cubicBezTo>
                  <a:cubicBezTo>
                    <a:pt x="606" y="842"/>
                    <a:pt x="606" y="845"/>
                    <a:pt x="610" y="844"/>
                  </a:cubicBezTo>
                  <a:cubicBezTo>
                    <a:pt x="615" y="843"/>
                    <a:pt x="613" y="834"/>
                    <a:pt x="616" y="830"/>
                  </a:cubicBezTo>
                  <a:cubicBezTo>
                    <a:pt x="611" y="828"/>
                    <a:pt x="604" y="829"/>
                    <a:pt x="600" y="831"/>
                  </a:cubicBezTo>
                  <a:cubicBezTo>
                    <a:pt x="599" y="834"/>
                    <a:pt x="603" y="837"/>
                    <a:pt x="600" y="838"/>
                  </a:cubicBezTo>
                  <a:cubicBezTo>
                    <a:pt x="597" y="838"/>
                    <a:pt x="594" y="836"/>
                    <a:pt x="596" y="833"/>
                  </a:cubicBezTo>
                  <a:cubicBezTo>
                    <a:pt x="593" y="832"/>
                    <a:pt x="591" y="833"/>
                    <a:pt x="590" y="835"/>
                  </a:cubicBezTo>
                  <a:cubicBezTo>
                    <a:pt x="591" y="829"/>
                    <a:pt x="584" y="831"/>
                    <a:pt x="583" y="828"/>
                  </a:cubicBezTo>
                  <a:cubicBezTo>
                    <a:pt x="588" y="827"/>
                    <a:pt x="583" y="826"/>
                    <a:pt x="582" y="824"/>
                  </a:cubicBezTo>
                  <a:cubicBezTo>
                    <a:pt x="586" y="822"/>
                    <a:pt x="592" y="823"/>
                    <a:pt x="595" y="820"/>
                  </a:cubicBezTo>
                  <a:cubicBezTo>
                    <a:pt x="595" y="819"/>
                    <a:pt x="595" y="817"/>
                    <a:pt x="595" y="815"/>
                  </a:cubicBezTo>
                  <a:cubicBezTo>
                    <a:pt x="583" y="812"/>
                    <a:pt x="575" y="820"/>
                    <a:pt x="571" y="828"/>
                  </a:cubicBezTo>
                  <a:cubicBezTo>
                    <a:pt x="574" y="831"/>
                    <a:pt x="579" y="830"/>
                    <a:pt x="582" y="831"/>
                  </a:cubicBezTo>
                  <a:close/>
                  <a:moveTo>
                    <a:pt x="642" y="839"/>
                  </a:moveTo>
                  <a:cubicBezTo>
                    <a:pt x="641" y="845"/>
                    <a:pt x="638" y="850"/>
                    <a:pt x="636" y="855"/>
                  </a:cubicBezTo>
                  <a:cubicBezTo>
                    <a:pt x="640" y="860"/>
                    <a:pt x="650" y="861"/>
                    <a:pt x="649" y="872"/>
                  </a:cubicBezTo>
                  <a:cubicBezTo>
                    <a:pt x="656" y="872"/>
                    <a:pt x="655" y="881"/>
                    <a:pt x="661" y="882"/>
                  </a:cubicBezTo>
                  <a:cubicBezTo>
                    <a:pt x="664" y="874"/>
                    <a:pt x="656" y="871"/>
                    <a:pt x="653" y="867"/>
                  </a:cubicBezTo>
                  <a:cubicBezTo>
                    <a:pt x="651" y="861"/>
                    <a:pt x="648" y="856"/>
                    <a:pt x="643" y="853"/>
                  </a:cubicBezTo>
                  <a:cubicBezTo>
                    <a:pt x="648" y="851"/>
                    <a:pt x="649" y="840"/>
                    <a:pt x="642" y="839"/>
                  </a:cubicBezTo>
                  <a:close/>
                  <a:moveTo>
                    <a:pt x="583" y="848"/>
                  </a:moveTo>
                  <a:cubicBezTo>
                    <a:pt x="583" y="846"/>
                    <a:pt x="585" y="846"/>
                    <a:pt x="585" y="843"/>
                  </a:cubicBezTo>
                  <a:cubicBezTo>
                    <a:pt x="584" y="842"/>
                    <a:pt x="581" y="842"/>
                    <a:pt x="579" y="842"/>
                  </a:cubicBezTo>
                  <a:cubicBezTo>
                    <a:pt x="578" y="846"/>
                    <a:pt x="581" y="847"/>
                    <a:pt x="583" y="848"/>
                  </a:cubicBezTo>
                  <a:close/>
                  <a:moveTo>
                    <a:pt x="548" y="878"/>
                  </a:moveTo>
                  <a:cubicBezTo>
                    <a:pt x="551" y="881"/>
                    <a:pt x="554" y="872"/>
                    <a:pt x="557" y="876"/>
                  </a:cubicBezTo>
                  <a:cubicBezTo>
                    <a:pt x="557" y="882"/>
                    <a:pt x="550" y="881"/>
                    <a:pt x="551" y="888"/>
                  </a:cubicBezTo>
                  <a:cubicBezTo>
                    <a:pt x="560" y="890"/>
                    <a:pt x="578" y="891"/>
                    <a:pt x="576" y="877"/>
                  </a:cubicBezTo>
                  <a:cubicBezTo>
                    <a:pt x="578" y="876"/>
                    <a:pt x="580" y="875"/>
                    <a:pt x="582" y="875"/>
                  </a:cubicBezTo>
                  <a:cubicBezTo>
                    <a:pt x="586" y="880"/>
                    <a:pt x="593" y="882"/>
                    <a:pt x="599" y="881"/>
                  </a:cubicBezTo>
                  <a:cubicBezTo>
                    <a:pt x="599" y="877"/>
                    <a:pt x="598" y="874"/>
                    <a:pt x="596" y="871"/>
                  </a:cubicBezTo>
                  <a:cubicBezTo>
                    <a:pt x="595" y="871"/>
                    <a:pt x="593" y="871"/>
                    <a:pt x="592" y="871"/>
                  </a:cubicBezTo>
                  <a:cubicBezTo>
                    <a:pt x="591" y="865"/>
                    <a:pt x="586" y="862"/>
                    <a:pt x="578" y="863"/>
                  </a:cubicBezTo>
                  <a:cubicBezTo>
                    <a:pt x="575" y="857"/>
                    <a:pt x="571" y="852"/>
                    <a:pt x="566" y="849"/>
                  </a:cubicBezTo>
                  <a:cubicBezTo>
                    <a:pt x="567" y="847"/>
                    <a:pt x="572" y="846"/>
                    <a:pt x="570" y="843"/>
                  </a:cubicBezTo>
                  <a:cubicBezTo>
                    <a:pt x="563" y="844"/>
                    <a:pt x="559" y="847"/>
                    <a:pt x="554" y="850"/>
                  </a:cubicBezTo>
                  <a:cubicBezTo>
                    <a:pt x="555" y="862"/>
                    <a:pt x="542" y="866"/>
                    <a:pt x="548" y="878"/>
                  </a:cubicBezTo>
                  <a:close/>
                  <a:moveTo>
                    <a:pt x="954" y="863"/>
                  </a:moveTo>
                  <a:cubicBezTo>
                    <a:pt x="956" y="871"/>
                    <a:pt x="952" y="882"/>
                    <a:pt x="955" y="889"/>
                  </a:cubicBezTo>
                  <a:cubicBezTo>
                    <a:pt x="959" y="883"/>
                    <a:pt x="962" y="871"/>
                    <a:pt x="957" y="863"/>
                  </a:cubicBezTo>
                  <a:cubicBezTo>
                    <a:pt x="956" y="863"/>
                    <a:pt x="955" y="863"/>
                    <a:pt x="954" y="863"/>
                  </a:cubicBezTo>
                  <a:close/>
                  <a:moveTo>
                    <a:pt x="595" y="888"/>
                  </a:moveTo>
                  <a:cubicBezTo>
                    <a:pt x="594" y="890"/>
                    <a:pt x="594" y="893"/>
                    <a:pt x="594" y="895"/>
                  </a:cubicBezTo>
                  <a:cubicBezTo>
                    <a:pt x="598" y="895"/>
                    <a:pt x="601" y="894"/>
                    <a:pt x="601" y="891"/>
                  </a:cubicBezTo>
                  <a:cubicBezTo>
                    <a:pt x="600" y="889"/>
                    <a:pt x="599" y="888"/>
                    <a:pt x="595" y="888"/>
                  </a:cubicBezTo>
                  <a:close/>
                  <a:moveTo>
                    <a:pt x="660" y="889"/>
                  </a:moveTo>
                  <a:cubicBezTo>
                    <a:pt x="648" y="895"/>
                    <a:pt x="640" y="901"/>
                    <a:pt x="623" y="904"/>
                  </a:cubicBezTo>
                  <a:cubicBezTo>
                    <a:pt x="622" y="912"/>
                    <a:pt x="632" y="907"/>
                    <a:pt x="635" y="911"/>
                  </a:cubicBezTo>
                  <a:cubicBezTo>
                    <a:pt x="634" y="915"/>
                    <a:pt x="630" y="913"/>
                    <a:pt x="630" y="917"/>
                  </a:cubicBezTo>
                  <a:cubicBezTo>
                    <a:pt x="634" y="918"/>
                    <a:pt x="637" y="919"/>
                    <a:pt x="641" y="918"/>
                  </a:cubicBezTo>
                  <a:cubicBezTo>
                    <a:pt x="639" y="923"/>
                    <a:pt x="637" y="932"/>
                    <a:pt x="637" y="935"/>
                  </a:cubicBezTo>
                  <a:cubicBezTo>
                    <a:pt x="633" y="935"/>
                    <a:pt x="630" y="936"/>
                    <a:pt x="628" y="937"/>
                  </a:cubicBezTo>
                  <a:cubicBezTo>
                    <a:pt x="627" y="941"/>
                    <a:pt x="630" y="941"/>
                    <a:pt x="630" y="944"/>
                  </a:cubicBezTo>
                  <a:cubicBezTo>
                    <a:pt x="624" y="946"/>
                    <a:pt x="621" y="952"/>
                    <a:pt x="617" y="956"/>
                  </a:cubicBezTo>
                  <a:cubicBezTo>
                    <a:pt x="620" y="960"/>
                    <a:pt x="632" y="956"/>
                    <a:pt x="632" y="964"/>
                  </a:cubicBezTo>
                  <a:cubicBezTo>
                    <a:pt x="630" y="965"/>
                    <a:pt x="626" y="963"/>
                    <a:pt x="627" y="966"/>
                  </a:cubicBezTo>
                  <a:cubicBezTo>
                    <a:pt x="625" y="976"/>
                    <a:pt x="644" y="972"/>
                    <a:pt x="641" y="986"/>
                  </a:cubicBezTo>
                  <a:cubicBezTo>
                    <a:pt x="639" y="987"/>
                    <a:pt x="637" y="988"/>
                    <a:pt x="635" y="988"/>
                  </a:cubicBezTo>
                  <a:cubicBezTo>
                    <a:pt x="638" y="1004"/>
                    <a:pt x="646" y="1016"/>
                    <a:pt x="660" y="1023"/>
                  </a:cubicBezTo>
                  <a:cubicBezTo>
                    <a:pt x="660" y="1019"/>
                    <a:pt x="658" y="1014"/>
                    <a:pt x="662" y="1013"/>
                  </a:cubicBezTo>
                  <a:cubicBezTo>
                    <a:pt x="668" y="1013"/>
                    <a:pt x="670" y="1016"/>
                    <a:pt x="675" y="1017"/>
                  </a:cubicBezTo>
                  <a:cubicBezTo>
                    <a:pt x="678" y="1016"/>
                    <a:pt x="678" y="1013"/>
                    <a:pt x="681" y="1012"/>
                  </a:cubicBezTo>
                  <a:cubicBezTo>
                    <a:pt x="686" y="1015"/>
                    <a:pt x="691" y="1018"/>
                    <a:pt x="697" y="1019"/>
                  </a:cubicBezTo>
                  <a:cubicBezTo>
                    <a:pt x="698" y="1016"/>
                    <a:pt x="698" y="1014"/>
                    <a:pt x="699" y="1012"/>
                  </a:cubicBezTo>
                  <a:cubicBezTo>
                    <a:pt x="704" y="1016"/>
                    <a:pt x="710" y="1018"/>
                    <a:pt x="717" y="1019"/>
                  </a:cubicBezTo>
                  <a:cubicBezTo>
                    <a:pt x="721" y="1011"/>
                    <a:pt x="723" y="1004"/>
                    <a:pt x="725" y="996"/>
                  </a:cubicBezTo>
                  <a:cubicBezTo>
                    <a:pt x="735" y="996"/>
                    <a:pt x="735" y="987"/>
                    <a:pt x="741" y="983"/>
                  </a:cubicBezTo>
                  <a:cubicBezTo>
                    <a:pt x="745" y="968"/>
                    <a:pt x="731" y="970"/>
                    <a:pt x="723" y="965"/>
                  </a:cubicBezTo>
                  <a:cubicBezTo>
                    <a:pt x="721" y="968"/>
                    <a:pt x="713" y="968"/>
                    <a:pt x="713" y="964"/>
                  </a:cubicBezTo>
                  <a:cubicBezTo>
                    <a:pt x="713" y="961"/>
                    <a:pt x="717" y="962"/>
                    <a:pt x="716" y="957"/>
                  </a:cubicBezTo>
                  <a:cubicBezTo>
                    <a:pt x="712" y="943"/>
                    <a:pt x="687" y="948"/>
                    <a:pt x="687" y="930"/>
                  </a:cubicBezTo>
                  <a:cubicBezTo>
                    <a:pt x="684" y="927"/>
                    <a:pt x="683" y="924"/>
                    <a:pt x="681" y="922"/>
                  </a:cubicBezTo>
                  <a:cubicBezTo>
                    <a:pt x="681" y="919"/>
                    <a:pt x="680" y="917"/>
                    <a:pt x="680" y="914"/>
                  </a:cubicBezTo>
                  <a:cubicBezTo>
                    <a:pt x="677" y="913"/>
                    <a:pt x="672" y="914"/>
                    <a:pt x="669" y="912"/>
                  </a:cubicBezTo>
                  <a:cubicBezTo>
                    <a:pt x="671" y="903"/>
                    <a:pt x="660" y="900"/>
                    <a:pt x="660" y="889"/>
                  </a:cubicBezTo>
                  <a:close/>
                  <a:moveTo>
                    <a:pt x="609" y="895"/>
                  </a:moveTo>
                  <a:cubicBezTo>
                    <a:pt x="610" y="897"/>
                    <a:pt x="611" y="898"/>
                    <a:pt x="614" y="899"/>
                  </a:cubicBezTo>
                  <a:cubicBezTo>
                    <a:pt x="615" y="898"/>
                    <a:pt x="615" y="894"/>
                    <a:pt x="614" y="892"/>
                  </a:cubicBezTo>
                  <a:cubicBezTo>
                    <a:pt x="611" y="893"/>
                    <a:pt x="610" y="893"/>
                    <a:pt x="609" y="895"/>
                  </a:cubicBezTo>
                  <a:close/>
                  <a:moveTo>
                    <a:pt x="538" y="894"/>
                  </a:moveTo>
                  <a:cubicBezTo>
                    <a:pt x="537" y="894"/>
                    <a:pt x="536" y="894"/>
                    <a:pt x="535" y="894"/>
                  </a:cubicBezTo>
                  <a:cubicBezTo>
                    <a:pt x="535" y="897"/>
                    <a:pt x="532" y="902"/>
                    <a:pt x="537" y="902"/>
                  </a:cubicBezTo>
                  <a:cubicBezTo>
                    <a:pt x="540" y="902"/>
                    <a:pt x="539" y="896"/>
                    <a:pt x="538" y="894"/>
                  </a:cubicBezTo>
                  <a:close/>
                  <a:moveTo>
                    <a:pt x="234" y="923"/>
                  </a:moveTo>
                  <a:cubicBezTo>
                    <a:pt x="237" y="921"/>
                    <a:pt x="234" y="913"/>
                    <a:pt x="237" y="910"/>
                  </a:cubicBezTo>
                  <a:cubicBezTo>
                    <a:pt x="245" y="909"/>
                    <a:pt x="250" y="904"/>
                    <a:pt x="258" y="904"/>
                  </a:cubicBezTo>
                  <a:cubicBezTo>
                    <a:pt x="258" y="901"/>
                    <a:pt x="259" y="898"/>
                    <a:pt x="256" y="898"/>
                  </a:cubicBezTo>
                  <a:cubicBezTo>
                    <a:pt x="249" y="904"/>
                    <a:pt x="228" y="906"/>
                    <a:pt x="228" y="916"/>
                  </a:cubicBezTo>
                  <a:cubicBezTo>
                    <a:pt x="228" y="919"/>
                    <a:pt x="228" y="924"/>
                    <a:pt x="234" y="923"/>
                  </a:cubicBezTo>
                  <a:close/>
                  <a:moveTo>
                    <a:pt x="558" y="899"/>
                  </a:moveTo>
                  <a:cubicBezTo>
                    <a:pt x="557" y="899"/>
                    <a:pt x="557" y="898"/>
                    <a:pt x="555" y="898"/>
                  </a:cubicBezTo>
                  <a:cubicBezTo>
                    <a:pt x="552" y="902"/>
                    <a:pt x="558" y="905"/>
                    <a:pt x="558" y="899"/>
                  </a:cubicBezTo>
                  <a:close/>
                  <a:moveTo>
                    <a:pt x="953" y="898"/>
                  </a:moveTo>
                  <a:cubicBezTo>
                    <a:pt x="952" y="900"/>
                    <a:pt x="950" y="904"/>
                    <a:pt x="954" y="905"/>
                  </a:cubicBezTo>
                  <a:cubicBezTo>
                    <a:pt x="954" y="903"/>
                    <a:pt x="956" y="902"/>
                    <a:pt x="956" y="899"/>
                  </a:cubicBezTo>
                  <a:cubicBezTo>
                    <a:pt x="955" y="899"/>
                    <a:pt x="955" y="898"/>
                    <a:pt x="953" y="898"/>
                  </a:cubicBezTo>
                  <a:close/>
                  <a:moveTo>
                    <a:pt x="302" y="908"/>
                  </a:moveTo>
                  <a:cubicBezTo>
                    <a:pt x="300" y="905"/>
                    <a:pt x="298" y="902"/>
                    <a:pt x="294" y="903"/>
                  </a:cubicBezTo>
                  <a:cubicBezTo>
                    <a:pt x="292" y="905"/>
                    <a:pt x="293" y="907"/>
                    <a:pt x="294" y="909"/>
                  </a:cubicBezTo>
                  <a:cubicBezTo>
                    <a:pt x="297" y="910"/>
                    <a:pt x="301" y="910"/>
                    <a:pt x="302" y="908"/>
                  </a:cubicBezTo>
                  <a:close/>
                  <a:moveTo>
                    <a:pt x="513" y="912"/>
                  </a:moveTo>
                  <a:cubicBezTo>
                    <a:pt x="513" y="909"/>
                    <a:pt x="508" y="911"/>
                    <a:pt x="505" y="910"/>
                  </a:cubicBezTo>
                  <a:cubicBezTo>
                    <a:pt x="504" y="917"/>
                    <a:pt x="512" y="917"/>
                    <a:pt x="513" y="912"/>
                  </a:cubicBezTo>
                  <a:close/>
                  <a:moveTo>
                    <a:pt x="246" y="927"/>
                  </a:moveTo>
                  <a:cubicBezTo>
                    <a:pt x="246" y="924"/>
                    <a:pt x="251" y="926"/>
                    <a:pt x="250" y="922"/>
                  </a:cubicBezTo>
                  <a:cubicBezTo>
                    <a:pt x="247" y="919"/>
                    <a:pt x="246" y="914"/>
                    <a:pt x="239" y="915"/>
                  </a:cubicBezTo>
                  <a:cubicBezTo>
                    <a:pt x="238" y="920"/>
                    <a:pt x="237" y="924"/>
                    <a:pt x="237" y="929"/>
                  </a:cubicBezTo>
                  <a:cubicBezTo>
                    <a:pt x="239" y="941"/>
                    <a:pt x="264" y="958"/>
                    <a:pt x="274" y="948"/>
                  </a:cubicBezTo>
                  <a:cubicBezTo>
                    <a:pt x="268" y="938"/>
                    <a:pt x="252" y="937"/>
                    <a:pt x="246" y="927"/>
                  </a:cubicBezTo>
                  <a:close/>
                  <a:moveTo>
                    <a:pt x="509" y="943"/>
                  </a:moveTo>
                  <a:cubicBezTo>
                    <a:pt x="507" y="945"/>
                    <a:pt x="501" y="944"/>
                    <a:pt x="501" y="949"/>
                  </a:cubicBezTo>
                  <a:cubicBezTo>
                    <a:pt x="515" y="950"/>
                    <a:pt x="520" y="941"/>
                    <a:pt x="524" y="933"/>
                  </a:cubicBezTo>
                  <a:cubicBezTo>
                    <a:pt x="520" y="927"/>
                    <a:pt x="523" y="918"/>
                    <a:pt x="515" y="916"/>
                  </a:cubicBezTo>
                  <a:cubicBezTo>
                    <a:pt x="514" y="922"/>
                    <a:pt x="517" y="930"/>
                    <a:pt x="515" y="933"/>
                  </a:cubicBezTo>
                  <a:cubicBezTo>
                    <a:pt x="511" y="931"/>
                    <a:pt x="507" y="923"/>
                    <a:pt x="500" y="929"/>
                  </a:cubicBezTo>
                  <a:cubicBezTo>
                    <a:pt x="502" y="933"/>
                    <a:pt x="502" y="934"/>
                    <a:pt x="500" y="938"/>
                  </a:cubicBezTo>
                  <a:cubicBezTo>
                    <a:pt x="505" y="938"/>
                    <a:pt x="509" y="939"/>
                    <a:pt x="509" y="943"/>
                  </a:cubicBezTo>
                  <a:close/>
                  <a:moveTo>
                    <a:pt x="216" y="919"/>
                  </a:moveTo>
                  <a:cubicBezTo>
                    <a:pt x="208" y="916"/>
                    <a:pt x="195" y="928"/>
                    <a:pt x="198" y="938"/>
                  </a:cubicBezTo>
                  <a:cubicBezTo>
                    <a:pt x="207" y="934"/>
                    <a:pt x="214" y="929"/>
                    <a:pt x="216" y="919"/>
                  </a:cubicBezTo>
                  <a:close/>
                  <a:moveTo>
                    <a:pt x="1094" y="924"/>
                  </a:moveTo>
                  <a:cubicBezTo>
                    <a:pt x="1087" y="922"/>
                    <a:pt x="1079" y="928"/>
                    <a:pt x="1074" y="934"/>
                  </a:cubicBezTo>
                  <a:cubicBezTo>
                    <a:pt x="1074" y="935"/>
                    <a:pt x="1075" y="937"/>
                    <a:pt x="1074" y="938"/>
                  </a:cubicBezTo>
                  <a:cubicBezTo>
                    <a:pt x="1074" y="939"/>
                    <a:pt x="1072" y="938"/>
                    <a:pt x="1072" y="939"/>
                  </a:cubicBezTo>
                  <a:cubicBezTo>
                    <a:pt x="1069" y="946"/>
                    <a:pt x="1065" y="956"/>
                    <a:pt x="1066" y="958"/>
                  </a:cubicBezTo>
                  <a:cubicBezTo>
                    <a:pt x="1067" y="964"/>
                    <a:pt x="1080" y="969"/>
                    <a:pt x="1086" y="967"/>
                  </a:cubicBezTo>
                  <a:cubicBezTo>
                    <a:pt x="1096" y="964"/>
                    <a:pt x="1098" y="946"/>
                    <a:pt x="1092" y="937"/>
                  </a:cubicBezTo>
                  <a:cubicBezTo>
                    <a:pt x="1094" y="931"/>
                    <a:pt x="1097" y="931"/>
                    <a:pt x="1094" y="924"/>
                  </a:cubicBezTo>
                  <a:close/>
                  <a:moveTo>
                    <a:pt x="191" y="930"/>
                  </a:moveTo>
                  <a:cubicBezTo>
                    <a:pt x="190" y="929"/>
                    <a:pt x="189" y="928"/>
                    <a:pt x="187" y="929"/>
                  </a:cubicBezTo>
                  <a:cubicBezTo>
                    <a:pt x="186" y="930"/>
                    <a:pt x="186" y="932"/>
                    <a:pt x="186" y="934"/>
                  </a:cubicBezTo>
                  <a:cubicBezTo>
                    <a:pt x="190" y="935"/>
                    <a:pt x="191" y="933"/>
                    <a:pt x="191" y="930"/>
                  </a:cubicBezTo>
                  <a:close/>
                  <a:moveTo>
                    <a:pt x="263" y="979"/>
                  </a:moveTo>
                  <a:cubicBezTo>
                    <a:pt x="262" y="982"/>
                    <a:pt x="265" y="983"/>
                    <a:pt x="263" y="984"/>
                  </a:cubicBezTo>
                  <a:cubicBezTo>
                    <a:pt x="256" y="987"/>
                    <a:pt x="250" y="990"/>
                    <a:pt x="250" y="999"/>
                  </a:cubicBezTo>
                  <a:cubicBezTo>
                    <a:pt x="260" y="992"/>
                    <a:pt x="268" y="999"/>
                    <a:pt x="281" y="999"/>
                  </a:cubicBezTo>
                  <a:cubicBezTo>
                    <a:pt x="285" y="995"/>
                    <a:pt x="286" y="987"/>
                    <a:pt x="294" y="987"/>
                  </a:cubicBezTo>
                  <a:cubicBezTo>
                    <a:pt x="296" y="986"/>
                    <a:pt x="294" y="982"/>
                    <a:pt x="296" y="981"/>
                  </a:cubicBezTo>
                  <a:cubicBezTo>
                    <a:pt x="302" y="977"/>
                    <a:pt x="310" y="983"/>
                    <a:pt x="315" y="978"/>
                  </a:cubicBezTo>
                  <a:cubicBezTo>
                    <a:pt x="319" y="981"/>
                    <a:pt x="325" y="982"/>
                    <a:pt x="325" y="989"/>
                  </a:cubicBezTo>
                  <a:cubicBezTo>
                    <a:pt x="327" y="990"/>
                    <a:pt x="332" y="989"/>
                    <a:pt x="333" y="992"/>
                  </a:cubicBezTo>
                  <a:cubicBezTo>
                    <a:pt x="332" y="994"/>
                    <a:pt x="327" y="993"/>
                    <a:pt x="327" y="997"/>
                  </a:cubicBezTo>
                  <a:cubicBezTo>
                    <a:pt x="335" y="1006"/>
                    <a:pt x="357" y="1011"/>
                    <a:pt x="366" y="998"/>
                  </a:cubicBezTo>
                  <a:cubicBezTo>
                    <a:pt x="373" y="1002"/>
                    <a:pt x="381" y="1005"/>
                    <a:pt x="389" y="1007"/>
                  </a:cubicBezTo>
                  <a:cubicBezTo>
                    <a:pt x="390" y="998"/>
                    <a:pt x="384" y="995"/>
                    <a:pt x="378" y="992"/>
                  </a:cubicBezTo>
                  <a:cubicBezTo>
                    <a:pt x="381" y="986"/>
                    <a:pt x="383" y="982"/>
                    <a:pt x="386" y="975"/>
                  </a:cubicBezTo>
                  <a:cubicBezTo>
                    <a:pt x="397" y="972"/>
                    <a:pt x="410" y="967"/>
                    <a:pt x="422" y="971"/>
                  </a:cubicBezTo>
                  <a:cubicBezTo>
                    <a:pt x="426" y="966"/>
                    <a:pt x="437" y="968"/>
                    <a:pt x="441" y="962"/>
                  </a:cubicBezTo>
                  <a:cubicBezTo>
                    <a:pt x="444" y="966"/>
                    <a:pt x="443" y="975"/>
                    <a:pt x="450" y="974"/>
                  </a:cubicBezTo>
                  <a:cubicBezTo>
                    <a:pt x="450" y="970"/>
                    <a:pt x="450" y="967"/>
                    <a:pt x="451" y="964"/>
                  </a:cubicBezTo>
                  <a:cubicBezTo>
                    <a:pt x="454" y="963"/>
                    <a:pt x="458" y="964"/>
                    <a:pt x="461" y="962"/>
                  </a:cubicBezTo>
                  <a:cubicBezTo>
                    <a:pt x="456" y="956"/>
                    <a:pt x="447" y="955"/>
                    <a:pt x="440" y="951"/>
                  </a:cubicBezTo>
                  <a:cubicBezTo>
                    <a:pt x="448" y="947"/>
                    <a:pt x="452" y="955"/>
                    <a:pt x="459" y="955"/>
                  </a:cubicBezTo>
                  <a:cubicBezTo>
                    <a:pt x="462" y="953"/>
                    <a:pt x="462" y="950"/>
                    <a:pt x="464" y="948"/>
                  </a:cubicBezTo>
                  <a:cubicBezTo>
                    <a:pt x="471" y="949"/>
                    <a:pt x="479" y="952"/>
                    <a:pt x="479" y="943"/>
                  </a:cubicBezTo>
                  <a:cubicBezTo>
                    <a:pt x="477" y="941"/>
                    <a:pt x="476" y="944"/>
                    <a:pt x="474" y="944"/>
                  </a:cubicBezTo>
                  <a:cubicBezTo>
                    <a:pt x="467" y="934"/>
                    <a:pt x="457" y="930"/>
                    <a:pt x="443" y="933"/>
                  </a:cubicBezTo>
                  <a:cubicBezTo>
                    <a:pt x="436" y="935"/>
                    <a:pt x="438" y="947"/>
                    <a:pt x="433" y="952"/>
                  </a:cubicBezTo>
                  <a:cubicBezTo>
                    <a:pt x="431" y="952"/>
                    <a:pt x="432" y="949"/>
                    <a:pt x="429" y="950"/>
                  </a:cubicBezTo>
                  <a:cubicBezTo>
                    <a:pt x="428" y="963"/>
                    <a:pt x="410" y="953"/>
                    <a:pt x="413" y="941"/>
                  </a:cubicBezTo>
                  <a:cubicBezTo>
                    <a:pt x="409" y="941"/>
                    <a:pt x="407" y="939"/>
                    <a:pt x="403" y="938"/>
                  </a:cubicBezTo>
                  <a:cubicBezTo>
                    <a:pt x="403" y="936"/>
                    <a:pt x="405" y="936"/>
                    <a:pt x="404" y="933"/>
                  </a:cubicBezTo>
                  <a:cubicBezTo>
                    <a:pt x="398" y="924"/>
                    <a:pt x="384" y="934"/>
                    <a:pt x="373" y="933"/>
                  </a:cubicBezTo>
                  <a:cubicBezTo>
                    <a:pt x="368" y="932"/>
                    <a:pt x="364" y="929"/>
                    <a:pt x="360" y="933"/>
                  </a:cubicBezTo>
                  <a:cubicBezTo>
                    <a:pt x="351" y="929"/>
                    <a:pt x="334" y="933"/>
                    <a:pt x="325" y="935"/>
                  </a:cubicBezTo>
                  <a:cubicBezTo>
                    <a:pt x="322" y="936"/>
                    <a:pt x="321" y="934"/>
                    <a:pt x="318" y="934"/>
                  </a:cubicBezTo>
                  <a:cubicBezTo>
                    <a:pt x="313" y="938"/>
                    <a:pt x="310" y="939"/>
                    <a:pt x="305" y="940"/>
                  </a:cubicBezTo>
                  <a:cubicBezTo>
                    <a:pt x="305" y="944"/>
                    <a:pt x="304" y="948"/>
                    <a:pt x="302" y="949"/>
                  </a:cubicBezTo>
                  <a:cubicBezTo>
                    <a:pt x="294" y="949"/>
                    <a:pt x="284" y="948"/>
                    <a:pt x="282" y="954"/>
                  </a:cubicBezTo>
                  <a:cubicBezTo>
                    <a:pt x="283" y="958"/>
                    <a:pt x="289" y="958"/>
                    <a:pt x="288" y="963"/>
                  </a:cubicBezTo>
                  <a:cubicBezTo>
                    <a:pt x="286" y="967"/>
                    <a:pt x="281" y="969"/>
                    <a:pt x="277" y="971"/>
                  </a:cubicBezTo>
                  <a:cubicBezTo>
                    <a:pt x="275" y="978"/>
                    <a:pt x="271" y="982"/>
                    <a:pt x="263" y="979"/>
                  </a:cubicBezTo>
                  <a:close/>
                  <a:moveTo>
                    <a:pt x="583" y="949"/>
                  </a:moveTo>
                  <a:cubicBezTo>
                    <a:pt x="585" y="954"/>
                    <a:pt x="593" y="954"/>
                    <a:pt x="601" y="954"/>
                  </a:cubicBezTo>
                  <a:cubicBezTo>
                    <a:pt x="603" y="957"/>
                    <a:pt x="605" y="960"/>
                    <a:pt x="604" y="965"/>
                  </a:cubicBezTo>
                  <a:cubicBezTo>
                    <a:pt x="598" y="966"/>
                    <a:pt x="595" y="969"/>
                    <a:pt x="590" y="971"/>
                  </a:cubicBezTo>
                  <a:cubicBezTo>
                    <a:pt x="588" y="962"/>
                    <a:pt x="575" y="962"/>
                    <a:pt x="569" y="957"/>
                  </a:cubicBezTo>
                  <a:cubicBezTo>
                    <a:pt x="567" y="959"/>
                    <a:pt x="564" y="959"/>
                    <a:pt x="565" y="962"/>
                  </a:cubicBezTo>
                  <a:cubicBezTo>
                    <a:pt x="573" y="964"/>
                    <a:pt x="576" y="971"/>
                    <a:pt x="581" y="977"/>
                  </a:cubicBezTo>
                  <a:cubicBezTo>
                    <a:pt x="578" y="976"/>
                    <a:pt x="577" y="978"/>
                    <a:pt x="574" y="978"/>
                  </a:cubicBezTo>
                  <a:cubicBezTo>
                    <a:pt x="574" y="980"/>
                    <a:pt x="573" y="982"/>
                    <a:pt x="573" y="985"/>
                  </a:cubicBezTo>
                  <a:cubicBezTo>
                    <a:pt x="571" y="986"/>
                    <a:pt x="569" y="987"/>
                    <a:pt x="567" y="988"/>
                  </a:cubicBezTo>
                  <a:cubicBezTo>
                    <a:pt x="566" y="993"/>
                    <a:pt x="570" y="992"/>
                    <a:pt x="569" y="997"/>
                  </a:cubicBezTo>
                  <a:cubicBezTo>
                    <a:pt x="563" y="1000"/>
                    <a:pt x="555" y="1000"/>
                    <a:pt x="556" y="1009"/>
                  </a:cubicBezTo>
                  <a:cubicBezTo>
                    <a:pt x="557" y="1012"/>
                    <a:pt x="561" y="1011"/>
                    <a:pt x="563" y="1012"/>
                  </a:cubicBezTo>
                  <a:cubicBezTo>
                    <a:pt x="563" y="1014"/>
                    <a:pt x="563" y="1017"/>
                    <a:pt x="563" y="1019"/>
                  </a:cubicBezTo>
                  <a:cubicBezTo>
                    <a:pt x="567" y="1020"/>
                    <a:pt x="568" y="1019"/>
                    <a:pt x="572" y="1021"/>
                  </a:cubicBezTo>
                  <a:cubicBezTo>
                    <a:pt x="579" y="1007"/>
                    <a:pt x="586" y="993"/>
                    <a:pt x="596" y="983"/>
                  </a:cubicBezTo>
                  <a:cubicBezTo>
                    <a:pt x="598" y="992"/>
                    <a:pt x="586" y="1005"/>
                    <a:pt x="594" y="1015"/>
                  </a:cubicBezTo>
                  <a:cubicBezTo>
                    <a:pt x="592" y="1016"/>
                    <a:pt x="593" y="1020"/>
                    <a:pt x="593" y="1024"/>
                  </a:cubicBezTo>
                  <a:cubicBezTo>
                    <a:pt x="594" y="1028"/>
                    <a:pt x="603" y="1029"/>
                    <a:pt x="606" y="1025"/>
                  </a:cubicBezTo>
                  <a:cubicBezTo>
                    <a:pt x="605" y="1015"/>
                    <a:pt x="601" y="1007"/>
                    <a:pt x="608" y="1001"/>
                  </a:cubicBezTo>
                  <a:cubicBezTo>
                    <a:pt x="611" y="1000"/>
                    <a:pt x="611" y="1002"/>
                    <a:pt x="615" y="1002"/>
                  </a:cubicBezTo>
                  <a:cubicBezTo>
                    <a:pt x="615" y="998"/>
                    <a:pt x="617" y="995"/>
                    <a:pt x="618" y="991"/>
                  </a:cubicBezTo>
                  <a:cubicBezTo>
                    <a:pt x="616" y="988"/>
                    <a:pt x="612" y="987"/>
                    <a:pt x="611" y="982"/>
                  </a:cubicBezTo>
                  <a:cubicBezTo>
                    <a:pt x="617" y="979"/>
                    <a:pt x="612" y="969"/>
                    <a:pt x="609" y="966"/>
                  </a:cubicBezTo>
                  <a:cubicBezTo>
                    <a:pt x="611" y="965"/>
                    <a:pt x="611" y="962"/>
                    <a:pt x="612" y="959"/>
                  </a:cubicBezTo>
                  <a:cubicBezTo>
                    <a:pt x="610" y="958"/>
                    <a:pt x="609" y="957"/>
                    <a:pt x="610" y="954"/>
                  </a:cubicBezTo>
                  <a:cubicBezTo>
                    <a:pt x="604" y="953"/>
                    <a:pt x="601" y="949"/>
                    <a:pt x="599" y="943"/>
                  </a:cubicBezTo>
                  <a:cubicBezTo>
                    <a:pt x="584" y="948"/>
                    <a:pt x="573" y="942"/>
                    <a:pt x="559" y="940"/>
                  </a:cubicBezTo>
                  <a:cubicBezTo>
                    <a:pt x="558" y="934"/>
                    <a:pt x="549" y="929"/>
                    <a:pt x="545" y="933"/>
                  </a:cubicBezTo>
                  <a:cubicBezTo>
                    <a:pt x="552" y="945"/>
                    <a:pt x="563" y="954"/>
                    <a:pt x="583" y="949"/>
                  </a:cubicBezTo>
                  <a:close/>
                  <a:moveTo>
                    <a:pt x="173" y="932"/>
                  </a:moveTo>
                  <a:cubicBezTo>
                    <a:pt x="167" y="934"/>
                    <a:pt x="161" y="935"/>
                    <a:pt x="161" y="942"/>
                  </a:cubicBezTo>
                  <a:cubicBezTo>
                    <a:pt x="166" y="941"/>
                    <a:pt x="174" y="936"/>
                    <a:pt x="173" y="932"/>
                  </a:cubicBezTo>
                  <a:close/>
                  <a:moveTo>
                    <a:pt x="933" y="934"/>
                  </a:moveTo>
                  <a:cubicBezTo>
                    <a:pt x="932" y="937"/>
                    <a:pt x="930" y="938"/>
                    <a:pt x="930" y="941"/>
                  </a:cubicBezTo>
                  <a:cubicBezTo>
                    <a:pt x="932" y="944"/>
                    <a:pt x="938" y="936"/>
                    <a:pt x="933" y="934"/>
                  </a:cubicBezTo>
                  <a:close/>
                  <a:moveTo>
                    <a:pt x="152" y="936"/>
                  </a:moveTo>
                  <a:cubicBezTo>
                    <a:pt x="146" y="937"/>
                    <a:pt x="146" y="944"/>
                    <a:pt x="143" y="949"/>
                  </a:cubicBezTo>
                  <a:cubicBezTo>
                    <a:pt x="150" y="948"/>
                    <a:pt x="153" y="945"/>
                    <a:pt x="152" y="936"/>
                  </a:cubicBezTo>
                  <a:close/>
                  <a:moveTo>
                    <a:pt x="189" y="948"/>
                  </a:moveTo>
                  <a:cubicBezTo>
                    <a:pt x="190" y="944"/>
                    <a:pt x="188" y="943"/>
                    <a:pt x="186" y="942"/>
                  </a:cubicBezTo>
                  <a:cubicBezTo>
                    <a:pt x="184" y="947"/>
                    <a:pt x="183" y="943"/>
                    <a:pt x="179" y="943"/>
                  </a:cubicBezTo>
                  <a:cubicBezTo>
                    <a:pt x="176" y="946"/>
                    <a:pt x="181" y="947"/>
                    <a:pt x="181" y="950"/>
                  </a:cubicBezTo>
                  <a:cubicBezTo>
                    <a:pt x="178" y="950"/>
                    <a:pt x="177" y="950"/>
                    <a:pt x="176" y="951"/>
                  </a:cubicBezTo>
                  <a:cubicBezTo>
                    <a:pt x="175" y="954"/>
                    <a:pt x="178" y="954"/>
                    <a:pt x="181" y="954"/>
                  </a:cubicBezTo>
                  <a:cubicBezTo>
                    <a:pt x="181" y="948"/>
                    <a:pt x="184" y="946"/>
                    <a:pt x="189" y="948"/>
                  </a:cubicBezTo>
                  <a:close/>
                  <a:moveTo>
                    <a:pt x="760" y="947"/>
                  </a:moveTo>
                  <a:cubicBezTo>
                    <a:pt x="758" y="944"/>
                    <a:pt x="752" y="945"/>
                    <a:pt x="753" y="949"/>
                  </a:cubicBezTo>
                  <a:cubicBezTo>
                    <a:pt x="754" y="949"/>
                    <a:pt x="754" y="950"/>
                    <a:pt x="755" y="951"/>
                  </a:cubicBezTo>
                  <a:cubicBezTo>
                    <a:pt x="757" y="950"/>
                    <a:pt x="760" y="950"/>
                    <a:pt x="760" y="947"/>
                  </a:cubicBezTo>
                  <a:close/>
                  <a:moveTo>
                    <a:pt x="150" y="955"/>
                  </a:moveTo>
                  <a:cubicBezTo>
                    <a:pt x="152" y="957"/>
                    <a:pt x="156" y="957"/>
                    <a:pt x="161" y="957"/>
                  </a:cubicBezTo>
                  <a:cubicBezTo>
                    <a:pt x="161" y="954"/>
                    <a:pt x="162" y="954"/>
                    <a:pt x="162" y="951"/>
                  </a:cubicBezTo>
                  <a:cubicBezTo>
                    <a:pt x="158" y="949"/>
                    <a:pt x="150" y="950"/>
                    <a:pt x="150" y="955"/>
                  </a:cubicBezTo>
                  <a:close/>
                  <a:moveTo>
                    <a:pt x="882" y="953"/>
                  </a:moveTo>
                  <a:cubicBezTo>
                    <a:pt x="877" y="963"/>
                    <a:pt x="861" y="965"/>
                    <a:pt x="851" y="972"/>
                  </a:cubicBezTo>
                  <a:cubicBezTo>
                    <a:pt x="846" y="975"/>
                    <a:pt x="846" y="979"/>
                    <a:pt x="840" y="981"/>
                  </a:cubicBezTo>
                  <a:cubicBezTo>
                    <a:pt x="837" y="981"/>
                    <a:pt x="833" y="978"/>
                    <a:pt x="831" y="981"/>
                  </a:cubicBezTo>
                  <a:cubicBezTo>
                    <a:pt x="829" y="979"/>
                    <a:pt x="828" y="978"/>
                    <a:pt x="825" y="980"/>
                  </a:cubicBezTo>
                  <a:cubicBezTo>
                    <a:pt x="822" y="981"/>
                    <a:pt x="827" y="984"/>
                    <a:pt x="825" y="984"/>
                  </a:cubicBezTo>
                  <a:cubicBezTo>
                    <a:pt x="820" y="989"/>
                    <a:pt x="811" y="992"/>
                    <a:pt x="809" y="997"/>
                  </a:cubicBezTo>
                  <a:cubicBezTo>
                    <a:pt x="807" y="995"/>
                    <a:pt x="803" y="993"/>
                    <a:pt x="801" y="995"/>
                  </a:cubicBezTo>
                  <a:cubicBezTo>
                    <a:pt x="799" y="1000"/>
                    <a:pt x="803" y="1005"/>
                    <a:pt x="799" y="1010"/>
                  </a:cubicBezTo>
                  <a:cubicBezTo>
                    <a:pt x="796" y="1010"/>
                    <a:pt x="793" y="1009"/>
                    <a:pt x="789" y="1009"/>
                  </a:cubicBezTo>
                  <a:cubicBezTo>
                    <a:pt x="788" y="1013"/>
                    <a:pt x="788" y="1017"/>
                    <a:pt x="784" y="1018"/>
                  </a:cubicBezTo>
                  <a:cubicBezTo>
                    <a:pt x="780" y="1017"/>
                    <a:pt x="778" y="1014"/>
                    <a:pt x="777" y="1010"/>
                  </a:cubicBezTo>
                  <a:cubicBezTo>
                    <a:pt x="764" y="1009"/>
                    <a:pt x="760" y="1017"/>
                    <a:pt x="757" y="1026"/>
                  </a:cubicBezTo>
                  <a:cubicBezTo>
                    <a:pt x="766" y="1030"/>
                    <a:pt x="769" y="1021"/>
                    <a:pt x="775" y="1018"/>
                  </a:cubicBezTo>
                  <a:cubicBezTo>
                    <a:pt x="776" y="1020"/>
                    <a:pt x="780" y="1018"/>
                    <a:pt x="780" y="1020"/>
                  </a:cubicBezTo>
                  <a:cubicBezTo>
                    <a:pt x="779" y="1024"/>
                    <a:pt x="775" y="1020"/>
                    <a:pt x="772" y="1021"/>
                  </a:cubicBezTo>
                  <a:cubicBezTo>
                    <a:pt x="771" y="1025"/>
                    <a:pt x="769" y="1027"/>
                    <a:pt x="765" y="1029"/>
                  </a:cubicBezTo>
                  <a:cubicBezTo>
                    <a:pt x="769" y="1035"/>
                    <a:pt x="764" y="1047"/>
                    <a:pt x="764" y="1057"/>
                  </a:cubicBezTo>
                  <a:cubicBezTo>
                    <a:pt x="754" y="1058"/>
                    <a:pt x="744" y="1054"/>
                    <a:pt x="736" y="1056"/>
                  </a:cubicBezTo>
                  <a:cubicBezTo>
                    <a:pt x="732" y="1057"/>
                    <a:pt x="729" y="1062"/>
                    <a:pt x="725" y="1062"/>
                  </a:cubicBezTo>
                  <a:cubicBezTo>
                    <a:pt x="718" y="1063"/>
                    <a:pt x="712" y="1058"/>
                    <a:pt x="703" y="1060"/>
                  </a:cubicBezTo>
                  <a:cubicBezTo>
                    <a:pt x="703" y="1059"/>
                    <a:pt x="703" y="1057"/>
                    <a:pt x="703" y="1055"/>
                  </a:cubicBezTo>
                  <a:cubicBezTo>
                    <a:pt x="695" y="1053"/>
                    <a:pt x="687" y="1058"/>
                    <a:pt x="676" y="1057"/>
                  </a:cubicBezTo>
                  <a:cubicBezTo>
                    <a:pt x="674" y="1059"/>
                    <a:pt x="677" y="1066"/>
                    <a:pt x="674" y="1067"/>
                  </a:cubicBezTo>
                  <a:cubicBezTo>
                    <a:pt x="673" y="1067"/>
                    <a:pt x="673" y="1068"/>
                    <a:pt x="671" y="1068"/>
                  </a:cubicBezTo>
                  <a:cubicBezTo>
                    <a:pt x="670" y="1067"/>
                    <a:pt x="670" y="1065"/>
                    <a:pt x="668" y="1063"/>
                  </a:cubicBezTo>
                  <a:cubicBezTo>
                    <a:pt x="661" y="1063"/>
                    <a:pt x="657" y="1062"/>
                    <a:pt x="653" y="1066"/>
                  </a:cubicBezTo>
                  <a:cubicBezTo>
                    <a:pt x="653" y="1062"/>
                    <a:pt x="648" y="1063"/>
                    <a:pt x="645" y="1062"/>
                  </a:cubicBezTo>
                  <a:cubicBezTo>
                    <a:pt x="643" y="1064"/>
                    <a:pt x="644" y="1070"/>
                    <a:pt x="646" y="1071"/>
                  </a:cubicBezTo>
                  <a:cubicBezTo>
                    <a:pt x="652" y="1073"/>
                    <a:pt x="652" y="1066"/>
                    <a:pt x="656" y="1069"/>
                  </a:cubicBezTo>
                  <a:cubicBezTo>
                    <a:pt x="658" y="1074"/>
                    <a:pt x="651" y="1074"/>
                    <a:pt x="654" y="1077"/>
                  </a:cubicBezTo>
                  <a:cubicBezTo>
                    <a:pt x="663" y="1081"/>
                    <a:pt x="666" y="1074"/>
                    <a:pt x="674" y="1074"/>
                  </a:cubicBezTo>
                  <a:cubicBezTo>
                    <a:pt x="683" y="1073"/>
                    <a:pt x="693" y="1078"/>
                    <a:pt x="700" y="1077"/>
                  </a:cubicBezTo>
                  <a:cubicBezTo>
                    <a:pt x="703" y="1076"/>
                    <a:pt x="705" y="1072"/>
                    <a:pt x="708" y="1072"/>
                  </a:cubicBezTo>
                  <a:cubicBezTo>
                    <a:pt x="721" y="1069"/>
                    <a:pt x="736" y="1078"/>
                    <a:pt x="749" y="1071"/>
                  </a:cubicBezTo>
                  <a:cubicBezTo>
                    <a:pt x="752" y="1072"/>
                    <a:pt x="755" y="1075"/>
                    <a:pt x="760" y="1075"/>
                  </a:cubicBezTo>
                  <a:cubicBezTo>
                    <a:pt x="761" y="1074"/>
                    <a:pt x="759" y="1069"/>
                    <a:pt x="762" y="1069"/>
                  </a:cubicBezTo>
                  <a:cubicBezTo>
                    <a:pt x="765" y="1069"/>
                    <a:pt x="767" y="1071"/>
                    <a:pt x="771" y="1071"/>
                  </a:cubicBezTo>
                  <a:cubicBezTo>
                    <a:pt x="771" y="1066"/>
                    <a:pt x="764" y="1063"/>
                    <a:pt x="766" y="1058"/>
                  </a:cubicBezTo>
                  <a:cubicBezTo>
                    <a:pt x="771" y="1060"/>
                    <a:pt x="778" y="1058"/>
                    <a:pt x="781" y="1061"/>
                  </a:cubicBezTo>
                  <a:cubicBezTo>
                    <a:pt x="789" y="1055"/>
                    <a:pt x="799" y="1051"/>
                    <a:pt x="810" y="1047"/>
                  </a:cubicBezTo>
                  <a:cubicBezTo>
                    <a:pt x="809" y="1044"/>
                    <a:pt x="810" y="1042"/>
                    <a:pt x="811" y="1041"/>
                  </a:cubicBezTo>
                  <a:cubicBezTo>
                    <a:pt x="821" y="1040"/>
                    <a:pt x="824" y="1033"/>
                    <a:pt x="831" y="1029"/>
                  </a:cubicBezTo>
                  <a:cubicBezTo>
                    <a:pt x="833" y="1018"/>
                    <a:pt x="843" y="1013"/>
                    <a:pt x="849" y="1005"/>
                  </a:cubicBezTo>
                  <a:cubicBezTo>
                    <a:pt x="852" y="1005"/>
                    <a:pt x="852" y="1006"/>
                    <a:pt x="855" y="1006"/>
                  </a:cubicBezTo>
                  <a:cubicBezTo>
                    <a:pt x="857" y="994"/>
                    <a:pt x="864" y="986"/>
                    <a:pt x="877" y="984"/>
                  </a:cubicBezTo>
                  <a:cubicBezTo>
                    <a:pt x="881" y="972"/>
                    <a:pt x="912" y="965"/>
                    <a:pt x="912" y="956"/>
                  </a:cubicBezTo>
                  <a:cubicBezTo>
                    <a:pt x="912" y="944"/>
                    <a:pt x="893" y="958"/>
                    <a:pt x="882" y="953"/>
                  </a:cubicBezTo>
                  <a:close/>
                  <a:moveTo>
                    <a:pt x="473" y="977"/>
                  </a:moveTo>
                  <a:cubicBezTo>
                    <a:pt x="478" y="973"/>
                    <a:pt x="485" y="978"/>
                    <a:pt x="488" y="972"/>
                  </a:cubicBezTo>
                  <a:cubicBezTo>
                    <a:pt x="493" y="975"/>
                    <a:pt x="500" y="981"/>
                    <a:pt x="506" y="977"/>
                  </a:cubicBezTo>
                  <a:cubicBezTo>
                    <a:pt x="504" y="969"/>
                    <a:pt x="495" y="968"/>
                    <a:pt x="490" y="964"/>
                  </a:cubicBezTo>
                  <a:cubicBezTo>
                    <a:pt x="491" y="962"/>
                    <a:pt x="493" y="962"/>
                    <a:pt x="494" y="959"/>
                  </a:cubicBezTo>
                  <a:cubicBezTo>
                    <a:pt x="491" y="957"/>
                    <a:pt x="486" y="957"/>
                    <a:pt x="481" y="957"/>
                  </a:cubicBezTo>
                  <a:cubicBezTo>
                    <a:pt x="482" y="961"/>
                    <a:pt x="486" y="962"/>
                    <a:pt x="488" y="965"/>
                  </a:cubicBezTo>
                  <a:cubicBezTo>
                    <a:pt x="478" y="964"/>
                    <a:pt x="472" y="970"/>
                    <a:pt x="473" y="977"/>
                  </a:cubicBezTo>
                  <a:close/>
                  <a:moveTo>
                    <a:pt x="138" y="964"/>
                  </a:moveTo>
                  <a:cubicBezTo>
                    <a:pt x="140" y="962"/>
                    <a:pt x="143" y="961"/>
                    <a:pt x="144" y="957"/>
                  </a:cubicBezTo>
                  <a:cubicBezTo>
                    <a:pt x="140" y="957"/>
                    <a:pt x="138" y="958"/>
                    <a:pt x="136" y="959"/>
                  </a:cubicBezTo>
                  <a:cubicBezTo>
                    <a:pt x="136" y="962"/>
                    <a:pt x="137" y="964"/>
                    <a:pt x="138" y="964"/>
                  </a:cubicBezTo>
                  <a:close/>
                  <a:moveTo>
                    <a:pt x="552" y="972"/>
                  </a:moveTo>
                  <a:cubicBezTo>
                    <a:pt x="550" y="963"/>
                    <a:pt x="539" y="970"/>
                    <a:pt x="532" y="966"/>
                  </a:cubicBezTo>
                  <a:cubicBezTo>
                    <a:pt x="536" y="971"/>
                    <a:pt x="545" y="973"/>
                    <a:pt x="552" y="972"/>
                  </a:cubicBezTo>
                  <a:close/>
                  <a:moveTo>
                    <a:pt x="568" y="974"/>
                  </a:moveTo>
                  <a:cubicBezTo>
                    <a:pt x="569" y="969"/>
                    <a:pt x="563" y="968"/>
                    <a:pt x="561" y="970"/>
                  </a:cubicBezTo>
                  <a:cubicBezTo>
                    <a:pt x="561" y="973"/>
                    <a:pt x="564" y="974"/>
                    <a:pt x="568" y="974"/>
                  </a:cubicBezTo>
                  <a:close/>
                  <a:moveTo>
                    <a:pt x="524" y="977"/>
                  </a:moveTo>
                  <a:cubicBezTo>
                    <a:pt x="519" y="977"/>
                    <a:pt x="513" y="978"/>
                    <a:pt x="515" y="985"/>
                  </a:cubicBezTo>
                  <a:cubicBezTo>
                    <a:pt x="523" y="989"/>
                    <a:pt x="531" y="983"/>
                    <a:pt x="524" y="977"/>
                  </a:cubicBezTo>
                  <a:close/>
                  <a:moveTo>
                    <a:pt x="0" y="978"/>
                  </a:moveTo>
                  <a:cubicBezTo>
                    <a:pt x="0" y="986"/>
                    <a:pt x="5" y="989"/>
                    <a:pt x="11" y="991"/>
                  </a:cubicBezTo>
                  <a:cubicBezTo>
                    <a:pt x="10" y="984"/>
                    <a:pt x="5" y="981"/>
                    <a:pt x="0" y="978"/>
                  </a:cubicBezTo>
                  <a:close/>
                  <a:moveTo>
                    <a:pt x="891" y="986"/>
                  </a:moveTo>
                  <a:cubicBezTo>
                    <a:pt x="894" y="988"/>
                    <a:pt x="900" y="987"/>
                    <a:pt x="901" y="982"/>
                  </a:cubicBezTo>
                  <a:cubicBezTo>
                    <a:pt x="898" y="978"/>
                    <a:pt x="891" y="982"/>
                    <a:pt x="891" y="986"/>
                  </a:cubicBezTo>
                  <a:close/>
                  <a:moveTo>
                    <a:pt x="429" y="1001"/>
                  </a:moveTo>
                  <a:cubicBezTo>
                    <a:pt x="433" y="995"/>
                    <a:pt x="432" y="986"/>
                    <a:pt x="426" y="983"/>
                  </a:cubicBezTo>
                  <a:cubicBezTo>
                    <a:pt x="429" y="989"/>
                    <a:pt x="424" y="997"/>
                    <a:pt x="429" y="1001"/>
                  </a:cubicBezTo>
                  <a:close/>
                  <a:moveTo>
                    <a:pt x="794" y="984"/>
                  </a:moveTo>
                  <a:cubicBezTo>
                    <a:pt x="792" y="985"/>
                    <a:pt x="792" y="983"/>
                    <a:pt x="790" y="983"/>
                  </a:cubicBezTo>
                  <a:cubicBezTo>
                    <a:pt x="790" y="985"/>
                    <a:pt x="787" y="987"/>
                    <a:pt x="789" y="989"/>
                  </a:cubicBezTo>
                  <a:cubicBezTo>
                    <a:pt x="792" y="989"/>
                    <a:pt x="794" y="987"/>
                    <a:pt x="794" y="984"/>
                  </a:cubicBezTo>
                  <a:close/>
                  <a:moveTo>
                    <a:pt x="870" y="1004"/>
                  </a:moveTo>
                  <a:cubicBezTo>
                    <a:pt x="876" y="1003"/>
                    <a:pt x="878" y="999"/>
                    <a:pt x="881" y="994"/>
                  </a:cubicBezTo>
                  <a:cubicBezTo>
                    <a:pt x="876" y="989"/>
                    <a:pt x="866" y="997"/>
                    <a:pt x="870" y="1004"/>
                  </a:cubicBezTo>
                  <a:close/>
                  <a:moveTo>
                    <a:pt x="785" y="999"/>
                  </a:moveTo>
                  <a:cubicBezTo>
                    <a:pt x="787" y="1000"/>
                    <a:pt x="792" y="998"/>
                    <a:pt x="790" y="993"/>
                  </a:cubicBezTo>
                  <a:cubicBezTo>
                    <a:pt x="786" y="993"/>
                    <a:pt x="784" y="994"/>
                    <a:pt x="785" y="999"/>
                  </a:cubicBezTo>
                  <a:close/>
                  <a:moveTo>
                    <a:pt x="13" y="997"/>
                  </a:moveTo>
                  <a:cubicBezTo>
                    <a:pt x="12" y="1003"/>
                    <a:pt x="12" y="1012"/>
                    <a:pt x="21" y="1011"/>
                  </a:cubicBezTo>
                  <a:cubicBezTo>
                    <a:pt x="24" y="1005"/>
                    <a:pt x="19" y="999"/>
                    <a:pt x="13" y="997"/>
                  </a:cubicBezTo>
                  <a:close/>
                  <a:moveTo>
                    <a:pt x="786" y="1007"/>
                  </a:moveTo>
                  <a:cubicBezTo>
                    <a:pt x="790" y="1008"/>
                    <a:pt x="792" y="1007"/>
                    <a:pt x="791" y="1003"/>
                  </a:cubicBezTo>
                  <a:cubicBezTo>
                    <a:pt x="790" y="1003"/>
                    <a:pt x="789" y="1003"/>
                    <a:pt x="787" y="1003"/>
                  </a:cubicBezTo>
                  <a:cubicBezTo>
                    <a:pt x="787" y="1004"/>
                    <a:pt x="786" y="1005"/>
                    <a:pt x="786" y="1007"/>
                  </a:cubicBezTo>
                  <a:close/>
                  <a:moveTo>
                    <a:pt x="455" y="1012"/>
                  </a:moveTo>
                  <a:cubicBezTo>
                    <a:pt x="455" y="1014"/>
                    <a:pt x="453" y="1013"/>
                    <a:pt x="453" y="1016"/>
                  </a:cubicBezTo>
                  <a:cubicBezTo>
                    <a:pt x="458" y="1018"/>
                    <a:pt x="460" y="1022"/>
                    <a:pt x="466" y="1023"/>
                  </a:cubicBezTo>
                  <a:cubicBezTo>
                    <a:pt x="465" y="1016"/>
                    <a:pt x="461" y="1014"/>
                    <a:pt x="455" y="1012"/>
                  </a:cubicBezTo>
                  <a:close/>
                  <a:moveTo>
                    <a:pt x="738" y="1026"/>
                  </a:moveTo>
                  <a:cubicBezTo>
                    <a:pt x="742" y="1028"/>
                    <a:pt x="744" y="1025"/>
                    <a:pt x="748" y="1027"/>
                  </a:cubicBezTo>
                  <a:cubicBezTo>
                    <a:pt x="749" y="1025"/>
                    <a:pt x="751" y="1023"/>
                    <a:pt x="750" y="1020"/>
                  </a:cubicBezTo>
                  <a:cubicBezTo>
                    <a:pt x="746" y="1016"/>
                    <a:pt x="737" y="1019"/>
                    <a:pt x="738" y="1026"/>
                  </a:cubicBezTo>
                  <a:close/>
                  <a:moveTo>
                    <a:pt x="849" y="1028"/>
                  </a:moveTo>
                  <a:cubicBezTo>
                    <a:pt x="854" y="1031"/>
                    <a:pt x="860" y="1023"/>
                    <a:pt x="857" y="1018"/>
                  </a:cubicBezTo>
                  <a:cubicBezTo>
                    <a:pt x="851" y="1018"/>
                    <a:pt x="850" y="1023"/>
                    <a:pt x="849" y="1028"/>
                  </a:cubicBezTo>
                  <a:close/>
                  <a:moveTo>
                    <a:pt x="679" y="1259"/>
                  </a:moveTo>
                  <a:cubicBezTo>
                    <a:pt x="675" y="1258"/>
                    <a:pt x="673" y="1264"/>
                    <a:pt x="670" y="1262"/>
                  </a:cubicBezTo>
                  <a:cubicBezTo>
                    <a:pt x="676" y="1255"/>
                    <a:pt x="685" y="1246"/>
                    <a:pt x="674" y="1239"/>
                  </a:cubicBezTo>
                  <a:cubicBezTo>
                    <a:pt x="676" y="1238"/>
                    <a:pt x="678" y="1238"/>
                    <a:pt x="678" y="1235"/>
                  </a:cubicBezTo>
                  <a:cubicBezTo>
                    <a:pt x="674" y="1230"/>
                    <a:pt x="676" y="1220"/>
                    <a:pt x="669" y="1218"/>
                  </a:cubicBezTo>
                  <a:cubicBezTo>
                    <a:pt x="666" y="1218"/>
                    <a:pt x="672" y="1222"/>
                    <a:pt x="668" y="1222"/>
                  </a:cubicBezTo>
                  <a:cubicBezTo>
                    <a:pt x="664" y="1214"/>
                    <a:pt x="652" y="1213"/>
                    <a:pt x="648" y="1203"/>
                  </a:cubicBezTo>
                  <a:cubicBezTo>
                    <a:pt x="637" y="1201"/>
                    <a:pt x="626" y="1190"/>
                    <a:pt x="614" y="1186"/>
                  </a:cubicBezTo>
                  <a:cubicBezTo>
                    <a:pt x="599" y="1182"/>
                    <a:pt x="584" y="1183"/>
                    <a:pt x="579" y="1168"/>
                  </a:cubicBezTo>
                  <a:cubicBezTo>
                    <a:pt x="576" y="1166"/>
                    <a:pt x="572" y="1165"/>
                    <a:pt x="570" y="1161"/>
                  </a:cubicBezTo>
                  <a:cubicBezTo>
                    <a:pt x="571" y="1159"/>
                    <a:pt x="576" y="1160"/>
                    <a:pt x="575" y="1156"/>
                  </a:cubicBezTo>
                  <a:cubicBezTo>
                    <a:pt x="575" y="1146"/>
                    <a:pt x="567" y="1144"/>
                    <a:pt x="563" y="1138"/>
                  </a:cubicBezTo>
                  <a:cubicBezTo>
                    <a:pt x="558" y="1139"/>
                    <a:pt x="559" y="1146"/>
                    <a:pt x="554" y="1147"/>
                  </a:cubicBezTo>
                  <a:cubicBezTo>
                    <a:pt x="551" y="1142"/>
                    <a:pt x="558" y="1141"/>
                    <a:pt x="557" y="1135"/>
                  </a:cubicBezTo>
                  <a:cubicBezTo>
                    <a:pt x="552" y="1133"/>
                    <a:pt x="544" y="1134"/>
                    <a:pt x="541" y="1130"/>
                  </a:cubicBezTo>
                  <a:cubicBezTo>
                    <a:pt x="546" y="1128"/>
                    <a:pt x="543" y="1127"/>
                    <a:pt x="543" y="1122"/>
                  </a:cubicBezTo>
                  <a:cubicBezTo>
                    <a:pt x="540" y="1120"/>
                    <a:pt x="537" y="1123"/>
                    <a:pt x="536" y="1121"/>
                  </a:cubicBezTo>
                  <a:cubicBezTo>
                    <a:pt x="536" y="1113"/>
                    <a:pt x="530" y="1112"/>
                    <a:pt x="526" y="1111"/>
                  </a:cubicBezTo>
                  <a:cubicBezTo>
                    <a:pt x="526" y="1109"/>
                    <a:pt x="528" y="1109"/>
                    <a:pt x="527" y="1106"/>
                  </a:cubicBezTo>
                  <a:cubicBezTo>
                    <a:pt x="519" y="1106"/>
                    <a:pt x="521" y="1094"/>
                    <a:pt x="511" y="1095"/>
                  </a:cubicBezTo>
                  <a:cubicBezTo>
                    <a:pt x="509" y="1105"/>
                    <a:pt x="495" y="1103"/>
                    <a:pt x="500" y="1116"/>
                  </a:cubicBezTo>
                  <a:cubicBezTo>
                    <a:pt x="499" y="1113"/>
                    <a:pt x="496" y="1110"/>
                    <a:pt x="495" y="1107"/>
                  </a:cubicBezTo>
                  <a:cubicBezTo>
                    <a:pt x="489" y="1109"/>
                    <a:pt x="483" y="1107"/>
                    <a:pt x="479" y="1104"/>
                  </a:cubicBezTo>
                  <a:cubicBezTo>
                    <a:pt x="482" y="1103"/>
                    <a:pt x="487" y="1103"/>
                    <a:pt x="488" y="1100"/>
                  </a:cubicBezTo>
                  <a:cubicBezTo>
                    <a:pt x="486" y="1099"/>
                    <a:pt x="488" y="1095"/>
                    <a:pt x="487" y="1093"/>
                  </a:cubicBezTo>
                  <a:cubicBezTo>
                    <a:pt x="485" y="1090"/>
                    <a:pt x="481" y="1090"/>
                    <a:pt x="479" y="1087"/>
                  </a:cubicBezTo>
                  <a:cubicBezTo>
                    <a:pt x="483" y="1068"/>
                    <a:pt x="456" y="1072"/>
                    <a:pt x="449" y="1061"/>
                  </a:cubicBezTo>
                  <a:cubicBezTo>
                    <a:pt x="453" y="1061"/>
                    <a:pt x="456" y="1063"/>
                    <a:pt x="461" y="1062"/>
                  </a:cubicBezTo>
                  <a:cubicBezTo>
                    <a:pt x="462" y="1058"/>
                    <a:pt x="458" y="1059"/>
                    <a:pt x="459" y="1055"/>
                  </a:cubicBezTo>
                  <a:cubicBezTo>
                    <a:pt x="454" y="1056"/>
                    <a:pt x="452" y="1054"/>
                    <a:pt x="449" y="1053"/>
                  </a:cubicBezTo>
                  <a:cubicBezTo>
                    <a:pt x="447" y="1055"/>
                    <a:pt x="446" y="1057"/>
                    <a:pt x="443" y="1057"/>
                  </a:cubicBezTo>
                  <a:cubicBezTo>
                    <a:pt x="430" y="1056"/>
                    <a:pt x="420" y="1059"/>
                    <a:pt x="413" y="1056"/>
                  </a:cubicBezTo>
                  <a:cubicBezTo>
                    <a:pt x="409" y="1055"/>
                    <a:pt x="404" y="1048"/>
                    <a:pt x="398" y="1053"/>
                  </a:cubicBezTo>
                  <a:cubicBezTo>
                    <a:pt x="398" y="1060"/>
                    <a:pt x="403" y="1060"/>
                    <a:pt x="402" y="1067"/>
                  </a:cubicBezTo>
                  <a:cubicBezTo>
                    <a:pt x="405" y="1068"/>
                    <a:pt x="409" y="1068"/>
                    <a:pt x="410" y="1070"/>
                  </a:cubicBezTo>
                  <a:cubicBezTo>
                    <a:pt x="407" y="1078"/>
                    <a:pt x="419" y="1086"/>
                    <a:pt x="411" y="1092"/>
                  </a:cubicBezTo>
                  <a:cubicBezTo>
                    <a:pt x="409" y="1092"/>
                    <a:pt x="407" y="1092"/>
                    <a:pt x="405" y="1092"/>
                  </a:cubicBezTo>
                  <a:cubicBezTo>
                    <a:pt x="400" y="1103"/>
                    <a:pt x="377" y="1097"/>
                    <a:pt x="372" y="1108"/>
                  </a:cubicBezTo>
                  <a:cubicBezTo>
                    <a:pt x="351" y="1101"/>
                    <a:pt x="350" y="1069"/>
                    <a:pt x="351" y="1047"/>
                  </a:cubicBezTo>
                  <a:cubicBezTo>
                    <a:pt x="347" y="1044"/>
                    <a:pt x="346" y="1040"/>
                    <a:pt x="344" y="1036"/>
                  </a:cubicBezTo>
                  <a:cubicBezTo>
                    <a:pt x="345" y="1034"/>
                    <a:pt x="347" y="1032"/>
                    <a:pt x="347" y="1029"/>
                  </a:cubicBezTo>
                  <a:cubicBezTo>
                    <a:pt x="343" y="1024"/>
                    <a:pt x="340" y="1017"/>
                    <a:pt x="332" y="1022"/>
                  </a:cubicBezTo>
                  <a:cubicBezTo>
                    <a:pt x="330" y="1033"/>
                    <a:pt x="326" y="1044"/>
                    <a:pt x="323" y="1054"/>
                  </a:cubicBezTo>
                  <a:cubicBezTo>
                    <a:pt x="319" y="1050"/>
                    <a:pt x="315" y="1055"/>
                    <a:pt x="310" y="1054"/>
                  </a:cubicBezTo>
                  <a:cubicBezTo>
                    <a:pt x="305" y="1059"/>
                    <a:pt x="310" y="1066"/>
                    <a:pt x="309" y="1072"/>
                  </a:cubicBezTo>
                  <a:cubicBezTo>
                    <a:pt x="309" y="1078"/>
                    <a:pt x="303" y="1083"/>
                    <a:pt x="303" y="1089"/>
                  </a:cubicBezTo>
                  <a:cubicBezTo>
                    <a:pt x="303" y="1092"/>
                    <a:pt x="305" y="1096"/>
                    <a:pt x="305" y="1099"/>
                  </a:cubicBezTo>
                  <a:cubicBezTo>
                    <a:pt x="303" y="1110"/>
                    <a:pt x="290" y="1106"/>
                    <a:pt x="282" y="1112"/>
                  </a:cubicBezTo>
                  <a:cubicBezTo>
                    <a:pt x="281" y="1116"/>
                    <a:pt x="283" y="1118"/>
                    <a:pt x="282" y="1122"/>
                  </a:cubicBezTo>
                  <a:cubicBezTo>
                    <a:pt x="280" y="1123"/>
                    <a:pt x="277" y="1123"/>
                    <a:pt x="277" y="1125"/>
                  </a:cubicBezTo>
                  <a:cubicBezTo>
                    <a:pt x="278" y="1128"/>
                    <a:pt x="278" y="1131"/>
                    <a:pt x="279" y="1134"/>
                  </a:cubicBezTo>
                  <a:cubicBezTo>
                    <a:pt x="275" y="1128"/>
                    <a:pt x="271" y="1134"/>
                    <a:pt x="267" y="1135"/>
                  </a:cubicBezTo>
                  <a:cubicBezTo>
                    <a:pt x="267" y="1140"/>
                    <a:pt x="270" y="1140"/>
                    <a:pt x="272" y="1143"/>
                  </a:cubicBezTo>
                  <a:cubicBezTo>
                    <a:pt x="268" y="1146"/>
                    <a:pt x="269" y="1153"/>
                    <a:pt x="262" y="1153"/>
                  </a:cubicBezTo>
                  <a:cubicBezTo>
                    <a:pt x="262" y="1156"/>
                    <a:pt x="262" y="1159"/>
                    <a:pt x="262" y="1162"/>
                  </a:cubicBezTo>
                  <a:cubicBezTo>
                    <a:pt x="262" y="1164"/>
                    <a:pt x="258" y="1162"/>
                    <a:pt x="258" y="1165"/>
                  </a:cubicBezTo>
                  <a:cubicBezTo>
                    <a:pt x="254" y="1176"/>
                    <a:pt x="261" y="1182"/>
                    <a:pt x="262" y="1189"/>
                  </a:cubicBezTo>
                  <a:cubicBezTo>
                    <a:pt x="263" y="1192"/>
                    <a:pt x="262" y="1196"/>
                    <a:pt x="262" y="1199"/>
                  </a:cubicBezTo>
                  <a:cubicBezTo>
                    <a:pt x="264" y="1207"/>
                    <a:pt x="274" y="1216"/>
                    <a:pt x="279" y="1227"/>
                  </a:cubicBezTo>
                  <a:cubicBezTo>
                    <a:pt x="283" y="1239"/>
                    <a:pt x="292" y="1252"/>
                    <a:pt x="301" y="1255"/>
                  </a:cubicBezTo>
                  <a:cubicBezTo>
                    <a:pt x="301" y="1259"/>
                    <a:pt x="303" y="1260"/>
                    <a:pt x="304" y="1263"/>
                  </a:cubicBezTo>
                  <a:cubicBezTo>
                    <a:pt x="313" y="1266"/>
                    <a:pt x="314" y="1275"/>
                    <a:pt x="319" y="1283"/>
                  </a:cubicBezTo>
                  <a:cubicBezTo>
                    <a:pt x="321" y="1286"/>
                    <a:pt x="325" y="1288"/>
                    <a:pt x="328" y="1292"/>
                  </a:cubicBezTo>
                  <a:cubicBezTo>
                    <a:pt x="340" y="1306"/>
                    <a:pt x="338" y="1321"/>
                    <a:pt x="358" y="1320"/>
                  </a:cubicBezTo>
                  <a:cubicBezTo>
                    <a:pt x="365" y="1327"/>
                    <a:pt x="373" y="1334"/>
                    <a:pt x="381" y="1339"/>
                  </a:cubicBezTo>
                  <a:cubicBezTo>
                    <a:pt x="385" y="1336"/>
                    <a:pt x="386" y="1331"/>
                    <a:pt x="388" y="1327"/>
                  </a:cubicBezTo>
                  <a:cubicBezTo>
                    <a:pt x="395" y="1344"/>
                    <a:pt x="420" y="1341"/>
                    <a:pt x="433" y="1333"/>
                  </a:cubicBezTo>
                  <a:cubicBezTo>
                    <a:pt x="428" y="1326"/>
                    <a:pt x="426" y="1319"/>
                    <a:pt x="429" y="1312"/>
                  </a:cubicBezTo>
                  <a:cubicBezTo>
                    <a:pt x="432" y="1311"/>
                    <a:pt x="437" y="1313"/>
                    <a:pt x="436" y="1310"/>
                  </a:cubicBezTo>
                  <a:cubicBezTo>
                    <a:pt x="435" y="1307"/>
                    <a:pt x="429" y="1304"/>
                    <a:pt x="432" y="1300"/>
                  </a:cubicBezTo>
                  <a:cubicBezTo>
                    <a:pt x="438" y="1303"/>
                    <a:pt x="439" y="1312"/>
                    <a:pt x="449" y="1311"/>
                  </a:cubicBezTo>
                  <a:cubicBezTo>
                    <a:pt x="444" y="1303"/>
                    <a:pt x="433" y="1298"/>
                    <a:pt x="434" y="1288"/>
                  </a:cubicBezTo>
                  <a:cubicBezTo>
                    <a:pt x="431" y="1286"/>
                    <a:pt x="426" y="1285"/>
                    <a:pt x="426" y="1280"/>
                  </a:cubicBezTo>
                  <a:cubicBezTo>
                    <a:pt x="438" y="1285"/>
                    <a:pt x="441" y="1298"/>
                    <a:pt x="453" y="1303"/>
                  </a:cubicBezTo>
                  <a:cubicBezTo>
                    <a:pt x="455" y="1304"/>
                    <a:pt x="453" y="1309"/>
                    <a:pt x="455" y="1311"/>
                  </a:cubicBezTo>
                  <a:cubicBezTo>
                    <a:pt x="459" y="1311"/>
                    <a:pt x="463" y="1311"/>
                    <a:pt x="465" y="1309"/>
                  </a:cubicBezTo>
                  <a:cubicBezTo>
                    <a:pt x="466" y="1305"/>
                    <a:pt x="460" y="1307"/>
                    <a:pt x="459" y="1304"/>
                  </a:cubicBezTo>
                  <a:cubicBezTo>
                    <a:pt x="460" y="1298"/>
                    <a:pt x="464" y="1296"/>
                    <a:pt x="469" y="1294"/>
                  </a:cubicBezTo>
                  <a:cubicBezTo>
                    <a:pt x="469" y="1291"/>
                    <a:pt x="465" y="1291"/>
                    <a:pt x="466" y="1286"/>
                  </a:cubicBezTo>
                  <a:cubicBezTo>
                    <a:pt x="475" y="1283"/>
                    <a:pt x="481" y="1284"/>
                    <a:pt x="490" y="1280"/>
                  </a:cubicBezTo>
                  <a:cubicBezTo>
                    <a:pt x="502" y="1282"/>
                    <a:pt x="514" y="1289"/>
                    <a:pt x="526" y="1296"/>
                  </a:cubicBezTo>
                  <a:cubicBezTo>
                    <a:pt x="531" y="1299"/>
                    <a:pt x="540" y="1297"/>
                    <a:pt x="545" y="1299"/>
                  </a:cubicBezTo>
                  <a:cubicBezTo>
                    <a:pt x="551" y="1302"/>
                    <a:pt x="555" y="1305"/>
                    <a:pt x="564" y="1307"/>
                  </a:cubicBezTo>
                  <a:cubicBezTo>
                    <a:pt x="569" y="1308"/>
                    <a:pt x="572" y="1321"/>
                    <a:pt x="575" y="1324"/>
                  </a:cubicBezTo>
                  <a:cubicBezTo>
                    <a:pt x="579" y="1325"/>
                    <a:pt x="580" y="1325"/>
                    <a:pt x="585" y="1324"/>
                  </a:cubicBezTo>
                  <a:cubicBezTo>
                    <a:pt x="595" y="1327"/>
                    <a:pt x="604" y="1332"/>
                    <a:pt x="616" y="1332"/>
                  </a:cubicBezTo>
                  <a:cubicBezTo>
                    <a:pt x="629" y="1343"/>
                    <a:pt x="647" y="1354"/>
                    <a:pt x="671" y="1345"/>
                  </a:cubicBezTo>
                  <a:cubicBezTo>
                    <a:pt x="671" y="1343"/>
                    <a:pt x="671" y="1341"/>
                    <a:pt x="671" y="1340"/>
                  </a:cubicBezTo>
                  <a:cubicBezTo>
                    <a:pt x="656" y="1340"/>
                    <a:pt x="662" y="1326"/>
                    <a:pt x="657" y="1317"/>
                  </a:cubicBezTo>
                  <a:cubicBezTo>
                    <a:pt x="672" y="1311"/>
                    <a:pt x="659" y="1290"/>
                    <a:pt x="675" y="1283"/>
                  </a:cubicBezTo>
                  <a:cubicBezTo>
                    <a:pt x="678" y="1282"/>
                    <a:pt x="673" y="1280"/>
                    <a:pt x="674" y="1277"/>
                  </a:cubicBezTo>
                  <a:cubicBezTo>
                    <a:pt x="677" y="1272"/>
                    <a:pt x="683" y="1271"/>
                    <a:pt x="682" y="1262"/>
                  </a:cubicBezTo>
                  <a:cubicBezTo>
                    <a:pt x="679" y="1262"/>
                    <a:pt x="678" y="1261"/>
                    <a:pt x="679" y="1259"/>
                  </a:cubicBezTo>
                  <a:close/>
                  <a:moveTo>
                    <a:pt x="591" y="1031"/>
                  </a:moveTo>
                  <a:cubicBezTo>
                    <a:pt x="589" y="1029"/>
                    <a:pt x="590" y="1025"/>
                    <a:pt x="586" y="1026"/>
                  </a:cubicBezTo>
                  <a:cubicBezTo>
                    <a:pt x="585" y="1030"/>
                    <a:pt x="588" y="1033"/>
                    <a:pt x="591" y="1031"/>
                  </a:cubicBezTo>
                  <a:close/>
                  <a:moveTo>
                    <a:pt x="840" y="1029"/>
                  </a:moveTo>
                  <a:cubicBezTo>
                    <a:pt x="840" y="1031"/>
                    <a:pt x="841" y="1032"/>
                    <a:pt x="841" y="1032"/>
                  </a:cubicBezTo>
                  <a:cubicBezTo>
                    <a:pt x="843" y="1032"/>
                    <a:pt x="846" y="1032"/>
                    <a:pt x="845" y="1029"/>
                  </a:cubicBezTo>
                  <a:cubicBezTo>
                    <a:pt x="843" y="1028"/>
                    <a:pt x="841" y="1029"/>
                    <a:pt x="840" y="1029"/>
                  </a:cubicBezTo>
                  <a:close/>
                  <a:moveTo>
                    <a:pt x="517" y="1032"/>
                  </a:moveTo>
                  <a:cubicBezTo>
                    <a:pt x="520" y="1034"/>
                    <a:pt x="524" y="1035"/>
                    <a:pt x="527" y="1036"/>
                  </a:cubicBezTo>
                  <a:cubicBezTo>
                    <a:pt x="528" y="1033"/>
                    <a:pt x="526" y="1032"/>
                    <a:pt x="525" y="1030"/>
                  </a:cubicBezTo>
                  <a:cubicBezTo>
                    <a:pt x="521" y="1032"/>
                    <a:pt x="519" y="1030"/>
                    <a:pt x="517" y="1032"/>
                  </a:cubicBezTo>
                  <a:close/>
                  <a:moveTo>
                    <a:pt x="833" y="1040"/>
                  </a:moveTo>
                  <a:cubicBezTo>
                    <a:pt x="838" y="1040"/>
                    <a:pt x="840" y="1037"/>
                    <a:pt x="842" y="1034"/>
                  </a:cubicBezTo>
                  <a:cubicBezTo>
                    <a:pt x="839" y="1032"/>
                    <a:pt x="832" y="1035"/>
                    <a:pt x="833" y="1040"/>
                  </a:cubicBezTo>
                  <a:close/>
                  <a:moveTo>
                    <a:pt x="518" y="1050"/>
                  </a:moveTo>
                  <a:cubicBezTo>
                    <a:pt x="534" y="1050"/>
                    <a:pt x="533" y="1067"/>
                    <a:pt x="548" y="1068"/>
                  </a:cubicBezTo>
                  <a:cubicBezTo>
                    <a:pt x="551" y="1053"/>
                    <a:pt x="534" y="1050"/>
                    <a:pt x="527" y="1041"/>
                  </a:cubicBezTo>
                  <a:cubicBezTo>
                    <a:pt x="518" y="1042"/>
                    <a:pt x="512" y="1034"/>
                    <a:pt x="506" y="1035"/>
                  </a:cubicBezTo>
                  <a:cubicBezTo>
                    <a:pt x="508" y="1042"/>
                    <a:pt x="514" y="1045"/>
                    <a:pt x="518" y="1050"/>
                  </a:cubicBezTo>
                  <a:close/>
                  <a:moveTo>
                    <a:pt x="541" y="1040"/>
                  </a:moveTo>
                  <a:cubicBezTo>
                    <a:pt x="538" y="1040"/>
                    <a:pt x="537" y="1038"/>
                    <a:pt x="536" y="1041"/>
                  </a:cubicBezTo>
                  <a:cubicBezTo>
                    <a:pt x="537" y="1043"/>
                    <a:pt x="541" y="1044"/>
                    <a:pt x="541" y="1040"/>
                  </a:cubicBezTo>
                  <a:close/>
                  <a:moveTo>
                    <a:pt x="580" y="1056"/>
                  </a:moveTo>
                  <a:cubicBezTo>
                    <a:pt x="585" y="1058"/>
                    <a:pt x="589" y="1064"/>
                    <a:pt x="596" y="1060"/>
                  </a:cubicBezTo>
                  <a:cubicBezTo>
                    <a:pt x="596" y="1055"/>
                    <a:pt x="591" y="1058"/>
                    <a:pt x="589" y="1056"/>
                  </a:cubicBezTo>
                  <a:cubicBezTo>
                    <a:pt x="585" y="1054"/>
                    <a:pt x="584" y="1050"/>
                    <a:pt x="579" y="1049"/>
                  </a:cubicBezTo>
                  <a:cubicBezTo>
                    <a:pt x="577" y="1048"/>
                    <a:pt x="574" y="1051"/>
                    <a:pt x="572" y="1051"/>
                  </a:cubicBezTo>
                  <a:cubicBezTo>
                    <a:pt x="571" y="1051"/>
                    <a:pt x="569" y="1048"/>
                    <a:pt x="567" y="1048"/>
                  </a:cubicBezTo>
                  <a:cubicBezTo>
                    <a:pt x="560" y="1048"/>
                    <a:pt x="559" y="1044"/>
                    <a:pt x="552" y="1043"/>
                  </a:cubicBezTo>
                  <a:cubicBezTo>
                    <a:pt x="554" y="1054"/>
                    <a:pt x="570" y="1053"/>
                    <a:pt x="580" y="1056"/>
                  </a:cubicBezTo>
                  <a:close/>
                  <a:moveTo>
                    <a:pt x="673" y="1055"/>
                  </a:moveTo>
                  <a:cubicBezTo>
                    <a:pt x="673" y="1049"/>
                    <a:pt x="665" y="1050"/>
                    <a:pt x="661" y="1048"/>
                  </a:cubicBezTo>
                  <a:cubicBezTo>
                    <a:pt x="660" y="1051"/>
                    <a:pt x="667" y="1059"/>
                    <a:pt x="673" y="1055"/>
                  </a:cubicBezTo>
                  <a:close/>
                  <a:moveTo>
                    <a:pt x="616" y="1055"/>
                  </a:moveTo>
                  <a:cubicBezTo>
                    <a:pt x="612" y="1054"/>
                    <a:pt x="607" y="1054"/>
                    <a:pt x="602" y="1053"/>
                  </a:cubicBezTo>
                  <a:cubicBezTo>
                    <a:pt x="602" y="1057"/>
                    <a:pt x="601" y="1058"/>
                    <a:pt x="602" y="1061"/>
                  </a:cubicBezTo>
                  <a:cubicBezTo>
                    <a:pt x="608" y="1063"/>
                    <a:pt x="613" y="1059"/>
                    <a:pt x="616" y="1055"/>
                  </a:cubicBezTo>
                  <a:close/>
                  <a:moveTo>
                    <a:pt x="471" y="1066"/>
                  </a:moveTo>
                  <a:cubicBezTo>
                    <a:pt x="471" y="1061"/>
                    <a:pt x="468" y="1060"/>
                    <a:pt x="464" y="1059"/>
                  </a:cubicBezTo>
                  <a:cubicBezTo>
                    <a:pt x="464" y="1063"/>
                    <a:pt x="466" y="1067"/>
                    <a:pt x="471" y="1066"/>
                  </a:cubicBezTo>
                  <a:close/>
                  <a:moveTo>
                    <a:pt x="635" y="1060"/>
                  </a:moveTo>
                  <a:cubicBezTo>
                    <a:pt x="632" y="1064"/>
                    <a:pt x="639" y="1066"/>
                    <a:pt x="642" y="1064"/>
                  </a:cubicBezTo>
                  <a:cubicBezTo>
                    <a:pt x="642" y="1060"/>
                    <a:pt x="639" y="1060"/>
                    <a:pt x="635" y="1060"/>
                  </a:cubicBezTo>
                  <a:close/>
                  <a:moveTo>
                    <a:pt x="633" y="1070"/>
                  </a:moveTo>
                  <a:cubicBezTo>
                    <a:pt x="633" y="1059"/>
                    <a:pt x="617" y="1061"/>
                    <a:pt x="610" y="1064"/>
                  </a:cubicBezTo>
                  <a:cubicBezTo>
                    <a:pt x="615" y="1071"/>
                    <a:pt x="624" y="1069"/>
                    <a:pt x="633" y="1070"/>
                  </a:cubicBezTo>
                  <a:close/>
                  <a:moveTo>
                    <a:pt x="593" y="1072"/>
                  </a:moveTo>
                  <a:cubicBezTo>
                    <a:pt x="595" y="1073"/>
                    <a:pt x="597" y="1074"/>
                    <a:pt x="601" y="1074"/>
                  </a:cubicBezTo>
                  <a:cubicBezTo>
                    <a:pt x="602" y="1072"/>
                    <a:pt x="604" y="1071"/>
                    <a:pt x="603" y="1068"/>
                  </a:cubicBezTo>
                  <a:cubicBezTo>
                    <a:pt x="596" y="1067"/>
                    <a:pt x="583" y="1063"/>
                    <a:pt x="581" y="1074"/>
                  </a:cubicBezTo>
                  <a:cubicBezTo>
                    <a:pt x="583" y="1075"/>
                    <a:pt x="585" y="1076"/>
                    <a:pt x="589" y="1076"/>
                  </a:cubicBezTo>
                  <a:cubicBezTo>
                    <a:pt x="591" y="1075"/>
                    <a:pt x="590" y="1072"/>
                    <a:pt x="593" y="1072"/>
                  </a:cubicBezTo>
                  <a:close/>
                  <a:moveTo>
                    <a:pt x="134" y="1072"/>
                  </a:moveTo>
                  <a:cubicBezTo>
                    <a:pt x="125" y="1076"/>
                    <a:pt x="121" y="1083"/>
                    <a:pt x="115" y="1090"/>
                  </a:cubicBezTo>
                  <a:cubicBezTo>
                    <a:pt x="127" y="1093"/>
                    <a:pt x="135" y="1081"/>
                    <a:pt x="134" y="1072"/>
                  </a:cubicBezTo>
                  <a:close/>
                  <a:moveTo>
                    <a:pt x="1364" y="1282"/>
                  </a:moveTo>
                  <a:cubicBezTo>
                    <a:pt x="1365" y="1272"/>
                    <a:pt x="1381" y="1261"/>
                    <a:pt x="1382" y="1247"/>
                  </a:cubicBezTo>
                  <a:cubicBezTo>
                    <a:pt x="1382" y="1242"/>
                    <a:pt x="1380" y="1238"/>
                    <a:pt x="1383" y="1235"/>
                  </a:cubicBezTo>
                  <a:cubicBezTo>
                    <a:pt x="1375" y="1235"/>
                    <a:pt x="1374" y="1231"/>
                    <a:pt x="1365" y="1229"/>
                  </a:cubicBezTo>
                  <a:cubicBezTo>
                    <a:pt x="1368" y="1225"/>
                    <a:pt x="1367" y="1222"/>
                    <a:pt x="1364" y="1223"/>
                  </a:cubicBezTo>
                  <a:cubicBezTo>
                    <a:pt x="1365" y="1221"/>
                    <a:pt x="1366" y="1219"/>
                    <a:pt x="1365" y="1216"/>
                  </a:cubicBezTo>
                  <a:cubicBezTo>
                    <a:pt x="1365" y="1213"/>
                    <a:pt x="1362" y="1219"/>
                    <a:pt x="1362" y="1215"/>
                  </a:cubicBezTo>
                  <a:cubicBezTo>
                    <a:pt x="1361" y="1211"/>
                    <a:pt x="1365" y="1211"/>
                    <a:pt x="1364" y="1207"/>
                  </a:cubicBezTo>
                  <a:cubicBezTo>
                    <a:pt x="1363" y="1206"/>
                    <a:pt x="1360" y="1207"/>
                    <a:pt x="1360" y="1204"/>
                  </a:cubicBezTo>
                  <a:cubicBezTo>
                    <a:pt x="1358" y="1196"/>
                    <a:pt x="1364" y="1191"/>
                    <a:pt x="1358" y="1188"/>
                  </a:cubicBezTo>
                  <a:cubicBezTo>
                    <a:pt x="1346" y="1199"/>
                    <a:pt x="1340" y="1215"/>
                    <a:pt x="1333" y="1231"/>
                  </a:cubicBezTo>
                  <a:cubicBezTo>
                    <a:pt x="1335" y="1232"/>
                    <a:pt x="1338" y="1228"/>
                    <a:pt x="1339" y="1231"/>
                  </a:cubicBezTo>
                  <a:cubicBezTo>
                    <a:pt x="1338" y="1236"/>
                    <a:pt x="1337" y="1239"/>
                    <a:pt x="1339" y="1244"/>
                  </a:cubicBezTo>
                  <a:cubicBezTo>
                    <a:pt x="1331" y="1253"/>
                    <a:pt x="1330" y="1278"/>
                    <a:pt x="1329" y="1297"/>
                  </a:cubicBezTo>
                  <a:cubicBezTo>
                    <a:pt x="1328" y="1313"/>
                    <a:pt x="1319" y="1324"/>
                    <a:pt x="1319" y="1332"/>
                  </a:cubicBezTo>
                  <a:cubicBezTo>
                    <a:pt x="1319" y="1338"/>
                    <a:pt x="1325" y="1344"/>
                    <a:pt x="1329" y="1344"/>
                  </a:cubicBezTo>
                  <a:cubicBezTo>
                    <a:pt x="1332" y="1345"/>
                    <a:pt x="1343" y="1338"/>
                    <a:pt x="1345" y="1333"/>
                  </a:cubicBezTo>
                  <a:cubicBezTo>
                    <a:pt x="1350" y="1322"/>
                    <a:pt x="1366" y="1309"/>
                    <a:pt x="1367" y="1296"/>
                  </a:cubicBezTo>
                  <a:cubicBezTo>
                    <a:pt x="1368" y="1291"/>
                    <a:pt x="1364" y="1286"/>
                    <a:pt x="1364" y="1282"/>
                  </a:cubicBezTo>
                  <a:close/>
                  <a:moveTo>
                    <a:pt x="168" y="1298"/>
                  </a:moveTo>
                  <a:cubicBezTo>
                    <a:pt x="171" y="1298"/>
                    <a:pt x="170" y="1300"/>
                    <a:pt x="173" y="1299"/>
                  </a:cubicBezTo>
                  <a:cubicBezTo>
                    <a:pt x="173" y="1285"/>
                    <a:pt x="157" y="1282"/>
                    <a:pt x="149" y="1273"/>
                  </a:cubicBezTo>
                  <a:cubicBezTo>
                    <a:pt x="141" y="1264"/>
                    <a:pt x="140" y="1250"/>
                    <a:pt x="139" y="1235"/>
                  </a:cubicBezTo>
                  <a:cubicBezTo>
                    <a:pt x="137" y="1235"/>
                    <a:pt x="138" y="1232"/>
                    <a:pt x="136" y="1232"/>
                  </a:cubicBezTo>
                  <a:cubicBezTo>
                    <a:pt x="136" y="1238"/>
                    <a:pt x="130" y="1237"/>
                    <a:pt x="130" y="1242"/>
                  </a:cubicBezTo>
                  <a:cubicBezTo>
                    <a:pt x="129" y="1248"/>
                    <a:pt x="138" y="1251"/>
                    <a:pt x="135" y="1258"/>
                  </a:cubicBezTo>
                  <a:cubicBezTo>
                    <a:pt x="132" y="1256"/>
                    <a:pt x="133" y="1251"/>
                    <a:pt x="129" y="1250"/>
                  </a:cubicBezTo>
                  <a:cubicBezTo>
                    <a:pt x="128" y="1258"/>
                    <a:pt x="137" y="1262"/>
                    <a:pt x="135" y="1269"/>
                  </a:cubicBezTo>
                  <a:cubicBezTo>
                    <a:pt x="130" y="1268"/>
                    <a:pt x="125" y="1263"/>
                    <a:pt x="122" y="1264"/>
                  </a:cubicBezTo>
                  <a:cubicBezTo>
                    <a:pt x="125" y="1274"/>
                    <a:pt x="136" y="1275"/>
                    <a:pt x="138" y="1285"/>
                  </a:cubicBezTo>
                  <a:cubicBezTo>
                    <a:pt x="142" y="1284"/>
                    <a:pt x="144" y="1285"/>
                    <a:pt x="146" y="1286"/>
                  </a:cubicBezTo>
                  <a:cubicBezTo>
                    <a:pt x="148" y="1288"/>
                    <a:pt x="150" y="1290"/>
                    <a:pt x="150" y="1293"/>
                  </a:cubicBezTo>
                  <a:cubicBezTo>
                    <a:pt x="162" y="1300"/>
                    <a:pt x="167" y="1312"/>
                    <a:pt x="181" y="1317"/>
                  </a:cubicBezTo>
                  <a:cubicBezTo>
                    <a:pt x="179" y="1308"/>
                    <a:pt x="168" y="1309"/>
                    <a:pt x="168" y="1298"/>
                  </a:cubicBezTo>
                  <a:close/>
                  <a:moveTo>
                    <a:pt x="287" y="1377"/>
                  </a:moveTo>
                  <a:cubicBezTo>
                    <a:pt x="253" y="1356"/>
                    <a:pt x="220" y="1335"/>
                    <a:pt x="190" y="1310"/>
                  </a:cubicBezTo>
                  <a:cubicBezTo>
                    <a:pt x="191" y="1312"/>
                    <a:pt x="189" y="1312"/>
                    <a:pt x="189" y="1315"/>
                  </a:cubicBezTo>
                  <a:cubicBezTo>
                    <a:pt x="187" y="1315"/>
                    <a:pt x="188" y="1312"/>
                    <a:pt x="186" y="1313"/>
                  </a:cubicBezTo>
                  <a:cubicBezTo>
                    <a:pt x="192" y="1330"/>
                    <a:pt x="212" y="1333"/>
                    <a:pt x="219" y="1349"/>
                  </a:cubicBezTo>
                  <a:cubicBezTo>
                    <a:pt x="221" y="1349"/>
                    <a:pt x="224" y="1349"/>
                    <a:pt x="226" y="1349"/>
                  </a:cubicBezTo>
                  <a:cubicBezTo>
                    <a:pt x="234" y="1359"/>
                    <a:pt x="247" y="1364"/>
                    <a:pt x="254" y="1375"/>
                  </a:cubicBezTo>
                  <a:cubicBezTo>
                    <a:pt x="263" y="1376"/>
                    <a:pt x="264" y="1384"/>
                    <a:pt x="274" y="1383"/>
                  </a:cubicBezTo>
                  <a:cubicBezTo>
                    <a:pt x="277" y="1380"/>
                    <a:pt x="283" y="1381"/>
                    <a:pt x="287" y="1383"/>
                  </a:cubicBezTo>
                  <a:cubicBezTo>
                    <a:pt x="287" y="1379"/>
                    <a:pt x="286" y="1380"/>
                    <a:pt x="287" y="1377"/>
                  </a:cubicBezTo>
                  <a:close/>
                  <a:moveTo>
                    <a:pt x="446" y="1316"/>
                  </a:moveTo>
                  <a:cubicBezTo>
                    <a:pt x="448" y="1319"/>
                    <a:pt x="457" y="1325"/>
                    <a:pt x="460" y="1318"/>
                  </a:cubicBezTo>
                  <a:cubicBezTo>
                    <a:pt x="456" y="1315"/>
                    <a:pt x="452" y="1315"/>
                    <a:pt x="446" y="1316"/>
                  </a:cubicBezTo>
                  <a:close/>
                  <a:moveTo>
                    <a:pt x="149" y="1330"/>
                  </a:moveTo>
                  <a:cubicBezTo>
                    <a:pt x="150" y="1334"/>
                    <a:pt x="151" y="1338"/>
                    <a:pt x="155" y="1339"/>
                  </a:cubicBezTo>
                  <a:cubicBezTo>
                    <a:pt x="155" y="1334"/>
                    <a:pt x="153" y="1331"/>
                    <a:pt x="149" y="1330"/>
                  </a:cubicBezTo>
                  <a:close/>
                  <a:moveTo>
                    <a:pt x="381" y="1343"/>
                  </a:moveTo>
                  <a:cubicBezTo>
                    <a:pt x="381" y="1345"/>
                    <a:pt x="380" y="1346"/>
                    <a:pt x="379" y="1347"/>
                  </a:cubicBezTo>
                  <a:cubicBezTo>
                    <a:pt x="382" y="1348"/>
                    <a:pt x="382" y="1349"/>
                    <a:pt x="385" y="1348"/>
                  </a:cubicBezTo>
                  <a:cubicBezTo>
                    <a:pt x="385" y="1345"/>
                    <a:pt x="384" y="1344"/>
                    <a:pt x="381" y="1343"/>
                  </a:cubicBezTo>
                  <a:close/>
                  <a:moveTo>
                    <a:pt x="409" y="1344"/>
                  </a:moveTo>
                  <a:cubicBezTo>
                    <a:pt x="410" y="1348"/>
                    <a:pt x="412" y="1350"/>
                    <a:pt x="416" y="1351"/>
                  </a:cubicBezTo>
                  <a:cubicBezTo>
                    <a:pt x="416" y="1347"/>
                    <a:pt x="413" y="1345"/>
                    <a:pt x="409" y="1344"/>
                  </a:cubicBezTo>
                  <a:close/>
                  <a:moveTo>
                    <a:pt x="378" y="1349"/>
                  </a:moveTo>
                  <a:cubicBezTo>
                    <a:pt x="378" y="1352"/>
                    <a:pt x="379" y="1353"/>
                    <a:pt x="382" y="1353"/>
                  </a:cubicBezTo>
                  <a:cubicBezTo>
                    <a:pt x="382" y="1351"/>
                    <a:pt x="381" y="1349"/>
                    <a:pt x="378" y="1349"/>
                  </a:cubicBezTo>
                  <a:close/>
                  <a:moveTo>
                    <a:pt x="416" y="1369"/>
                  </a:moveTo>
                  <a:cubicBezTo>
                    <a:pt x="415" y="1364"/>
                    <a:pt x="414" y="1360"/>
                    <a:pt x="414" y="1356"/>
                  </a:cubicBezTo>
                  <a:cubicBezTo>
                    <a:pt x="405" y="1359"/>
                    <a:pt x="395" y="1360"/>
                    <a:pt x="385" y="1355"/>
                  </a:cubicBezTo>
                  <a:cubicBezTo>
                    <a:pt x="389" y="1362"/>
                    <a:pt x="391" y="1369"/>
                    <a:pt x="399" y="1372"/>
                  </a:cubicBezTo>
                  <a:cubicBezTo>
                    <a:pt x="401" y="1386"/>
                    <a:pt x="409" y="1382"/>
                    <a:pt x="421" y="1386"/>
                  </a:cubicBezTo>
                  <a:cubicBezTo>
                    <a:pt x="421" y="1380"/>
                    <a:pt x="424" y="1378"/>
                    <a:pt x="422" y="1372"/>
                  </a:cubicBezTo>
                  <a:cubicBezTo>
                    <a:pt x="420" y="1371"/>
                    <a:pt x="416" y="1372"/>
                    <a:pt x="416" y="1369"/>
                  </a:cubicBezTo>
                  <a:close/>
                  <a:moveTo>
                    <a:pt x="283" y="1387"/>
                  </a:moveTo>
                  <a:cubicBezTo>
                    <a:pt x="284" y="1391"/>
                    <a:pt x="288" y="1393"/>
                    <a:pt x="292" y="1395"/>
                  </a:cubicBezTo>
                  <a:cubicBezTo>
                    <a:pt x="291" y="1392"/>
                    <a:pt x="289" y="1390"/>
                    <a:pt x="287" y="1387"/>
                  </a:cubicBezTo>
                  <a:cubicBezTo>
                    <a:pt x="286" y="1387"/>
                    <a:pt x="285" y="1387"/>
                    <a:pt x="283" y="1387"/>
                  </a:cubicBezTo>
                  <a:close/>
                  <a:moveTo>
                    <a:pt x="795" y="7"/>
                  </a:moveTo>
                  <a:cubicBezTo>
                    <a:pt x="796" y="7"/>
                    <a:pt x="798" y="8"/>
                    <a:pt x="799" y="8"/>
                  </a:cubicBezTo>
                  <a:cubicBezTo>
                    <a:pt x="800" y="7"/>
                    <a:pt x="798" y="7"/>
                    <a:pt x="795" y="7"/>
                  </a:cubicBezTo>
                  <a:close/>
                  <a:moveTo>
                    <a:pt x="447" y="85"/>
                  </a:moveTo>
                  <a:cubicBezTo>
                    <a:pt x="449" y="86"/>
                    <a:pt x="451" y="82"/>
                    <a:pt x="451" y="85"/>
                  </a:cubicBezTo>
                  <a:cubicBezTo>
                    <a:pt x="450" y="86"/>
                    <a:pt x="444" y="87"/>
                    <a:pt x="447" y="90"/>
                  </a:cubicBezTo>
                  <a:cubicBezTo>
                    <a:pt x="451" y="87"/>
                    <a:pt x="456" y="85"/>
                    <a:pt x="461" y="83"/>
                  </a:cubicBezTo>
                  <a:cubicBezTo>
                    <a:pt x="461" y="85"/>
                    <a:pt x="456" y="87"/>
                    <a:pt x="460" y="87"/>
                  </a:cubicBezTo>
                  <a:cubicBezTo>
                    <a:pt x="464" y="85"/>
                    <a:pt x="470" y="85"/>
                    <a:pt x="472" y="81"/>
                  </a:cubicBezTo>
                  <a:cubicBezTo>
                    <a:pt x="498" y="79"/>
                    <a:pt x="508" y="57"/>
                    <a:pt x="530" y="57"/>
                  </a:cubicBezTo>
                  <a:cubicBezTo>
                    <a:pt x="527" y="58"/>
                    <a:pt x="525" y="61"/>
                    <a:pt x="523" y="64"/>
                  </a:cubicBezTo>
                  <a:cubicBezTo>
                    <a:pt x="537" y="63"/>
                    <a:pt x="544" y="56"/>
                    <a:pt x="555" y="53"/>
                  </a:cubicBezTo>
                  <a:cubicBezTo>
                    <a:pt x="555" y="51"/>
                    <a:pt x="554" y="51"/>
                    <a:pt x="553" y="50"/>
                  </a:cubicBezTo>
                  <a:cubicBezTo>
                    <a:pt x="556" y="48"/>
                    <a:pt x="560" y="47"/>
                    <a:pt x="564" y="45"/>
                  </a:cubicBezTo>
                  <a:cubicBezTo>
                    <a:pt x="578" y="51"/>
                    <a:pt x="582" y="46"/>
                    <a:pt x="595" y="42"/>
                  </a:cubicBezTo>
                  <a:cubicBezTo>
                    <a:pt x="614" y="35"/>
                    <a:pt x="628" y="34"/>
                    <a:pt x="644" y="29"/>
                  </a:cubicBezTo>
                  <a:cubicBezTo>
                    <a:pt x="648" y="21"/>
                    <a:pt x="659" y="22"/>
                    <a:pt x="667" y="19"/>
                  </a:cubicBezTo>
                  <a:cubicBezTo>
                    <a:pt x="668" y="18"/>
                    <a:pt x="670" y="15"/>
                    <a:pt x="670" y="15"/>
                  </a:cubicBezTo>
                  <a:cubicBezTo>
                    <a:pt x="673" y="13"/>
                    <a:pt x="696" y="11"/>
                    <a:pt x="700" y="11"/>
                  </a:cubicBezTo>
                  <a:cubicBezTo>
                    <a:pt x="705" y="11"/>
                    <a:pt x="734" y="13"/>
                    <a:pt x="719" y="9"/>
                  </a:cubicBezTo>
                  <a:cubicBezTo>
                    <a:pt x="736" y="10"/>
                    <a:pt x="751" y="7"/>
                    <a:pt x="762" y="5"/>
                  </a:cubicBezTo>
                  <a:cubicBezTo>
                    <a:pt x="765" y="11"/>
                    <a:pt x="773" y="7"/>
                    <a:pt x="779" y="11"/>
                  </a:cubicBezTo>
                  <a:cubicBezTo>
                    <a:pt x="770" y="11"/>
                    <a:pt x="764" y="9"/>
                    <a:pt x="755" y="10"/>
                  </a:cubicBezTo>
                  <a:cubicBezTo>
                    <a:pt x="771" y="18"/>
                    <a:pt x="802" y="14"/>
                    <a:pt x="818" y="13"/>
                  </a:cubicBezTo>
                  <a:cubicBezTo>
                    <a:pt x="817" y="13"/>
                    <a:pt x="816" y="13"/>
                    <a:pt x="816" y="12"/>
                  </a:cubicBezTo>
                  <a:cubicBezTo>
                    <a:pt x="821" y="13"/>
                    <a:pt x="827" y="17"/>
                    <a:pt x="832" y="14"/>
                  </a:cubicBezTo>
                  <a:cubicBezTo>
                    <a:pt x="831" y="12"/>
                    <a:pt x="826" y="13"/>
                    <a:pt x="825" y="11"/>
                  </a:cubicBezTo>
                  <a:cubicBezTo>
                    <a:pt x="829" y="9"/>
                    <a:pt x="830" y="13"/>
                    <a:pt x="832" y="11"/>
                  </a:cubicBezTo>
                  <a:cubicBezTo>
                    <a:pt x="825" y="8"/>
                    <a:pt x="813" y="9"/>
                    <a:pt x="801" y="8"/>
                  </a:cubicBezTo>
                  <a:cubicBezTo>
                    <a:pt x="800" y="8"/>
                    <a:pt x="799" y="8"/>
                    <a:pt x="799" y="8"/>
                  </a:cubicBezTo>
                  <a:cubicBezTo>
                    <a:pt x="798" y="8"/>
                    <a:pt x="797" y="8"/>
                    <a:pt x="794" y="8"/>
                  </a:cubicBezTo>
                  <a:cubicBezTo>
                    <a:pt x="792" y="8"/>
                    <a:pt x="790" y="8"/>
                    <a:pt x="787" y="8"/>
                  </a:cubicBezTo>
                  <a:cubicBezTo>
                    <a:pt x="789" y="7"/>
                    <a:pt x="793" y="7"/>
                    <a:pt x="795" y="7"/>
                  </a:cubicBezTo>
                  <a:cubicBezTo>
                    <a:pt x="789" y="6"/>
                    <a:pt x="782" y="4"/>
                    <a:pt x="778" y="6"/>
                  </a:cubicBezTo>
                  <a:cubicBezTo>
                    <a:pt x="780" y="7"/>
                    <a:pt x="783" y="5"/>
                    <a:pt x="784" y="7"/>
                  </a:cubicBezTo>
                  <a:cubicBezTo>
                    <a:pt x="778" y="6"/>
                    <a:pt x="770" y="8"/>
                    <a:pt x="765" y="6"/>
                  </a:cubicBezTo>
                  <a:cubicBezTo>
                    <a:pt x="767" y="6"/>
                    <a:pt x="771" y="7"/>
                    <a:pt x="771" y="5"/>
                  </a:cubicBezTo>
                  <a:cubicBezTo>
                    <a:pt x="649" y="0"/>
                    <a:pt x="545" y="20"/>
                    <a:pt x="457" y="52"/>
                  </a:cubicBezTo>
                  <a:cubicBezTo>
                    <a:pt x="469" y="48"/>
                    <a:pt x="483" y="47"/>
                    <a:pt x="493" y="42"/>
                  </a:cubicBezTo>
                  <a:cubicBezTo>
                    <a:pt x="496" y="46"/>
                    <a:pt x="494" y="41"/>
                    <a:pt x="497" y="41"/>
                  </a:cubicBezTo>
                  <a:cubicBezTo>
                    <a:pt x="497" y="41"/>
                    <a:pt x="496" y="43"/>
                    <a:pt x="497" y="43"/>
                  </a:cubicBezTo>
                  <a:cubicBezTo>
                    <a:pt x="498" y="43"/>
                    <a:pt x="499" y="40"/>
                    <a:pt x="501" y="40"/>
                  </a:cubicBezTo>
                  <a:cubicBezTo>
                    <a:pt x="501" y="40"/>
                    <a:pt x="500" y="42"/>
                    <a:pt x="501" y="42"/>
                  </a:cubicBezTo>
                  <a:cubicBezTo>
                    <a:pt x="502" y="42"/>
                    <a:pt x="502" y="39"/>
                    <a:pt x="504" y="39"/>
                  </a:cubicBezTo>
                  <a:cubicBezTo>
                    <a:pt x="504" y="39"/>
                    <a:pt x="505" y="41"/>
                    <a:pt x="506" y="41"/>
                  </a:cubicBezTo>
                  <a:cubicBezTo>
                    <a:pt x="511" y="41"/>
                    <a:pt x="513" y="39"/>
                    <a:pt x="513" y="38"/>
                  </a:cubicBezTo>
                  <a:cubicBezTo>
                    <a:pt x="514" y="40"/>
                    <a:pt x="518" y="39"/>
                    <a:pt x="519" y="40"/>
                  </a:cubicBezTo>
                  <a:cubicBezTo>
                    <a:pt x="516" y="41"/>
                    <a:pt x="513" y="43"/>
                    <a:pt x="511" y="45"/>
                  </a:cubicBezTo>
                  <a:cubicBezTo>
                    <a:pt x="512" y="46"/>
                    <a:pt x="514" y="45"/>
                    <a:pt x="515" y="46"/>
                  </a:cubicBezTo>
                  <a:cubicBezTo>
                    <a:pt x="501" y="51"/>
                    <a:pt x="483" y="57"/>
                    <a:pt x="475" y="64"/>
                  </a:cubicBezTo>
                  <a:cubicBezTo>
                    <a:pt x="478" y="63"/>
                    <a:pt x="482" y="59"/>
                    <a:pt x="483" y="61"/>
                  </a:cubicBezTo>
                  <a:cubicBezTo>
                    <a:pt x="473" y="67"/>
                    <a:pt x="461" y="71"/>
                    <a:pt x="450" y="76"/>
                  </a:cubicBezTo>
                  <a:cubicBezTo>
                    <a:pt x="450" y="75"/>
                    <a:pt x="451" y="74"/>
                    <a:pt x="449" y="74"/>
                  </a:cubicBezTo>
                  <a:cubicBezTo>
                    <a:pt x="445" y="78"/>
                    <a:pt x="434" y="79"/>
                    <a:pt x="435" y="84"/>
                  </a:cubicBezTo>
                  <a:cubicBezTo>
                    <a:pt x="436" y="83"/>
                    <a:pt x="440" y="80"/>
                    <a:pt x="441" y="82"/>
                  </a:cubicBezTo>
                  <a:cubicBezTo>
                    <a:pt x="417" y="96"/>
                    <a:pt x="398" y="111"/>
                    <a:pt x="383" y="132"/>
                  </a:cubicBezTo>
                  <a:cubicBezTo>
                    <a:pt x="403" y="114"/>
                    <a:pt x="424" y="91"/>
                    <a:pt x="450" y="82"/>
                  </a:cubicBezTo>
                  <a:cubicBezTo>
                    <a:pt x="450" y="84"/>
                    <a:pt x="447" y="83"/>
                    <a:pt x="447" y="85"/>
                  </a:cubicBezTo>
                  <a:close/>
                  <a:moveTo>
                    <a:pt x="443" y="81"/>
                  </a:moveTo>
                  <a:cubicBezTo>
                    <a:pt x="442" y="80"/>
                    <a:pt x="445" y="77"/>
                    <a:pt x="449" y="77"/>
                  </a:cubicBezTo>
                  <a:cubicBezTo>
                    <a:pt x="448" y="80"/>
                    <a:pt x="445" y="80"/>
                    <a:pt x="443" y="81"/>
                  </a:cubicBezTo>
                  <a:close/>
                  <a:moveTo>
                    <a:pt x="848" y="11"/>
                  </a:moveTo>
                  <a:cubicBezTo>
                    <a:pt x="843" y="13"/>
                    <a:pt x="839" y="8"/>
                    <a:pt x="834" y="11"/>
                  </a:cubicBezTo>
                  <a:cubicBezTo>
                    <a:pt x="838" y="11"/>
                    <a:pt x="845" y="15"/>
                    <a:pt x="848" y="11"/>
                  </a:cubicBezTo>
                  <a:close/>
                  <a:moveTo>
                    <a:pt x="847" y="17"/>
                  </a:moveTo>
                  <a:cubicBezTo>
                    <a:pt x="855" y="16"/>
                    <a:pt x="861" y="23"/>
                    <a:pt x="869" y="20"/>
                  </a:cubicBezTo>
                  <a:cubicBezTo>
                    <a:pt x="866" y="20"/>
                    <a:pt x="863" y="17"/>
                    <a:pt x="865" y="17"/>
                  </a:cubicBezTo>
                  <a:cubicBezTo>
                    <a:pt x="867" y="17"/>
                    <a:pt x="870" y="18"/>
                    <a:pt x="873" y="18"/>
                  </a:cubicBezTo>
                  <a:cubicBezTo>
                    <a:pt x="872" y="13"/>
                    <a:pt x="877" y="19"/>
                    <a:pt x="878" y="16"/>
                  </a:cubicBezTo>
                  <a:cubicBezTo>
                    <a:pt x="869" y="15"/>
                    <a:pt x="859" y="11"/>
                    <a:pt x="851" y="13"/>
                  </a:cubicBezTo>
                  <a:cubicBezTo>
                    <a:pt x="852" y="13"/>
                    <a:pt x="854" y="13"/>
                    <a:pt x="854" y="15"/>
                  </a:cubicBezTo>
                  <a:cubicBezTo>
                    <a:pt x="851" y="15"/>
                    <a:pt x="848" y="15"/>
                    <a:pt x="847" y="17"/>
                  </a:cubicBezTo>
                  <a:close/>
                  <a:moveTo>
                    <a:pt x="861" y="26"/>
                  </a:moveTo>
                  <a:cubicBezTo>
                    <a:pt x="856" y="26"/>
                    <a:pt x="853" y="22"/>
                    <a:pt x="846" y="22"/>
                  </a:cubicBezTo>
                  <a:cubicBezTo>
                    <a:pt x="850" y="25"/>
                    <a:pt x="858" y="27"/>
                    <a:pt x="861" y="26"/>
                  </a:cubicBezTo>
                  <a:close/>
                  <a:moveTo>
                    <a:pt x="864" y="21"/>
                  </a:moveTo>
                  <a:cubicBezTo>
                    <a:pt x="867" y="24"/>
                    <a:pt x="886" y="28"/>
                    <a:pt x="882" y="24"/>
                  </a:cubicBezTo>
                  <a:cubicBezTo>
                    <a:pt x="885" y="25"/>
                    <a:pt x="895" y="28"/>
                    <a:pt x="890" y="24"/>
                  </a:cubicBezTo>
                  <a:cubicBezTo>
                    <a:pt x="893" y="23"/>
                    <a:pt x="896" y="27"/>
                    <a:pt x="897" y="24"/>
                  </a:cubicBezTo>
                  <a:cubicBezTo>
                    <a:pt x="889" y="23"/>
                    <a:pt x="877" y="17"/>
                    <a:pt x="871" y="21"/>
                  </a:cubicBezTo>
                  <a:cubicBezTo>
                    <a:pt x="876" y="20"/>
                    <a:pt x="879" y="22"/>
                    <a:pt x="882" y="23"/>
                  </a:cubicBezTo>
                  <a:cubicBezTo>
                    <a:pt x="878" y="24"/>
                    <a:pt x="870" y="21"/>
                    <a:pt x="864" y="21"/>
                  </a:cubicBezTo>
                  <a:close/>
                  <a:moveTo>
                    <a:pt x="892" y="20"/>
                  </a:moveTo>
                  <a:cubicBezTo>
                    <a:pt x="894" y="20"/>
                    <a:pt x="895" y="20"/>
                    <a:pt x="896" y="20"/>
                  </a:cubicBezTo>
                  <a:cubicBezTo>
                    <a:pt x="896" y="19"/>
                    <a:pt x="894" y="19"/>
                    <a:pt x="892" y="20"/>
                  </a:cubicBezTo>
                  <a:close/>
                  <a:moveTo>
                    <a:pt x="910" y="26"/>
                  </a:moveTo>
                  <a:cubicBezTo>
                    <a:pt x="909" y="26"/>
                    <a:pt x="904" y="24"/>
                    <a:pt x="906" y="23"/>
                  </a:cubicBezTo>
                  <a:cubicBezTo>
                    <a:pt x="911" y="24"/>
                    <a:pt x="911" y="29"/>
                    <a:pt x="915" y="29"/>
                  </a:cubicBezTo>
                  <a:cubicBezTo>
                    <a:pt x="909" y="30"/>
                    <a:pt x="896" y="23"/>
                    <a:pt x="899" y="28"/>
                  </a:cubicBezTo>
                  <a:cubicBezTo>
                    <a:pt x="896" y="29"/>
                    <a:pt x="892" y="25"/>
                    <a:pt x="890" y="28"/>
                  </a:cubicBezTo>
                  <a:cubicBezTo>
                    <a:pt x="902" y="31"/>
                    <a:pt x="919" y="29"/>
                    <a:pt x="928" y="35"/>
                  </a:cubicBezTo>
                  <a:cubicBezTo>
                    <a:pt x="922" y="35"/>
                    <a:pt x="917" y="32"/>
                    <a:pt x="914" y="32"/>
                  </a:cubicBezTo>
                  <a:cubicBezTo>
                    <a:pt x="904" y="31"/>
                    <a:pt x="920" y="34"/>
                    <a:pt x="920" y="36"/>
                  </a:cubicBezTo>
                  <a:cubicBezTo>
                    <a:pt x="915" y="36"/>
                    <a:pt x="908" y="33"/>
                    <a:pt x="905" y="37"/>
                  </a:cubicBezTo>
                  <a:cubicBezTo>
                    <a:pt x="912" y="42"/>
                    <a:pt x="921" y="42"/>
                    <a:pt x="931" y="42"/>
                  </a:cubicBezTo>
                  <a:cubicBezTo>
                    <a:pt x="930" y="43"/>
                    <a:pt x="929" y="43"/>
                    <a:pt x="930" y="44"/>
                  </a:cubicBezTo>
                  <a:cubicBezTo>
                    <a:pt x="931" y="44"/>
                    <a:pt x="934" y="44"/>
                    <a:pt x="933" y="46"/>
                  </a:cubicBezTo>
                  <a:cubicBezTo>
                    <a:pt x="931" y="45"/>
                    <a:pt x="925" y="42"/>
                    <a:pt x="922" y="45"/>
                  </a:cubicBezTo>
                  <a:cubicBezTo>
                    <a:pt x="949" y="54"/>
                    <a:pt x="975" y="65"/>
                    <a:pt x="1002" y="74"/>
                  </a:cubicBezTo>
                  <a:cubicBezTo>
                    <a:pt x="1002" y="76"/>
                    <a:pt x="1001" y="76"/>
                    <a:pt x="1002" y="77"/>
                  </a:cubicBezTo>
                  <a:cubicBezTo>
                    <a:pt x="1004" y="79"/>
                    <a:pt x="1010" y="78"/>
                    <a:pt x="1011" y="81"/>
                  </a:cubicBezTo>
                  <a:cubicBezTo>
                    <a:pt x="1009" y="81"/>
                    <a:pt x="1006" y="81"/>
                    <a:pt x="1005" y="80"/>
                  </a:cubicBezTo>
                  <a:cubicBezTo>
                    <a:pt x="1017" y="89"/>
                    <a:pt x="1028" y="103"/>
                    <a:pt x="1046" y="103"/>
                  </a:cubicBezTo>
                  <a:cubicBezTo>
                    <a:pt x="1048" y="108"/>
                    <a:pt x="1049" y="112"/>
                    <a:pt x="1055" y="114"/>
                  </a:cubicBezTo>
                  <a:cubicBezTo>
                    <a:pt x="1060" y="103"/>
                    <a:pt x="1074" y="110"/>
                    <a:pt x="1083" y="111"/>
                  </a:cubicBezTo>
                  <a:cubicBezTo>
                    <a:pt x="1082" y="110"/>
                    <a:pt x="1079" y="110"/>
                    <a:pt x="1079" y="107"/>
                  </a:cubicBezTo>
                  <a:cubicBezTo>
                    <a:pt x="1082" y="108"/>
                    <a:pt x="1095" y="115"/>
                    <a:pt x="1092" y="111"/>
                  </a:cubicBezTo>
                  <a:cubicBezTo>
                    <a:pt x="1099" y="114"/>
                    <a:pt x="1102" y="116"/>
                    <a:pt x="1106" y="111"/>
                  </a:cubicBezTo>
                  <a:cubicBezTo>
                    <a:pt x="1103" y="110"/>
                    <a:pt x="1098" y="107"/>
                    <a:pt x="1099" y="106"/>
                  </a:cubicBezTo>
                  <a:cubicBezTo>
                    <a:pt x="1109" y="110"/>
                    <a:pt x="1122" y="117"/>
                    <a:pt x="1128" y="117"/>
                  </a:cubicBezTo>
                  <a:cubicBezTo>
                    <a:pt x="1127" y="114"/>
                    <a:pt x="1128" y="114"/>
                    <a:pt x="1128" y="111"/>
                  </a:cubicBezTo>
                  <a:cubicBezTo>
                    <a:pt x="1126" y="107"/>
                    <a:pt x="1120" y="105"/>
                    <a:pt x="1117" y="101"/>
                  </a:cubicBezTo>
                  <a:cubicBezTo>
                    <a:pt x="1115" y="100"/>
                    <a:pt x="1118" y="99"/>
                    <a:pt x="1117" y="97"/>
                  </a:cubicBezTo>
                  <a:cubicBezTo>
                    <a:pt x="1114" y="92"/>
                    <a:pt x="1100" y="91"/>
                    <a:pt x="1106" y="88"/>
                  </a:cubicBezTo>
                  <a:cubicBezTo>
                    <a:pt x="1085" y="79"/>
                    <a:pt x="1063" y="65"/>
                    <a:pt x="1039" y="62"/>
                  </a:cubicBezTo>
                  <a:cubicBezTo>
                    <a:pt x="1041" y="63"/>
                    <a:pt x="1043" y="62"/>
                    <a:pt x="1045" y="66"/>
                  </a:cubicBezTo>
                  <a:cubicBezTo>
                    <a:pt x="1039" y="64"/>
                    <a:pt x="1038" y="66"/>
                    <a:pt x="1037" y="63"/>
                  </a:cubicBezTo>
                  <a:cubicBezTo>
                    <a:pt x="1034" y="65"/>
                    <a:pt x="1027" y="63"/>
                    <a:pt x="1029" y="60"/>
                  </a:cubicBezTo>
                  <a:cubicBezTo>
                    <a:pt x="1026" y="58"/>
                    <a:pt x="1020" y="61"/>
                    <a:pt x="1021" y="61"/>
                  </a:cubicBezTo>
                  <a:cubicBezTo>
                    <a:pt x="1000" y="62"/>
                    <a:pt x="984" y="46"/>
                    <a:pt x="962" y="50"/>
                  </a:cubicBezTo>
                  <a:cubicBezTo>
                    <a:pt x="969" y="52"/>
                    <a:pt x="975" y="55"/>
                    <a:pt x="979" y="59"/>
                  </a:cubicBezTo>
                  <a:cubicBezTo>
                    <a:pt x="977" y="60"/>
                    <a:pt x="975" y="57"/>
                    <a:pt x="975" y="59"/>
                  </a:cubicBezTo>
                  <a:cubicBezTo>
                    <a:pt x="977" y="62"/>
                    <a:pt x="982" y="63"/>
                    <a:pt x="984" y="66"/>
                  </a:cubicBezTo>
                  <a:cubicBezTo>
                    <a:pt x="973" y="61"/>
                    <a:pt x="966" y="52"/>
                    <a:pt x="953" y="48"/>
                  </a:cubicBezTo>
                  <a:cubicBezTo>
                    <a:pt x="954" y="48"/>
                    <a:pt x="957" y="49"/>
                    <a:pt x="956" y="46"/>
                  </a:cubicBezTo>
                  <a:cubicBezTo>
                    <a:pt x="947" y="44"/>
                    <a:pt x="947" y="39"/>
                    <a:pt x="937" y="37"/>
                  </a:cubicBezTo>
                  <a:cubicBezTo>
                    <a:pt x="938" y="37"/>
                    <a:pt x="939" y="37"/>
                    <a:pt x="939" y="36"/>
                  </a:cubicBezTo>
                  <a:cubicBezTo>
                    <a:pt x="935" y="34"/>
                    <a:pt x="929" y="34"/>
                    <a:pt x="925" y="31"/>
                  </a:cubicBezTo>
                  <a:cubicBezTo>
                    <a:pt x="929" y="32"/>
                    <a:pt x="930" y="32"/>
                    <a:pt x="933" y="30"/>
                  </a:cubicBezTo>
                  <a:cubicBezTo>
                    <a:pt x="933" y="31"/>
                    <a:pt x="932" y="31"/>
                    <a:pt x="932" y="33"/>
                  </a:cubicBezTo>
                  <a:cubicBezTo>
                    <a:pt x="950" y="35"/>
                    <a:pt x="965" y="38"/>
                    <a:pt x="978" y="41"/>
                  </a:cubicBezTo>
                  <a:cubicBezTo>
                    <a:pt x="969" y="36"/>
                    <a:pt x="953" y="31"/>
                    <a:pt x="943" y="29"/>
                  </a:cubicBezTo>
                  <a:cubicBezTo>
                    <a:pt x="929" y="27"/>
                    <a:pt x="912" y="23"/>
                    <a:pt x="896" y="20"/>
                  </a:cubicBezTo>
                  <a:cubicBezTo>
                    <a:pt x="897" y="21"/>
                    <a:pt x="897" y="21"/>
                    <a:pt x="897" y="21"/>
                  </a:cubicBezTo>
                  <a:cubicBezTo>
                    <a:pt x="895" y="21"/>
                    <a:pt x="891" y="18"/>
                    <a:pt x="889" y="21"/>
                  </a:cubicBezTo>
                  <a:cubicBezTo>
                    <a:pt x="895" y="23"/>
                    <a:pt x="904" y="28"/>
                    <a:pt x="910" y="26"/>
                  </a:cubicBezTo>
                  <a:close/>
                  <a:moveTo>
                    <a:pt x="1120" y="112"/>
                  </a:moveTo>
                  <a:cubicBezTo>
                    <a:pt x="1120" y="112"/>
                    <a:pt x="1120" y="112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21" y="113"/>
                    <a:pt x="1122" y="113"/>
                    <a:pt x="1120" y="112"/>
                  </a:cubicBezTo>
                  <a:cubicBezTo>
                    <a:pt x="1120" y="112"/>
                    <a:pt x="1120" y="112"/>
                    <a:pt x="1120" y="112"/>
                  </a:cubicBezTo>
                  <a:cubicBezTo>
                    <a:pt x="1117" y="112"/>
                    <a:pt x="1115" y="111"/>
                    <a:pt x="1114" y="110"/>
                  </a:cubicBezTo>
                  <a:cubicBezTo>
                    <a:pt x="1113" y="108"/>
                    <a:pt x="1117" y="110"/>
                    <a:pt x="1120" y="112"/>
                  </a:cubicBezTo>
                  <a:close/>
                  <a:moveTo>
                    <a:pt x="934" y="43"/>
                  </a:moveTo>
                  <a:cubicBezTo>
                    <a:pt x="934" y="43"/>
                    <a:pt x="932" y="43"/>
                    <a:pt x="931" y="43"/>
                  </a:cubicBezTo>
                  <a:cubicBezTo>
                    <a:pt x="932" y="43"/>
                    <a:pt x="933" y="43"/>
                    <a:pt x="934" y="43"/>
                  </a:cubicBezTo>
                  <a:close/>
                  <a:moveTo>
                    <a:pt x="1166" y="131"/>
                  </a:moveTo>
                  <a:cubicBezTo>
                    <a:pt x="1169" y="135"/>
                    <a:pt x="1181" y="151"/>
                    <a:pt x="1194" y="149"/>
                  </a:cubicBezTo>
                  <a:cubicBezTo>
                    <a:pt x="1187" y="136"/>
                    <a:pt x="1174" y="134"/>
                    <a:pt x="1164" y="126"/>
                  </a:cubicBezTo>
                  <a:cubicBezTo>
                    <a:pt x="1164" y="127"/>
                    <a:pt x="1163" y="128"/>
                    <a:pt x="1162" y="128"/>
                  </a:cubicBezTo>
                  <a:cubicBezTo>
                    <a:pt x="1161" y="125"/>
                    <a:pt x="1159" y="123"/>
                    <a:pt x="1155" y="123"/>
                  </a:cubicBezTo>
                  <a:cubicBezTo>
                    <a:pt x="1156" y="128"/>
                    <a:pt x="1163" y="127"/>
                    <a:pt x="1166" y="131"/>
                  </a:cubicBezTo>
                  <a:close/>
                  <a:moveTo>
                    <a:pt x="1590" y="798"/>
                  </a:moveTo>
                  <a:cubicBezTo>
                    <a:pt x="1580" y="646"/>
                    <a:pt x="1530" y="521"/>
                    <a:pt x="1470" y="422"/>
                  </a:cubicBezTo>
                  <a:cubicBezTo>
                    <a:pt x="1474" y="431"/>
                    <a:pt x="1478" y="441"/>
                    <a:pt x="1475" y="450"/>
                  </a:cubicBezTo>
                  <a:cubicBezTo>
                    <a:pt x="1483" y="471"/>
                    <a:pt x="1504" y="492"/>
                    <a:pt x="1505" y="520"/>
                  </a:cubicBezTo>
                  <a:cubicBezTo>
                    <a:pt x="1505" y="530"/>
                    <a:pt x="1511" y="538"/>
                    <a:pt x="1512" y="548"/>
                  </a:cubicBezTo>
                  <a:cubicBezTo>
                    <a:pt x="1512" y="550"/>
                    <a:pt x="1510" y="552"/>
                    <a:pt x="1510" y="554"/>
                  </a:cubicBezTo>
                  <a:cubicBezTo>
                    <a:pt x="1510" y="560"/>
                    <a:pt x="1515" y="567"/>
                    <a:pt x="1512" y="573"/>
                  </a:cubicBezTo>
                  <a:cubicBezTo>
                    <a:pt x="1502" y="569"/>
                    <a:pt x="1507" y="550"/>
                    <a:pt x="1495" y="549"/>
                  </a:cubicBezTo>
                  <a:cubicBezTo>
                    <a:pt x="1495" y="549"/>
                    <a:pt x="1494" y="550"/>
                    <a:pt x="1493" y="549"/>
                  </a:cubicBezTo>
                  <a:cubicBezTo>
                    <a:pt x="1492" y="567"/>
                    <a:pt x="1489" y="584"/>
                    <a:pt x="1481" y="599"/>
                  </a:cubicBezTo>
                  <a:cubicBezTo>
                    <a:pt x="1477" y="599"/>
                    <a:pt x="1476" y="599"/>
                    <a:pt x="1472" y="597"/>
                  </a:cubicBezTo>
                  <a:cubicBezTo>
                    <a:pt x="1472" y="601"/>
                    <a:pt x="1469" y="597"/>
                    <a:pt x="1467" y="599"/>
                  </a:cubicBezTo>
                  <a:cubicBezTo>
                    <a:pt x="1467" y="605"/>
                    <a:pt x="1466" y="608"/>
                    <a:pt x="1461" y="610"/>
                  </a:cubicBezTo>
                  <a:cubicBezTo>
                    <a:pt x="1448" y="605"/>
                    <a:pt x="1447" y="581"/>
                    <a:pt x="1434" y="573"/>
                  </a:cubicBezTo>
                  <a:cubicBezTo>
                    <a:pt x="1434" y="561"/>
                    <a:pt x="1427" y="556"/>
                    <a:pt x="1423" y="548"/>
                  </a:cubicBezTo>
                  <a:cubicBezTo>
                    <a:pt x="1428" y="552"/>
                    <a:pt x="1426" y="545"/>
                    <a:pt x="1431" y="545"/>
                  </a:cubicBezTo>
                  <a:cubicBezTo>
                    <a:pt x="1434" y="546"/>
                    <a:pt x="1435" y="548"/>
                    <a:pt x="1438" y="549"/>
                  </a:cubicBezTo>
                  <a:cubicBezTo>
                    <a:pt x="1446" y="547"/>
                    <a:pt x="1438" y="536"/>
                    <a:pt x="1443" y="532"/>
                  </a:cubicBezTo>
                  <a:cubicBezTo>
                    <a:pt x="1447" y="532"/>
                    <a:pt x="1445" y="538"/>
                    <a:pt x="1450" y="537"/>
                  </a:cubicBezTo>
                  <a:cubicBezTo>
                    <a:pt x="1455" y="530"/>
                    <a:pt x="1452" y="515"/>
                    <a:pt x="1448" y="506"/>
                  </a:cubicBezTo>
                  <a:cubicBezTo>
                    <a:pt x="1448" y="502"/>
                    <a:pt x="1451" y="499"/>
                    <a:pt x="1448" y="496"/>
                  </a:cubicBezTo>
                  <a:cubicBezTo>
                    <a:pt x="1445" y="495"/>
                    <a:pt x="1447" y="499"/>
                    <a:pt x="1444" y="498"/>
                  </a:cubicBezTo>
                  <a:cubicBezTo>
                    <a:pt x="1444" y="496"/>
                    <a:pt x="1442" y="495"/>
                    <a:pt x="1442" y="493"/>
                  </a:cubicBezTo>
                  <a:cubicBezTo>
                    <a:pt x="1444" y="493"/>
                    <a:pt x="1444" y="490"/>
                    <a:pt x="1443" y="487"/>
                  </a:cubicBezTo>
                  <a:cubicBezTo>
                    <a:pt x="1441" y="487"/>
                    <a:pt x="1441" y="488"/>
                    <a:pt x="1440" y="489"/>
                  </a:cubicBezTo>
                  <a:cubicBezTo>
                    <a:pt x="1443" y="484"/>
                    <a:pt x="1437" y="482"/>
                    <a:pt x="1435" y="477"/>
                  </a:cubicBezTo>
                  <a:cubicBezTo>
                    <a:pt x="1438" y="478"/>
                    <a:pt x="1440" y="479"/>
                    <a:pt x="1441" y="477"/>
                  </a:cubicBezTo>
                  <a:cubicBezTo>
                    <a:pt x="1439" y="475"/>
                    <a:pt x="1434" y="475"/>
                    <a:pt x="1432" y="476"/>
                  </a:cubicBezTo>
                  <a:cubicBezTo>
                    <a:pt x="1435" y="474"/>
                    <a:pt x="1432" y="470"/>
                    <a:pt x="1433" y="466"/>
                  </a:cubicBezTo>
                  <a:cubicBezTo>
                    <a:pt x="1434" y="466"/>
                    <a:pt x="1435" y="467"/>
                    <a:pt x="1436" y="468"/>
                  </a:cubicBezTo>
                  <a:cubicBezTo>
                    <a:pt x="1437" y="466"/>
                    <a:pt x="1434" y="465"/>
                    <a:pt x="1436" y="464"/>
                  </a:cubicBezTo>
                  <a:cubicBezTo>
                    <a:pt x="1440" y="465"/>
                    <a:pt x="1440" y="470"/>
                    <a:pt x="1443" y="471"/>
                  </a:cubicBezTo>
                  <a:cubicBezTo>
                    <a:pt x="1444" y="468"/>
                    <a:pt x="1440" y="465"/>
                    <a:pt x="1443" y="463"/>
                  </a:cubicBezTo>
                  <a:cubicBezTo>
                    <a:pt x="1450" y="475"/>
                    <a:pt x="1448" y="490"/>
                    <a:pt x="1458" y="498"/>
                  </a:cubicBezTo>
                  <a:cubicBezTo>
                    <a:pt x="1458" y="494"/>
                    <a:pt x="1455" y="488"/>
                    <a:pt x="1458" y="485"/>
                  </a:cubicBezTo>
                  <a:cubicBezTo>
                    <a:pt x="1460" y="489"/>
                    <a:pt x="1457" y="499"/>
                    <a:pt x="1461" y="501"/>
                  </a:cubicBezTo>
                  <a:cubicBezTo>
                    <a:pt x="1461" y="499"/>
                    <a:pt x="1461" y="498"/>
                    <a:pt x="1462" y="498"/>
                  </a:cubicBezTo>
                  <a:cubicBezTo>
                    <a:pt x="1463" y="503"/>
                    <a:pt x="1466" y="506"/>
                    <a:pt x="1468" y="510"/>
                  </a:cubicBezTo>
                  <a:cubicBezTo>
                    <a:pt x="1470" y="500"/>
                    <a:pt x="1465" y="491"/>
                    <a:pt x="1458" y="484"/>
                  </a:cubicBezTo>
                  <a:cubicBezTo>
                    <a:pt x="1457" y="475"/>
                    <a:pt x="1455" y="468"/>
                    <a:pt x="1453" y="461"/>
                  </a:cubicBezTo>
                  <a:cubicBezTo>
                    <a:pt x="1449" y="451"/>
                    <a:pt x="1441" y="446"/>
                    <a:pt x="1436" y="436"/>
                  </a:cubicBezTo>
                  <a:cubicBezTo>
                    <a:pt x="1428" y="418"/>
                    <a:pt x="1427" y="394"/>
                    <a:pt x="1413" y="381"/>
                  </a:cubicBezTo>
                  <a:cubicBezTo>
                    <a:pt x="1414" y="381"/>
                    <a:pt x="1415" y="381"/>
                    <a:pt x="1415" y="381"/>
                  </a:cubicBezTo>
                  <a:cubicBezTo>
                    <a:pt x="1414" y="377"/>
                    <a:pt x="1407" y="375"/>
                    <a:pt x="1410" y="372"/>
                  </a:cubicBezTo>
                  <a:cubicBezTo>
                    <a:pt x="1433" y="390"/>
                    <a:pt x="1438" y="426"/>
                    <a:pt x="1453" y="453"/>
                  </a:cubicBezTo>
                  <a:cubicBezTo>
                    <a:pt x="1452" y="450"/>
                    <a:pt x="1451" y="447"/>
                    <a:pt x="1450" y="443"/>
                  </a:cubicBezTo>
                  <a:cubicBezTo>
                    <a:pt x="1458" y="450"/>
                    <a:pt x="1460" y="467"/>
                    <a:pt x="1472" y="467"/>
                  </a:cubicBezTo>
                  <a:cubicBezTo>
                    <a:pt x="1474" y="470"/>
                    <a:pt x="1475" y="475"/>
                    <a:pt x="1479" y="477"/>
                  </a:cubicBezTo>
                  <a:cubicBezTo>
                    <a:pt x="1476" y="468"/>
                    <a:pt x="1475" y="458"/>
                    <a:pt x="1469" y="452"/>
                  </a:cubicBezTo>
                  <a:cubicBezTo>
                    <a:pt x="1468" y="455"/>
                    <a:pt x="1471" y="459"/>
                    <a:pt x="1467" y="462"/>
                  </a:cubicBezTo>
                  <a:cubicBezTo>
                    <a:pt x="1459" y="453"/>
                    <a:pt x="1454" y="441"/>
                    <a:pt x="1449" y="429"/>
                  </a:cubicBezTo>
                  <a:cubicBezTo>
                    <a:pt x="1440" y="408"/>
                    <a:pt x="1430" y="386"/>
                    <a:pt x="1420" y="369"/>
                  </a:cubicBezTo>
                  <a:cubicBezTo>
                    <a:pt x="1423" y="369"/>
                    <a:pt x="1425" y="371"/>
                    <a:pt x="1428" y="372"/>
                  </a:cubicBezTo>
                  <a:cubicBezTo>
                    <a:pt x="1426" y="367"/>
                    <a:pt x="1423" y="364"/>
                    <a:pt x="1422" y="358"/>
                  </a:cubicBezTo>
                  <a:cubicBezTo>
                    <a:pt x="1427" y="362"/>
                    <a:pt x="1429" y="368"/>
                    <a:pt x="1434" y="372"/>
                  </a:cubicBezTo>
                  <a:cubicBezTo>
                    <a:pt x="1435" y="372"/>
                    <a:pt x="1436" y="372"/>
                    <a:pt x="1437" y="372"/>
                  </a:cubicBezTo>
                  <a:cubicBezTo>
                    <a:pt x="1444" y="380"/>
                    <a:pt x="1450" y="388"/>
                    <a:pt x="1455" y="397"/>
                  </a:cubicBezTo>
                  <a:cubicBezTo>
                    <a:pt x="1460" y="401"/>
                    <a:pt x="1454" y="393"/>
                    <a:pt x="1454" y="392"/>
                  </a:cubicBezTo>
                  <a:cubicBezTo>
                    <a:pt x="1441" y="371"/>
                    <a:pt x="1423" y="347"/>
                    <a:pt x="1408" y="331"/>
                  </a:cubicBezTo>
                  <a:cubicBezTo>
                    <a:pt x="1408" y="332"/>
                    <a:pt x="1408" y="333"/>
                    <a:pt x="1408" y="333"/>
                  </a:cubicBezTo>
                  <a:cubicBezTo>
                    <a:pt x="1390" y="316"/>
                    <a:pt x="1376" y="291"/>
                    <a:pt x="1359" y="278"/>
                  </a:cubicBezTo>
                  <a:cubicBezTo>
                    <a:pt x="1365" y="284"/>
                    <a:pt x="1360" y="283"/>
                    <a:pt x="1362" y="287"/>
                  </a:cubicBezTo>
                  <a:cubicBezTo>
                    <a:pt x="1358" y="286"/>
                    <a:pt x="1355" y="284"/>
                    <a:pt x="1351" y="280"/>
                  </a:cubicBezTo>
                  <a:cubicBezTo>
                    <a:pt x="1346" y="286"/>
                    <a:pt x="1340" y="271"/>
                    <a:pt x="1334" y="276"/>
                  </a:cubicBezTo>
                  <a:cubicBezTo>
                    <a:pt x="1334" y="277"/>
                    <a:pt x="1333" y="278"/>
                    <a:pt x="1334" y="281"/>
                  </a:cubicBezTo>
                  <a:cubicBezTo>
                    <a:pt x="1321" y="273"/>
                    <a:pt x="1310" y="253"/>
                    <a:pt x="1296" y="256"/>
                  </a:cubicBezTo>
                  <a:cubicBezTo>
                    <a:pt x="1301" y="263"/>
                    <a:pt x="1316" y="267"/>
                    <a:pt x="1323" y="274"/>
                  </a:cubicBezTo>
                  <a:cubicBezTo>
                    <a:pt x="1328" y="279"/>
                    <a:pt x="1333" y="288"/>
                    <a:pt x="1329" y="289"/>
                  </a:cubicBezTo>
                  <a:cubicBezTo>
                    <a:pt x="1331" y="292"/>
                    <a:pt x="1333" y="295"/>
                    <a:pt x="1335" y="298"/>
                  </a:cubicBezTo>
                  <a:cubicBezTo>
                    <a:pt x="1331" y="296"/>
                    <a:pt x="1331" y="300"/>
                    <a:pt x="1325" y="299"/>
                  </a:cubicBezTo>
                  <a:cubicBezTo>
                    <a:pt x="1324" y="304"/>
                    <a:pt x="1328" y="305"/>
                    <a:pt x="1328" y="309"/>
                  </a:cubicBezTo>
                  <a:cubicBezTo>
                    <a:pt x="1323" y="307"/>
                    <a:pt x="1324" y="303"/>
                    <a:pt x="1319" y="307"/>
                  </a:cubicBezTo>
                  <a:cubicBezTo>
                    <a:pt x="1312" y="299"/>
                    <a:pt x="1306" y="291"/>
                    <a:pt x="1294" y="287"/>
                  </a:cubicBezTo>
                  <a:cubicBezTo>
                    <a:pt x="1294" y="292"/>
                    <a:pt x="1301" y="294"/>
                    <a:pt x="1298" y="297"/>
                  </a:cubicBezTo>
                  <a:cubicBezTo>
                    <a:pt x="1289" y="293"/>
                    <a:pt x="1278" y="265"/>
                    <a:pt x="1272" y="286"/>
                  </a:cubicBezTo>
                  <a:cubicBezTo>
                    <a:pt x="1267" y="286"/>
                    <a:pt x="1264" y="283"/>
                    <a:pt x="1263" y="279"/>
                  </a:cubicBezTo>
                  <a:cubicBezTo>
                    <a:pt x="1264" y="279"/>
                    <a:pt x="1265" y="278"/>
                    <a:pt x="1265" y="276"/>
                  </a:cubicBezTo>
                  <a:cubicBezTo>
                    <a:pt x="1268" y="276"/>
                    <a:pt x="1271" y="275"/>
                    <a:pt x="1273" y="274"/>
                  </a:cubicBezTo>
                  <a:cubicBezTo>
                    <a:pt x="1273" y="264"/>
                    <a:pt x="1264" y="260"/>
                    <a:pt x="1258" y="256"/>
                  </a:cubicBezTo>
                  <a:cubicBezTo>
                    <a:pt x="1250" y="250"/>
                    <a:pt x="1245" y="243"/>
                    <a:pt x="1238" y="241"/>
                  </a:cubicBezTo>
                  <a:cubicBezTo>
                    <a:pt x="1226" y="239"/>
                    <a:pt x="1216" y="238"/>
                    <a:pt x="1216" y="228"/>
                  </a:cubicBezTo>
                  <a:cubicBezTo>
                    <a:pt x="1225" y="229"/>
                    <a:pt x="1231" y="237"/>
                    <a:pt x="1240" y="238"/>
                  </a:cubicBezTo>
                  <a:cubicBezTo>
                    <a:pt x="1241" y="239"/>
                    <a:pt x="1244" y="237"/>
                    <a:pt x="1245" y="237"/>
                  </a:cubicBezTo>
                  <a:cubicBezTo>
                    <a:pt x="1252" y="239"/>
                    <a:pt x="1264" y="247"/>
                    <a:pt x="1268" y="252"/>
                  </a:cubicBezTo>
                  <a:cubicBezTo>
                    <a:pt x="1275" y="259"/>
                    <a:pt x="1278" y="268"/>
                    <a:pt x="1290" y="267"/>
                  </a:cubicBezTo>
                  <a:cubicBezTo>
                    <a:pt x="1297" y="274"/>
                    <a:pt x="1305" y="279"/>
                    <a:pt x="1313" y="284"/>
                  </a:cubicBezTo>
                  <a:cubicBezTo>
                    <a:pt x="1313" y="282"/>
                    <a:pt x="1312" y="281"/>
                    <a:pt x="1314" y="281"/>
                  </a:cubicBezTo>
                  <a:cubicBezTo>
                    <a:pt x="1317" y="281"/>
                    <a:pt x="1317" y="284"/>
                    <a:pt x="1320" y="285"/>
                  </a:cubicBezTo>
                  <a:cubicBezTo>
                    <a:pt x="1320" y="277"/>
                    <a:pt x="1312" y="275"/>
                    <a:pt x="1308" y="271"/>
                  </a:cubicBezTo>
                  <a:cubicBezTo>
                    <a:pt x="1299" y="263"/>
                    <a:pt x="1291" y="253"/>
                    <a:pt x="1282" y="244"/>
                  </a:cubicBezTo>
                  <a:cubicBezTo>
                    <a:pt x="1286" y="244"/>
                    <a:pt x="1287" y="246"/>
                    <a:pt x="1291" y="246"/>
                  </a:cubicBezTo>
                  <a:cubicBezTo>
                    <a:pt x="1282" y="228"/>
                    <a:pt x="1262" y="223"/>
                    <a:pt x="1250" y="213"/>
                  </a:cubicBezTo>
                  <a:cubicBezTo>
                    <a:pt x="1247" y="216"/>
                    <a:pt x="1241" y="210"/>
                    <a:pt x="1236" y="210"/>
                  </a:cubicBezTo>
                  <a:cubicBezTo>
                    <a:pt x="1236" y="211"/>
                    <a:pt x="1236" y="212"/>
                    <a:pt x="1235" y="213"/>
                  </a:cubicBezTo>
                  <a:cubicBezTo>
                    <a:pt x="1216" y="207"/>
                    <a:pt x="1193" y="197"/>
                    <a:pt x="1177" y="196"/>
                  </a:cubicBezTo>
                  <a:cubicBezTo>
                    <a:pt x="1178" y="197"/>
                    <a:pt x="1178" y="199"/>
                    <a:pt x="1180" y="200"/>
                  </a:cubicBezTo>
                  <a:cubicBezTo>
                    <a:pt x="1174" y="199"/>
                    <a:pt x="1171" y="200"/>
                    <a:pt x="1164" y="201"/>
                  </a:cubicBezTo>
                  <a:cubicBezTo>
                    <a:pt x="1167" y="203"/>
                    <a:pt x="1170" y="203"/>
                    <a:pt x="1170" y="206"/>
                  </a:cubicBezTo>
                  <a:cubicBezTo>
                    <a:pt x="1167" y="206"/>
                    <a:pt x="1165" y="204"/>
                    <a:pt x="1163" y="203"/>
                  </a:cubicBezTo>
                  <a:cubicBezTo>
                    <a:pt x="1164" y="207"/>
                    <a:pt x="1166" y="210"/>
                    <a:pt x="1168" y="213"/>
                  </a:cubicBezTo>
                  <a:cubicBezTo>
                    <a:pt x="1169" y="215"/>
                    <a:pt x="1175" y="213"/>
                    <a:pt x="1174" y="216"/>
                  </a:cubicBezTo>
                  <a:cubicBezTo>
                    <a:pt x="1174" y="220"/>
                    <a:pt x="1170" y="214"/>
                    <a:pt x="1170" y="217"/>
                  </a:cubicBezTo>
                  <a:cubicBezTo>
                    <a:pt x="1171" y="221"/>
                    <a:pt x="1176" y="221"/>
                    <a:pt x="1177" y="226"/>
                  </a:cubicBezTo>
                  <a:cubicBezTo>
                    <a:pt x="1176" y="227"/>
                    <a:pt x="1175" y="228"/>
                    <a:pt x="1175" y="231"/>
                  </a:cubicBezTo>
                  <a:cubicBezTo>
                    <a:pt x="1182" y="241"/>
                    <a:pt x="1182" y="258"/>
                    <a:pt x="1200" y="257"/>
                  </a:cubicBezTo>
                  <a:cubicBezTo>
                    <a:pt x="1203" y="249"/>
                    <a:pt x="1200" y="245"/>
                    <a:pt x="1198" y="238"/>
                  </a:cubicBezTo>
                  <a:cubicBezTo>
                    <a:pt x="1204" y="241"/>
                    <a:pt x="1201" y="245"/>
                    <a:pt x="1205" y="250"/>
                  </a:cubicBezTo>
                  <a:cubicBezTo>
                    <a:pt x="1209" y="256"/>
                    <a:pt x="1218" y="257"/>
                    <a:pt x="1220" y="262"/>
                  </a:cubicBezTo>
                  <a:cubicBezTo>
                    <a:pt x="1221" y="263"/>
                    <a:pt x="1220" y="269"/>
                    <a:pt x="1219" y="270"/>
                  </a:cubicBezTo>
                  <a:cubicBezTo>
                    <a:pt x="1215" y="268"/>
                    <a:pt x="1218" y="260"/>
                    <a:pt x="1210" y="261"/>
                  </a:cubicBezTo>
                  <a:cubicBezTo>
                    <a:pt x="1208" y="261"/>
                    <a:pt x="1214" y="267"/>
                    <a:pt x="1211" y="270"/>
                  </a:cubicBezTo>
                  <a:cubicBezTo>
                    <a:pt x="1206" y="264"/>
                    <a:pt x="1200" y="259"/>
                    <a:pt x="1190" y="258"/>
                  </a:cubicBezTo>
                  <a:cubicBezTo>
                    <a:pt x="1188" y="261"/>
                    <a:pt x="1194" y="262"/>
                    <a:pt x="1191" y="263"/>
                  </a:cubicBezTo>
                  <a:cubicBezTo>
                    <a:pt x="1184" y="257"/>
                    <a:pt x="1177" y="251"/>
                    <a:pt x="1170" y="244"/>
                  </a:cubicBezTo>
                  <a:cubicBezTo>
                    <a:pt x="1165" y="248"/>
                    <a:pt x="1170" y="251"/>
                    <a:pt x="1172" y="255"/>
                  </a:cubicBezTo>
                  <a:cubicBezTo>
                    <a:pt x="1176" y="255"/>
                    <a:pt x="1176" y="253"/>
                    <a:pt x="1179" y="255"/>
                  </a:cubicBezTo>
                  <a:cubicBezTo>
                    <a:pt x="1181" y="258"/>
                    <a:pt x="1182" y="261"/>
                    <a:pt x="1179" y="262"/>
                  </a:cubicBezTo>
                  <a:cubicBezTo>
                    <a:pt x="1171" y="255"/>
                    <a:pt x="1162" y="257"/>
                    <a:pt x="1152" y="256"/>
                  </a:cubicBezTo>
                  <a:cubicBezTo>
                    <a:pt x="1150" y="258"/>
                    <a:pt x="1159" y="261"/>
                    <a:pt x="1157" y="262"/>
                  </a:cubicBezTo>
                  <a:cubicBezTo>
                    <a:pt x="1152" y="261"/>
                    <a:pt x="1146" y="264"/>
                    <a:pt x="1140" y="261"/>
                  </a:cubicBezTo>
                  <a:cubicBezTo>
                    <a:pt x="1139" y="265"/>
                    <a:pt x="1145" y="266"/>
                    <a:pt x="1143" y="267"/>
                  </a:cubicBezTo>
                  <a:cubicBezTo>
                    <a:pt x="1133" y="266"/>
                    <a:pt x="1138" y="255"/>
                    <a:pt x="1132" y="252"/>
                  </a:cubicBezTo>
                  <a:cubicBezTo>
                    <a:pt x="1129" y="253"/>
                    <a:pt x="1133" y="257"/>
                    <a:pt x="1133" y="259"/>
                  </a:cubicBezTo>
                  <a:cubicBezTo>
                    <a:pt x="1130" y="258"/>
                    <a:pt x="1130" y="262"/>
                    <a:pt x="1126" y="261"/>
                  </a:cubicBezTo>
                  <a:cubicBezTo>
                    <a:pt x="1127" y="269"/>
                    <a:pt x="1123" y="271"/>
                    <a:pt x="1122" y="277"/>
                  </a:cubicBezTo>
                  <a:cubicBezTo>
                    <a:pt x="1118" y="275"/>
                    <a:pt x="1119" y="271"/>
                    <a:pt x="1120" y="266"/>
                  </a:cubicBezTo>
                  <a:cubicBezTo>
                    <a:pt x="1117" y="263"/>
                    <a:pt x="1113" y="260"/>
                    <a:pt x="1112" y="254"/>
                  </a:cubicBezTo>
                  <a:cubicBezTo>
                    <a:pt x="1104" y="252"/>
                    <a:pt x="1101" y="246"/>
                    <a:pt x="1095" y="243"/>
                  </a:cubicBezTo>
                  <a:cubicBezTo>
                    <a:pt x="1093" y="245"/>
                    <a:pt x="1090" y="246"/>
                    <a:pt x="1090" y="249"/>
                  </a:cubicBezTo>
                  <a:cubicBezTo>
                    <a:pt x="1091" y="252"/>
                    <a:pt x="1096" y="254"/>
                    <a:pt x="1098" y="258"/>
                  </a:cubicBezTo>
                  <a:cubicBezTo>
                    <a:pt x="1102" y="262"/>
                    <a:pt x="1110" y="277"/>
                    <a:pt x="1110" y="278"/>
                  </a:cubicBezTo>
                  <a:cubicBezTo>
                    <a:pt x="1110" y="278"/>
                    <a:pt x="1108" y="281"/>
                    <a:pt x="1108" y="282"/>
                  </a:cubicBezTo>
                  <a:cubicBezTo>
                    <a:pt x="1112" y="289"/>
                    <a:pt x="1121" y="292"/>
                    <a:pt x="1130" y="295"/>
                  </a:cubicBezTo>
                  <a:cubicBezTo>
                    <a:pt x="1127" y="296"/>
                    <a:pt x="1126" y="298"/>
                    <a:pt x="1122" y="299"/>
                  </a:cubicBezTo>
                  <a:cubicBezTo>
                    <a:pt x="1113" y="294"/>
                    <a:pt x="1110" y="284"/>
                    <a:pt x="1100" y="279"/>
                  </a:cubicBezTo>
                  <a:cubicBezTo>
                    <a:pt x="1111" y="273"/>
                    <a:pt x="1093" y="268"/>
                    <a:pt x="1097" y="258"/>
                  </a:cubicBezTo>
                  <a:cubicBezTo>
                    <a:pt x="1092" y="254"/>
                    <a:pt x="1086" y="253"/>
                    <a:pt x="1083" y="248"/>
                  </a:cubicBezTo>
                  <a:cubicBezTo>
                    <a:pt x="1083" y="255"/>
                    <a:pt x="1091" y="254"/>
                    <a:pt x="1090" y="261"/>
                  </a:cubicBezTo>
                  <a:cubicBezTo>
                    <a:pt x="1087" y="260"/>
                    <a:pt x="1088" y="255"/>
                    <a:pt x="1083" y="255"/>
                  </a:cubicBezTo>
                  <a:cubicBezTo>
                    <a:pt x="1083" y="256"/>
                    <a:pt x="1083" y="258"/>
                    <a:pt x="1082" y="258"/>
                  </a:cubicBezTo>
                  <a:cubicBezTo>
                    <a:pt x="1081" y="256"/>
                    <a:pt x="1079" y="253"/>
                    <a:pt x="1077" y="255"/>
                  </a:cubicBezTo>
                  <a:cubicBezTo>
                    <a:pt x="1074" y="256"/>
                    <a:pt x="1076" y="262"/>
                    <a:pt x="1072" y="262"/>
                  </a:cubicBezTo>
                  <a:cubicBezTo>
                    <a:pt x="1068" y="259"/>
                    <a:pt x="1072" y="258"/>
                    <a:pt x="1074" y="255"/>
                  </a:cubicBezTo>
                  <a:cubicBezTo>
                    <a:pt x="1071" y="253"/>
                    <a:pt x="1071" y="249"/>
                    <a:pt x="1069" y="247"/>
                  </a:cubicBezTo>
                  <a:cubicBezTo>
                    <a:pt x="1063" y="246"/>
                    <a:pt x="1061" y="249"/>
                    <a:pt x="1055" y="249"/>
                  </a:cubicBezTo>
                  <a:cubicBezTo>
                    <a:pt x="1051" y="239"/>
                    <a:pt x="1038" y="237"/>
                    <a:pt x="1026" y="236"/>
                  </a:cubicBezTo>
                  <a:cubicBezTo>
                    <a:pt x="1023" y="237"/>
                    <a:pt x="1028" y="239"/>
                    <a:pt x="1026" y="239"/>
                  </a:cubicBezTo>
                  <a:cubicBezTo>
                    <a:pt x="1020" y="239"/>
                    <a:pt x="1017" y="235"/>
                    <a:pt x="1013" y="236"/>
                  </a:cubicBezTo>
                  <a:cubicBezTo>
                    <a:pt x="1013" y="230"/>
                    <a:pt x="1006" y="229"/>
                    <a:pt x="1002" y="231"/>
                  </a:cubicBezTo>
                  <a:cubicBezTo>
                    <a:pt x="1005" y="236"/>
                    <a:pt x="999" y="234"/>
                    <a:pt x="1000" y="238"/>
                  </a:cubicBezTo>
                  <a:cubicBezTo>
                    <a:pt x="991" y="236"/>
                    <a:pt x="981" y="240"/>
                    <a:pt x="984" y="250"/>
                  </a:cubicBezTo>
                  <a:cubicBezTo>
                    <a:pt x="991" y="254"/>
                    <a:pt x="999" y="258"/>
                    <a:pt x="1005" y="263"/>
                  </a:cubicBezTo>
                  <a:cubicBezTo>
                    <a:pt x="1002" y="262"/>
                    <a:pt x="997" y="262"/>
                    <a:pt x="993" y="261"/>
                  </a:cubicBezTo>
                  <a:cubicBezTo>
                    <a:pt x="993" y="260"/>
                    <a:pt x="994" y="259"/>
                    <a:pt x="994" y="258"/>
                  </a:cubicBezTo>
                  <a:cubicBezTo>
                    <a:pt x="989" y="258"/>
                    <a:pt x="988" y="250"/>
                    <a:pt x="984" y="255"/>
                  </a:cubicBezTo>
                  <a:cubicBezTo>
                    <a:pt x="985" y="258"/>
                    <a:pt x="990" y="255"/>
                    <a:pt x="989" y="260"/>
                  </a:cubicBezTo>
                  <a:cubicBezTo>
                    <a:pt x="985" y="261"/>
                    <a:pt x="986" y="257"/>
                    <a:pt x="983" y="258"/>
                  </a:cubicBezTo>
                  <a:cubicBezTo>
                    <a:pt x="981" y="264"/>
                    <a:pt x="972" y="258"/>
                    <a:pt x="967" y="261"/>
                  </a:cubicBezTo>
                  <a:cubicBezTo>
                    <a:pt x="967" y="263"/>
                    <a:pt x="968" y="264"/>
                    <a:pt x="967" y="264"/>
                  </a:cubicBezTo>
                  <a:cubicBezTo>
                    <a:pt x="963" y="266"/>
                    <a:pt x="957" y="265"/>
                    <a:pt x="954" y="266"/>
                  </a:cubicBezTo>
                  <a:cubicBezTo>
                    <a:pt x="951" y="264"/>
                    <a:pt x="955" y="262"/>
                    <a:pt x="953" y="260"/>
                  </a:cubicBezTo>
                  <a:cubicBezTo>
                    <a:pt x="944" y="262"/>
                    <a:pt x="929" y="262"/>
                    <a:pt x="933" y="273"/>
                  </a:cubicBezTo>
                  <a:cubicBezTo>
                    <a:pt x="926" y="273"/>
                    <a:pt x="926" y="279"/>
                    <a:pt x="919" y="280"/>
                  </a:cubicBezTo>
                  <a:cubicBezTo>
                    <a:pt x="919" y="277"/>
                    <a:pt x="921" y="275"/>
                    <a:pt x="920" y="271"/>
                  </a:cubicBezTo>
                  <a:cubicBezTo>
                    <a:pt x="913" y="278"/>
                    <a:pt x="908" y="270"/>
                    <a:pt x="900" y="274"/>
                  </a:cubicBezTo>
                  <a:cubicBezTo>
                    <a:pt x="899" y="270"/>
                    <a:pt x="896" y="273"/>
                    <a:pt x="894" y="271"/>
                  </a:cubicBezTo>
                  <a:cubicBezTo>
                    <a:pt x="894" y="267"/>
                    <a:pt x="900" y="270"/>
                    <a:pt x="900" y="265"/>
                  </a:cubicBezTo>
                  <a:cubicBezTo>
                    <a:pt x="898" y="266"/>
                    <a:pt x="897" y="265"/>
                    <a:pt x="897" y="262"/>
                  </a:cubicBezTo>
                  <a:cubicBezTo>
                    <a:pt x="877" y="261"/>
                    <a:pt x="862" y="264"/>
                    <a:pt x="841" y="269"/>
                  </a:cubicBezTo>
                  <a:cubicBezTo>
                    <a:pt x="839" y="264"/>
                    <a:pt x="826" y="263"/>
                    <a:pt x="818" y="264"/>
                  </a:cubicBezTo>
                  <a:cubicBezTo>
                    <a:pt x="814" y="265"/>
                    <a:pt x="811" y="270"/>
                    <a:pt x="808" y="270"/>
                  </a:cubicBezTo>
                  <a:cubicBezTo>
                    <a:pt x="803" y="271"/>
                    <a:pt x="801" y="268"/>
                    <a:pt x="800" y="267"/>
                  </a:cubicBezTo>
                  <a:cubicBezTo>
                    <a:pt x="794" y="264"/>
                    <a:pt x="786" y="267"/>
                    <a:pt x="780" y="264"/>
                  </a:cubicBezTo>
                  <a:cubicBezTo>
                    <a:pt x="780" y="263"/>
                    <a:pt x="780" y="261"/>
                    <a:pt x="781" y="261"/>
                  </a:cubicBezTo>
                  <a:cubicBezTo>
                    <a:pt x="778" y="261"/>
                    <a:pt x="776" y="261"/>
                    <a:pt x="773" y="261"/>
                  </a:cubicBezTo>
                  <a:cubicBezTo>
                    <a:pt x="772" y="262"/>
                    <a:pt x="776" y="264"/>
                    <a:pt x="773" y="264"/>
                  </a:cubicBezTo>
                  <a:cubicBezTo>
                    <a:pt x="768" y="261"/>
                    <a:pt x="763" y="268"/>
                    <a:pt x="760" y="263"/>
                  </a:cubicBezTo>
                  <a:cubicBezTo>
                    <a:pt x="763" y="261"/>
                    <a:pt x="772" y="263"/>
                    <a:pt x="772" y="257"/>
                  </a:cubicBezTo>
                  <a:cubicBezTo>
                    <a:pt x="761" y="259"/>
                    <a:pt x="757" y="254"/>
                    <a:pt x="749" y="253"/>
                  </a:cubicBezTo>
                  <a:cubicBezTo>
                    <a:pt x="724" y="248"/>
                    <a:pt x="694" y="251"/>
                    <a:pt x="675" y="254"/>
                  </a:cubicBezTo>
                  <a:cubicBezTo>
                    <a:pt x="679" y="253"/>
                    <a:pt x="684" y="253"/>
                    <a:pt x="686" y="250"/>
                  </a:cubicBezTo>
                  <a:cubicBezTo>
                    <a:pt x="677" y="249"/>
                    <a:pt x="661" y="244"/>
                    <a:pt x="654" y="250"/>
                  </a:cubicBezTo>
                  <a:cubicBezTo>
                    <a:pt x="657" y="250"/>
                    <a:pt x="657" y="251"/>
                    <a:pt x="657" y="254"/>
                  </a:cubicBezTo>
                  <a:cubicBezTo>
                    <a:pt x="651" y="255"/>
                    <a:pt x="647" y="257"/>
                    <a:pt x="643" y="261"/>
                  </a:cubicBezTo>
                  <a:cubicBezTo>
                    <a:pt x="651" y="263"/>
                    <a:pt x="671" y="256"/>
                    <a:pt x="678" y="264"/>
                  </a:cubicBezTo>
                  <a:cubicBezTo>
                    <a:pt x="683" y="264"/>
                    <a:pt x="689" y="261"/>
                    <a:pt x="692" y="262"/>
                  </a:cubicBezTo>
                  <a:cubicBezTo>
                    <a:pt x="690" y="266"/>
                    <a:pt x="681" y="263"/>
                    <a:pt x="679" y="267"/>
                  </a:cubicBezTo>
                  <a:cubicBezTo>
                    <a:pt x="679" y="271"/>
                    <a:pt x="682" y="272"/>
                    <a:pt x="685" y="274"/>
                  </a:cubicBezTo>
                  <a:cubicBezTo>
                    <a:pt x="675" y="274"/>
                    <a:pt x="655" y="274"/>
                    <a:pt x="649" y="281"/>
                  </a:cubicBezTo>
                  <a:cubicBezTo>
                    <a:pt x="653" y="282"/>
                    <a:pt x="659" y="283"/>
                    <a:pt x="661" y="284"/>
                  </a:cubicBezTo>
                  <a:cubicBezTo>
                    <a:pt x="658" y="287"/>
                    <a:pt x="660" y="293"/>
                    <a:pt x="664" y="293"/>
                  </a:cubicBezTo>
                  <a:cubicBezTo>
                    <a:pt x="659" y="299"/>
                    <a:pt x="663" y="303"/>
                    <a:pt x="658" y="308"/>
                  </a:cubicBezTo>
                  <a:cubicBezTo>
                    <a:pt x="666" y="307"/>
                    <a:pt x="672" y="306"/>
                    <a:pt x="676" y="311"/>
                  </a:cubicBezTo>
                  <a:cubicBezTo>
                    <a:pt x="674" y="312"/>
                    <a:pt x="675" y="315"/>
                    <a:pt x="674" y="315"/>
                  </a:cubicBezTo>
                  <a:cubicBezTo>
                    <a:pt x="678" y="316"/>
                    <a:pt x="679" y="313"/>
                    <a:pt x="683" y="312"/>
                  </a:cubicBezTo>
                  <a:cubicBezTo>
                    <a:pt x="684" y="316"/>
                    <a:pt x="680" y="315"/>
                    <a:pt x="681" y="318"/>
                  </a:cubicBezTo>
                  <a:cubicBezTo>
                    <a:pt x="685" y="317"/>
                    <a:pt x="685" y="318"/>
                    <a:pt x="688" y="320"/>
                  </a:cubicBezTo>
                  <a:cubicBezTo>
                    <a:pt x="681" y="322"/>
                    <a:pt x="679" y="329"/>
                    <a:pt x="674" y="333"/>
                  </a:cubicBezTo>
                  <a:cubicBezTo>
                    <a:pt x="670" y="334"/>
                    <a:pt x="670" y="330"/>
                    <a:pt x="666" y="331"/>
                  </a:cubicBezTo>
                  <a:cubicBezTo>
                    <a:pt x="661" y="337"/>
                    <a:pt x="648" y="335"/>
                    <a:pt x="644" y="342"/>
                  </a:cubicBezTo>
                  <a:cubicBezTo>
                    <a:pt x="646" y="343"/>
                    <a:pt x="648" y="339"/>
                    <a:pt x="649" y="342"/>
                  </a:cubicBezTo>
                  <a:cubicBezTo>
                    <a:pt x="647" y="349"/>
                    <a:pt x="635" y="346"/>
                    <a:pt x="632" y="353"/>
                  </a:cubicBezTo>
                  <a:cubicBezTo>
                    <a:pt x="633" y="355"/>
                    <a:pt x="638" y="353"/>
                    <a:pt x="637" y="357"/>
                  </a:cubicBezTo>
                  <a:cubicBezTo>
                    <a:pt x="635" y="361"/>
                    <a:pt x="629" y="361"/>
                    <a:pt x="626" y="363"/>
                  </a:cubicBezTo>
                  <a:cubicBezTo>
                    <a:pt x="626" y="366"/>
                    <a:pt x="629" y="365"/>
                    <a:pt x="628" y="369"/>
                  </a:cubicBezTo>
                  <a:cubicBezTo>
                    <a:pt x="623" y="373"/>
                    <a:pt x="618" y="377"/>
                    <a:pt x="617" y="384"/>
                  </a:cubicBezTo>
                  <a:cubicBezTo>
                    <a:pt x="630" y="383"/>
                    <a:pt x="647" y="374"/>
                    <a:pt x="659" y="368"/>
                  </a:cubicBezTo>
                  <a:cubicBezTo>
                    <a:pt x="669" y="363"/>
                    <a:pt x="681" y="360"/>
                    <a:pt x="690" y="354"/>
                  </a:cubicBezTo>
                  <a:cubicBezTo>
                    <a:pt x="690" y="348"/>
                    <a:pt x="694" y="346"/>
                    <a:pt x="696" y="342"/>
                  </a:cubicBezTo>
                  <a:cubicBezTo>
                    <a:pt x="697" y="338"/>
                    <a:pt x="694" y="338"/>
                    <a:pt x="694" y="334"/>
                  </a:cubicBezTo>
                  <a:cubicBezTo>
                    <a:pt x="700" y="329"/>
                    <a:pt x="701" y="318"/>
                    <a:pt x="703" y="311"/>
                  </a:cubicBezTo>
                  <a:cubicBezTo>
                    <a:pt x="709" y="311"/>
                    <a:pt x="713" y="307"/>
                    <a:pt x="715" y="303"/>
                  </a:cubicBezTo>
                  <a:cubicBezTo>
                    <a:pt x="716" y="305"/>
                    <a:pt x="720" y="304"/>
                    <a:pt x="721" y="306"/>
                  </a:cubicBezTo>
                  <a:cubicBezTo>
                    <a:pt x="719" y="308"/>
                    <a:pt x="713" y="308"/>
                    <a:pt x="711" y="311"/>
                  </a:cubicBezTo>
                  <a:cubicBezTo>
                    <a:pt x="716" y="312"/>
                    <a:pt x="712" y="317"/>
                    <a:pt x="713" y="321"/>
                  </a:cubicBezTo>
                  <a:cubicBezTo>
                    <a:pt x="721" y="320"/>
                    <a:pt x="730" y="311"/>
                    <a:pt x="739" y="319"/>
                  </a:cubicBezTo>
                  <a:cubicBezTo>
                    <a:pt x="735" y="323"/>
                    <a:pt x="737" y="334"/>
                    <a:pt x="731" y="336"/>
                  </a:cubicBezTo>
                  <a:cubicBezTo>
                    <a:pt x="730" y="334"/>
                    <a:pt x="724" y="336"/>
                    <a:pt x="724" y="337"/>
                  </a:cubicBezTo>
                  <a:cubicBezTo>
                    <a:pt x="728" y="342"/>
                    <a:pt x="735" y="343"/>
                    <a:pt x="741" y="346"/>
                  </a:cubicBezTo>
                  <a:cubicBezTo>
                    <a:pt x="744" y="344"/>
                    <a:pt x="742" y="343"/>
                    <a:pt x="743" y="341"/>
                  </a:cubicBezTo>
                  <a:cubicBezTo>
                    <a:pt x="746" y="344"/>
                    <a:pt x="757" y="339"/>
                    <a:pt x="758" y="347"/>
                  </a:cubicBezTo>
                  <a:cubicBezTo>
                    <a:pt x="762" y="346"/>
                    <a:pt x="769" y="350"/>
                    <a:pt x="772" y="351"/>
                  </a:cubicBezTo>
                  <a:cubicBezTo>
                    <a:pt x="778" y="352"/>
                    <a:pt x="787" y="349"/>
                    <a:pt x="790" y="355"/>
                  </a:cubicBezTo>
                  <a:cubicBezTo>
                    <a:pt x="794" y="360"/>
                    <a:pt x="788" y="377"/>
                    <a:pt x="789" y="386"/>
                  </a:cubicBezTo>
                  <a:cubicBezTo>
                    <a:pt x="790" y="391"/>
                    <a:pt x="794" y="391"/>
                    <a:pt x="793" y="397"/>
                  </a:cubicBezTo>
                  <a:cubicBezTo>
                    <a:pt x="789" y="397"/>
                    <a:pt x="784" y="397"/>
                    <a:pt x="781" y="396"/>
                  </a:cubicBezTo>
                  <a:cubicBezTo>
                    <a:pt x="778" y="397"/>
                    <a:pt x="777" y="400"/>
                    <a:pt x="775" y="402"/>
                  </a:cubicBezTo>
                  <a:cubicBezTo>
                    <a:pt x="772" y="398"/>
                    <a:pt x="769" y="401"/>
                    <a:pt x="766" y="403"/>
                  </a:cubicBezTo>
                  <a:cubicBezTo>
                    <a:pt x="766" y="400"/>
                    <a:pt x="763" y="398"/>
                    <a:pt x="765" y="396"/>
                  </a:cubicBezTo>
                  <a:cubicBezTo>
                    <a:pt x="753" y="391"/>
                    <a:pt x="738" y="403"/>
                    <a:pt x="730" y="405"/>
                  </a:cubicBezTo>
                  <a:cubicBezTo>
                    <a:pt x="737" y="401"/>
                    <a:pt x="737" y="394"/>
                    <a:pt x="742" y="389"/>
                  </a:cubicBezTo>
                  <a:cubicBezTo>
                    <a:pt x="733" y="390"/>
                    <a:pt x="723" y="401"/>
                    <a:pt x="716" y="405"/>
                  </a:cubicBezTo>
                  <a:cubicBezTo>
                    <a:pt x="710" y="409"/>
                    <a:pt x="701" y="412"/>
                    <a:pt x="694" y="416"/>
                  </a:cubicBezTo>
                  <a:cubicBezTo>
                    <a:pt x="691" y="418"/>
                    <a:pt x="687" y="420"/>
                    <a:pt x="684" y="422"/>
                  </a:cubicBezTo>
                  <a:cubicBezTo>
                    <a:pt x="681" y="423"/>
                    <a:pt x="676" y="424"/>
                    <a:pt x="675" y="428"/>
                  </a:cubicBezTo>
                  <a:cubicBezTo>
                    <a:pt x="678" y="427"/>
                    <a:pt x="685" y="424"/>
                    <a:pt x="688" y="427"/>
                  </a:cubicBezTo>
                  <a:cubicBezTo>
                    <a:pt x="682" y="431"/>
                    <a:pt x="682" y="435"/>
                    <a:pt x="676" y="439"/>
                  </a:cubicBezTo>
                  <a:cubicBezTo>
                    <a:pt x="669" y="444"/>
                    <a:pt x="656" y="442"/>
                    <a:pt x="654" y="450"/>
                  </a:cubicBezTo>
                  <a:cubicBezTo>
                    <a:pt x="658" y="449"/>
                    <a:pt x="661" y="447"/>
                    <a:pt x="666" y="448"/>
                  </a:cubicBezTo>
                  <a:cubicBezTo>
                    <a:pt x="666" y="450"/>
                    <a:pt x="665" y="452"/>
                    <a:pt x="664" y="453"/>
                  </a:cubicBezTo>
                  <a:cubicBezTo>
                    <a:pt x="686" y="441"/>
                    <a:pt x="703" y="418"/>
                    <a:pt x="726" y="409"/>
                  </a:cubicBezTo>
                  <a:cubicBezTo>
                    <a:pt x="722" y="423"/>
                    <a:pt x="708" y="427"/>
                    <a:pt x="701" y="437"/>
                  </a:cubicBezTo>
                  <a:cubicBezTo>
                    <a:pt x="703" y="447"/>
                    <a:pt x="696" y="454"/>
                    <a:pt x="694" y="460"/>
                  </a:cubicBezTo>
                  <a:cubicBezTo>
                    <a:pt x="692" y="468"/>
                    <a:pt x="695" y="478"/>
                    <a:pt x="694" y="482"/>
                  </a:cubicBezTo>
                  <a:cubicBezTo>
                    <a:pt x="694" y="485"/>
                    <a:pt x="692" y="488"/>
                    <a:pt x="692" y="491"/>
                  </a:cubicBezTo>
                  <a:cubicBezTo>
                    <a:pt x="695" y="504"/>
                    <a:pt x="708" y="497"/>
                    <a:pt x="717" y="499"/>
                  </a:cubicBezTo>
                  <a:cubicBezTo>
                    <a:pt x="713" y="504"/>
                    <a:pt x="718" y="508"/>
                    <a:pt x="719" y="513"/>
                  </a:cubicBezTo>
                  <a:cubicBezTo>
                    <a:pt x="719" y="517"/>
                    <a:pt x="715" y="518"/>
                    <a:pt x="714" y="521"/>
                  </a:cubicBezTo>
                  <a:cubicBezTo>
                    <a:pt x="716" y="526"/>
                    <a:pt x="716" y="534"/>
                    <a:pt x="722" y="536"/>
                  </a:cubicBezTo>
                  <a:cubicBezTo>
                    <a:pt x="721" y="538"/>
                    <a:pt x="718" y="540"/>
                    <a:pt x="717" y="543"/>
                  </a:cubicBezTo>
                  <a:cubicBezTo>
                    <a:pt x="704" y="544"/>
                    <a:pt x="693" y="556"/>
                    <a:pt x="680" y="561"/>
                  </a:cubicBezTo>
                  <a:cubicBezTo>
                    <a:pt x="679" y="567"/>
                    <a:pt x="673" y="568"/>
                    <a:pt x="672" y="574"/>
                  </a:cubicBezTo>
                  <a:cubicBezTo>
                    <a:pt x="680" y="578"/>
                    <a:pt x="686" y="584"/>
                    <a:pt x="692" y="589"/>
                  </a:cubicBezTo>
                  <a:cubicBezTo>
                    <a:pt x="695" y="584"/>
                    <a:pt x="703" y="582"/>
                    <a:pt x="699" y="574"/>
                  </a:cubicBezTo>
                  <a:cubicBezTo>
                    <a:pt x="705" y="572"/>
                    <a:pt x="711" y="569"/>
                    <a:pt x="714" y="564"/>
                  </a:cubicBezTo>
                  <a:cubicBezTo>
                    <a:pt x="711" y="564"/>
                    <a:pt x="709" y="564"/>
                    <a:pt x="709" y="562"/>
                  </a:cubicBezTo>
                  <a:cubicBezTo>
                    <a:pt x="715" y="558"/>
                    <a:pt x="724" y="557"/>
                    <a:pt x="731" y="560"/>
                  </a:cubicBezTo>
                  <a:cubicBezTo>
                    <a:pt x="737" y="557"/>
                    <a:pt x="736" y="547"/>
                    <a:pt x="741" y="543"/>
                  </a:cubicBezTo>
                  <a:cubicBezTo>
                    <a:pt x="745" y="544"/>
                    <a:pt x="749" y="544"/>
                    <a:pt x="752" y="541"/>
                  </a:cubicBezTo>
                  <a:cubicBezTo>
                    <a:pt x="762" y="543"/>
                    <a:pt x="763" y="554"/>
                    <a:pt x="772" y="558"/>
                  </a:cubicBezTo>
                  <a:cubicBezTo>
                    <a:pt x="773" y="555"/>
                    <a:pt x="770" y="555"/>
                    <a:pt x="771" y="552"/>
                  </a:cubicBezTo>
                  <a:cubicBezTo>
                    <a:pt x="779" y="551"/>
                    <a:pt x="776" y="546"/>
                    <a:pt x="774" y="541"/>
                  </a:cubicBezTo>
                  <a:cubicBezTo>
                    <a:pt x="781" y="529"/>
                    <a:pt x="787" y="545"/>
                    <a:pt x="793" y="549"/>
                  </a:cubicBezTo>
                  <a:cubicBezTo>
                    <a:pt x="794" y="553"/>
                    <a:pt x="792" y="554"/>
                    <a:pt x="792" y="557"/>
                  </a:cubicBezTo>
                  <a:cubicBezTo>
                    <a:pt x="796" y="559"/>
                    <a:pt x="800" y="559"/>
                    <a:pt x="803" y="560"/>
                  </a:cubicBezTo>
                  <a:cubicBezTo>
                    <a:pt x="804" y="569"/>
                    <a:pt x="794" y="570"/>
                    <a:pt x="787" y="567"/>
                  </a:cubicBezTo>
                  <a:cubicBezTo>
                    <a:pt x="783" y="570"/>
                    <a:pt x="783" y="577"/>
                    <a:pt x="775" y="576"/>
                  </a:cubicBezTo>
                  <a:cubicBezTo>
                    <a:pt x="772" y="563"/>
                    <a:pt x="760" y="570"/>
                    <a:pt x="749" y="567"/>
                  </a:cubicBezTo>
                  <a:cubicBezTo>
                    <a:pt x="749" y="569"/>
                    <a:pt x="747" y="571"/>
                    <a:pt x="747" y="573"/>
                  </a:cubicBezTo>
                  <a:cubicBezTo>
                    <a:pt x="752" y="574"/>
                    <a:pt x="756" y="576"/>
                    <a:pt x="759" y="579"/>
                  </a:cubicBezTo>
                  <a:cubicBezTo>
                    <a:pt x="759" y="582"/>
                    <a:pt x="758" y="583"/>
                    <a:pt x="758" y="585"/>
                  </a:cubicBezTo>
                  <a:cubicBezTo>
                    <a:pt x="763" y="587"/>
                    <a:pt x="763" y="593"/>
                    <a:pt x="765" y="597"/>
                  </a:cubicBezTo>
                  <a:cubicBezTo>
                    <a:pt x="751" y="601"/>
                    <a:pt x="739" y="606"/>
                    <a:pt x="732" y="617"/>
                  </a:cubicBezTo>
                  <a:cubicBezTo>
                    <a:pt x="727" y="617"/>
                    <a:pt x="722" y="620"/>
                    <a:pt x="719" y="624"/>
                  </a:cubicBezTo>
                  <a:cubicBezTo>
                    <a:pt x="723" y="624"/>
                    <a:pt x="726" y="624"/>
                    <a:pt x="727" y="626"/>
                  </a:cubicBezTo>
                  <a:cubicBezTo>
                    <a:pt x="723" y="629"/>
                    <a:pt x="713" y="627"/>
                    <a:pt x="713" y="633"/>
                  </a:cubicBezTo>
                  <a:cubicBezTo>
                    <a:pt x="715" y="635"/>
                    <a:pt x="720" y="635"/>
                    <a:pt x="719" y="640"/>
                  </a:cubicBezTo>
                  <a:cubicBezTo>
                    <a:pt x="712" y="640"/>
                    <a:pt x="706" y="632"/>
                    <a:pt x="700" y="637"/>
                  </a:cubicBezTo>
                  <a:cubicBezTo>
                    <a:pt x="699" y="641"/>
                    <a:pt x="702" y="642"/>
                    <a:pt x="703" y="645"/>
                  </a:cubicBezTo>
                  <a:cubicBezTo>
                    <a:pt x="702" y="646"/>
                    <a:pt x="699" y="645"/>
                    <a:pt x="699" y="648"/>
                  </a:cubicBezTo>
                  <a:cubicBezTo>
                    <a:pt x="704" y="655"/>
                    <a:pt x="708" y="662"/>
                    <a:pt x="710" y="669"/>
                  </a:cubicBezTo>
                  <a:cubicBezTo>
                    <a:pt x="707" y="670"/>
                    <a:pt x="707" y="672"/>
                    <a:pt x="706" y="674"/>
                  </a:cubicBezTo>
                  <a:cubicBezTo>
                    <a:pt x="707" y="676"/>
                    <a:pt x="709" y="677"/>
                    <a:pt x="710" y="680"/>
                  </a:cubicBezTo>
                  <a:cubicBezTo>
                    <a:pt x="705" y="689"/>
                    <a:pt x="714" y="699"/>
                    <a:pt x="717" y="706"/>
                  </a:cubicBezTo>
                  <a:cubicBezTo>
                    <a:pt x="717" y="708"/>
                    <a:pt x="715" y="708"/>
                    <a:pt x="715" y="711"/>
                  </a:cubicBezTo>
                  <a:cubicBezTo>
                    <a:pt x="721" y="722"/>
                    <a:pt x="730" y="728"/>
                    <a:pt x="745" y="729"/>
                  </a:cubicBezTo>
                  <a:cubicBezTo>
                    <a:pt x="746" y="732"/>
                    <a:pt x="748" y="734"/>
                    <a:pt x="750" y="736"/>
                  </a:cubicBezTo>
                  <a:cubicBezTo>
                    <a:pt x="755" y="737"/>
                    <a:pt x="754" y="732"/>
                    <a:pt x="758" y="732"/>
                  </a:cubicBezTo>
                  <a:cubicBezTo>
                    <a:pt x="758" y="735"/>
                    <a:pt x="758" y="738"/>
                    <a:pt x="757" y="740"/>
                  </a:cubicBezTo>
                  <a:cubicBezTo>
                    <a:pt x="762" y="747"/>
                    <a:pt x="776" y="746"/>
                    <a:pt x="782" y="753"/>
                  </a:cubicBezTo>
                  <a:cubicBezTo>
                    <a:pt x="784" y="757"/>
                    <a:pt x="779" y="762"/>
                    <a:pt x="782" y="766"/>
                  </a:cubicBezTo>
                  <a:cubicBezTo>
                    <a:pt x="787" y="767"/>
                    <a:pt x="787" y="764"/>
                    <a:pt x="791" y="764"/>
                  </a:cubicBezTo>
                  <a:cubicBezTo>
                    <a:pt x="789" y="745"/>
                    <a:pt x="819" y="751"/>
                    <a:pt x="815" y="764"/>
                  </a:cubicBezTo>
                  <a:cubicBezTo>
                    <a:pt x="823" y="767"/>
                    <a:pt x="830" y="773"/>
                    <a:pt x="830" y="780"/>
                  </a:cubicBezTo>
                  <a:cubicBezTo>
                    <a:pt x="829" y="792"/>
                    <a:pt x="810" y="795"/>
                    <a:pt x="808" y="806"/>
                  </a:cubicBezTo>
                  <a:cubicBezTo>
                    <a:pt x="796" y="809"/>
                    <a:pt x="786" y="814"/>
                    <a:pt x="777" y="820"/>
                  </a:cubicBezTo>
                  <a:cubicBezTo>
                    <a:pt x="779" y="826"/>
                    <a:pt x="771" y="828"/>
                    <a:pt x="769" y="833"/>
                  </a:cubicBezTo>
                  <a:cubicBezTo>
                    <a:pt x="768" y="836"/>
                    <a:pt x="769" y="839"/>
                    <a:pt x="768" y="842"/>
                  </a:cubicBezTo>
                  <a:cubicBezTo>
                    <a:pt x="767" y="845"/>
                    <a:pt x="764" y="847"/>
                    <a:pt x="763" y="850"/>
                  </a:cubicBezTo>
                  <a:cubicBezTo>
                    <a:pt x="760" y="869"/>
                    <a:pt x="776" y="876"/>
                    <a:pt x="790" y="882"/>
                  </a:cubicBezTo>
                  <a:cubicBezTo>
                    <a:pt x="790" y="885"/>
                    <a:pt x="788" y="885"/>
                    <a:pt x="787" y="887"/>
                  </a:cubicBezTo>
                  <a:cubicBezTo>
                    <a:pt x="789" y="890"/>
                    <a:pt x="794" y="888"/>
                    <a:pt x="795" y="891"/>
                  </a:cubicBezTo>
                  <a:cubicBezTo>
                    <a:pt x="794" y="897"/>
                    <a:pt x="803" y="903"/>
                    <a:pt x="807" y="903"/>
                  </a:cubicBezTo>
                  <a:cubicBezTo>
                    <a:pt x="815" y="902"/>
                    <a:pt x="815" y="885"/>
                    <a:pt x="821" y="882"/>
                  </a:cubicBezTo>
                  <a:cubicBezTo>
                    <a:pt x="826" y="881"/>
                    <a:pt x="832" y="880"/>
                    <a:pt x="837" y="877"/>
                  </a:cubicBezTo>
                  <a:cubicBezTo>
                    <a:pt x="839" y="875"/>
                    <a:pt x="836" y="870"/>
                    <a:pt x="840" y="869"/>
                  </a:cubicBezTo>
                  <a:cubicBezTo>
                    <a:pt x="843" y="868"/>
                    <a:pt x="844" y="870"/>
                    <a:pt x="846" y="870"/>
                  </a:cubicBezTo>
                  <a:cubicBezTo>
                    <a:pt x="849" y="868"/>
                    <a:pt x="848" y="862"/>
                    <a:pt x="853" y="861"/>
                  </a:cubicBezTo>
                  <a:cubicBezTo>
                    <a:pt x="857" y="862"/>
                    <a:pt x="859" y="866"/>
                    <a:pt x="864" y="865"/>
                  </a:cubicBezTo>
                  <a:cubicBezTo>
                    <a:pt x="866" y="863"/>
                    <a:pt x="865" y="857"/>
                    <a:pt x="868" y="856"/>
                  </a:cubicBezTo>
                  <a:cubicBezTo>
                    <a:pt x="872" y="855"/>
                    <a:pt x="875" y="856"/>
                    <a:pt x="876" y="859"/>
                  </a:cubicBezTo>
                  <a:cubicBezTo>
                    <a:pt x="873" y="869"/>
                    <a:pt x="874" y="883"/>
                    <a:pt x="879" y="890"/>
                  </a:cubicBezTo>
                  <a:cubicBezTo>
                    <a:pt x="874" y="893"/>
                    <a:pt x="877" y="903"/>
                    <a:pt x="872" y="906"/>
                  </a:cubicBezTo>
                  <a:cubicBezTo>
                    <a:pt x="871" y="904"/>
                    <a:pt x="868" y="904"/>
                    <a:pt x="865" y="904"/>
                  </a:cubicBezTo>
                  <a:cubicBezTo>
                    <a:pt x="865" y="912"/>
                    <a:pt x="858" y="912"/>
                    <a:pt x="857" y="918"/>
                  </a:cubicBezTo>
                  <a:cubicBezTo>
                    <a:pt x="857" y="920"/>
                    <a:pt x="860" y="920"/>
                    <a:pt x="859" y="923"/>
                  </a:cubicBezTo>
                  <a:cubicBezTo>
                    <a:pt x="857" y="926"/>
                    <a:pt x="857" y="920"/>
                    <a:pt x="854" y="921"/>
                  </a:cubicBezTo>
                  <a:cubicBezTo>
                    <a:pt x="853" y="924"/>
                    <a:pt x="851" y="926"/>
                    <a:pt x="849" y="928"/>
                  </a:cubicBezTo>
                  <a:cubicBezTo>
                    <a:pt x="846" y="927"/>
                    <a:pt x="845" y="925"/>
                    <a:pt x="841" y="925"/>
                  </a:cubicBezTo>
                  <a:cubicBezTo>
                    <a:pt x="838" y="926"/>
                    <a:pt x="837" y="930"/>
                    <a:pt x="834" y="933"/>
                  </a:cubicBezTo>
                  <a:cubicBezTo>
                    <a:pt x="829" y="936"/>
                    <a:pt x="821" y="936"/>
                    <a:pt x="816" y="939"/>
                  </a:cubicBezTo>
                  <a:cubicBezTo>
                    <a:pt x="808" y="946"/>
                    <a:pt x="814" y="958"/>
                    <a:pt x="808" y="969"/>
                  </a:cubicBezTo>
                  <a:cubicBezTo>
                    <a:pt x="801" y="970"/>
                    <a:pt x="797" y="974"/>
                    <a:pt x="798" y="983"/>
                  </a:cubicBezTo>
                  <a:cubicBezTo>
                    <a:pt x="813" y="987"/>
                    <a:pt x="826" y="974"/>
                    <a:pt x="838" y="969"/>
                  </a:cubicBezTo>
                  <a:cubicBezTo>
                    <a:pt x="838" y="966"/>
                    <a:pt x="838" y="964"/>
                    <a:pt x="839" y="962"/>
                  </a:cubicBezTo>
                  <a:cubicBezTo>
                    <a:pt x="843" y="963"/>
                    <a:pt x="844" y="962"/>
                    <a:pt x="846" y="960"/>
                  </a:cubicBezTo>
                  <a:cubicBezTo>
                    <a:pt x="846" y="956"/>
                    <a:pt x="845" y="950"/>
                    <a:pt x="849" y="949"/>
                  </a:cubicBezTo>
                  <a:cubicBezTo>
                    <a:pt x="851" y="949"/>
                    <a:pt x="852" y="951"/>
                    <a:pt x="855" y="950"/>
                  </a:cubicBezTo>
                  <a:cubicBezTo>
                    <a:pt x="857" y="935"/>
                    <a:pt x="868" y="928"/>
                    <a:pt x="877" y="920"/>
                  </a:cubicBezTo>
                  <a:cubicBezTo>
                    <a:pt x="881" y="919"/>
                    <a:pt x="880" y="923"/>
                    <a:pt x="883" y="923"/>
                  </a:cubicBezTo>
                  <a:cubicBezTo>
                    <a:pt x="887" y="909"/>
                    <a:pt x="885" y="896"/>
                    <a:pt x="886" y="882"/>
                  </a:cubicBezTo>
                  <a:cubicBezTo>
                    <a:pt x="889" y="881"/>
                    <a:pt x="889" y="883"/>
                    <a:pt x="892" y="883"/>
                  </a:cubicBezTo>
                  <a:cubicBezTo>
                    <a:pt x="893" y="877"/>
                    <a:pt x="891" y="875"/>
                    <a:pt x="889" y="872"/>
                  </a:cubicBezTo>
                  <a:cubicBezTo>
                    <a:pt x="904" y="858"/>
                    <a:pt x="906" y="832"/>
                    <a:pt x="922" y="819"/>
                  </a:cubicBezTo>
                  <a:cubicBezTo>
                    <a:pt x="922" y="823"/>
                    <a:pt x="921" y="825"/>
                    <a:pt x="921" y="827"/>
                  </a:cubicBezTo>
                  <a:cubicBezTo>
                    <a:pt x="929" y="832"/>
                    <a:pt x="935" y="841"/>
                    <a:pt x="947" y="838"/>
                  </a:cubicBezTo>
                  <a:cubicBezTo>
                    <a:pt x="945" y="832"/>
                    <a:pt x="950" y="824"/>
                    <a:pt x="947" y="817"/>
                  </a:cubicBezTo>
                  <a:cubicBezTo>
                    <a:pt x="954" y="813"/>
                    <a:pt x="954" y="801"/>
                    <a:pt x="966" y="802"/>
                  </a:cubicBezTo>
                  <a:cubicBezTo>
                    <a:pt x="967" y="799"/>
                    <a:pt x="965" y="799"/>
                    <a:pt x="965" y="797"/>
                  </a:cubicBezTo>
                  <a:cubicBezTo>
                    <a:pt x="973" y="797"/>
                    <a:pt x="972" y="788"/>
                    <a:pt x="981" y="789"/>
                  </a:cubicBezTo>
                  <a:cubicBezTo>
                    <a:pt x="980" y="782"/>
                    <a:pt x="985" y="782"/>
                    <a:pt x="988" y="780"/>
                  </a:cubicBezTo>
                  <a:cubicBezTo>
                    <a:pt x="988" y="777"/>
                    <a:pt x="985" y="771"/>
                    <a:pt x="989" y="770"/>
                  </a:cubicBezTo>
                  <a:cubicBezTo>
                    <a:pt x="992" y="774"/>
                    <a:pt x="996" y="775"/>
                    <a:pt x="1002" y="772"/>
                  </a:cubicBezTo>
                  <a:cubicBezTo>
                    <a:pt x="1002" y="773"/>
                    <a:pt x="1002" y="775"/>
                    <a:pt x="1002" y="776"/>
                  </a:cubicBezTo>
                  <a:cubicBezTo>
                    <a:pt x="1006" y="776"/>
                    <a:pt x="1010" y="776"/>
                    <a:pt x="1013" y="775"/>
                  </a:cubicBezTo>
                  <a:cubicBezTo>
                    <a:pt x="1015" y="777"/>
                    <a:pt x="1013" y="778"/>
                    <a:pt x="1013" y="781"/>
                  </a:cubicBezTo>
                  <a:cubicBezTo>
                    <a:pt x="1016" y="781"/>
                    <a:pt x="1018" y="781"/>
                    <a:pt x="1021" y="784"/>
                  </a:cubicBezTo>
                  <a:cubicBezTo>
                    <a:pt x="1023" y="781"/>
                    <a:pt x="1024" y="778"/>
                    <a:pt x="1027" y="777"/>
                  </a:cubicBezTo>
                  <a:cubicBezTo>
                    <a:pt x="1031" y="781"/>
                    <a:pt x="1034" y="784"/>
                    <a:pt x="1039" y="787"/>
                  </a:cubicBezTo>
                  <a:cubicBezTo>
                    <a:pt x="1038" y="789"/>
                    <a:pt x="1036" y="791"/>
                    <a:pt x="1036" y="794"/>
                  </a:cubicBezTo>
                  <a:cubicBezTo>
                    <a:pt x="1039" y="799"/>
                    <a:pt x="1043" y="806"/>
                    <a:pt x="1050" y="804"/>
                  </a:cubicBezTo>
                  <a:cubicBezTo>
                    <a:pt x="1048" y="805"/>
                    <a:pt x="1048" y="806"/>
                    <a:pt x="1050" y="808"/>
                  </a:cubicBezTo>
                  <a:cubicBezTo>
                    <a:pt x="1059" y="810"/>
                    <a:pt x="1063" y="818"/>
                    <a:pt x="1067" y="826"/>
                  </a:cubicBezTo>
                  <a:cubicBezTo>
                    <a:pt x="1074" y="829"/>
                    <a:pt x="1078" y="835"/>
                    <a:pt x="1079" y="843"/>
                  </a:cubicBezTo>
                  <a:cubicBezTo>
                    <a:pt x="1084" y="843"/>
                    <a:pt x="1086" y="844"/>
                    <a:pt x="1090" y="844"/>
                  </a:cubicBezTo>
                  <a:cubicBezTo>
                    <a:pt x="1091" y="847"/>
                    <a:pt x="1093" y="848"/>
                    <a:pt x="1093" y="853"/>
                  </a:cubicBezTo>
                  <a:cubicBezTo>
                    <a:pt x="1105" y="852"/>
                    <a:pt x="1097" y="864"/>
                    <a:pt x="1101" y="870"/>
                  </a:cubicBezTo>
                  <a:cubicBezTo>
                    <a:pt x="1099" y="872"/>
                    <a:pt x="1098" y="875"/>
                    <a:pt x="1096" y="877"/>
                  </a:cubicBezTo>
                  <a:cubicBezTo>
                    <a:pt x="1097" y="893"/>
                    <a:pt x="1097" y="901"/>
                    <a:pt x="1094" y="915"/>
                  </a:cubicBezTo>
                  <a:cubicBezTo>
                    <a:pt x="1097" y="917"/>
                    <a:pt x="1101" y="918"/>
                    <a:pt x="1102" y="921"/>
                  </a:cubicBezTo>
                  <a:cubicBezTo>
                    <a:pt x="1104" y="924"/>
                    <a:pt x="1102" y="923"/>
                    <a:pt x="1101" y="927"/>
                  </a:cubicBezTo>
                  <a:cubicBezTo>
                    <a:pt x="1103" y="931"/>
                    <a:pt x="1111" y="928"/>
                    <a:pt x="1113" y="933"/>
                  </a:cubicBezTo>
                  <a:cubicBezTo>
                    <a:pt x="1113" y="935"/>
                    <a:pt x="1113" y="938"/>
                    <a:pt x="1113" y="940"/>
                  </a:cubicBezTo>
                  <a:cubicBezTo>
                    <a:pt x="1117" y="940"/>
                    <a:pt x="1118" y="944"/>
                    <a:pt x="1122" y="943"/>
                  </a:cubicBezTo>
                  <a:cubicBezTo>
                    <a:pt x="1127" y="936"/>
                    <a:pt x="1137" y="929"/>
                    <a:pt x="1140" y="921"/>
                  </a:cubicBezTo>
                  <a:cubicBezTo>
                    <a:pt x="1141" y="917"/>
                    <a:pt x="1139" y="913"/>
                    <a:pt x="1141" y="909"/>
                  </a:cubicBezTo>
                  <a:cubicBezTo>
                    <a:pt x="1145" y="898"/>
                    <a:pt x="1161" y="891"/>
                    <a:pt x="1158" y="872"/>
                  </a:cubicBezTo>
                  <a:cubicBezTo>
                    <a:pt x="1166" y="867"/>
                    <a:pt x="1167" y="856"/>
                    <a:pt x="1175" y="851"/>
                  </a:cubicBezTo>
                  <a:cubicBezTo>
                    <a:pt x="1176" y="848"/>
                    <a:pt x="1174" y="848"/>
                    <a:pt x="1174" y="845"/>
                  </a:cubicBezTo>
                  <a:cubicBezTo>
                    <a:pt x="1184" y="835"/>
                    <a:pt x="1186" y="809"/>
                    <a:pt x="1180" y="793"/>
                  </a:cubicBezTo>
                  <a:cubicBezTo>
                    <a:pt x="1181" y="790"/>
                    <a:pt x="1186" y="791"/>
                    <a:pt x="1186" y="787"/>
                  </a:cubicBezTo>
                  <a:cubicBezTo>
                    <a:pt x="1185" y="783"/>
                    <a:pt x="1179" y="780"/>
                    <a:pt x="1180" y="777"/>
                  </a:cubicBezTo>
                  <a:cubicBezTo>
                    <a:pt x="1186" y="778"/>
                    <a:pt x="1188" y="783"/>
                    <a:pt x="1188" y="790"/>
                  </a:cubicBezTo>
                  <a:cubicBezTo>
                    <a:pt x="1200" y="804"/>
                    <a:pt x="1219" y="790"/>
                    <a:pt x="1222" y="776"/>
                  </a:cubicBezTo>
                  <a:cubicBezTo>
                    <a:pt x="1217" y="773"/>
                    <a:pt x="1204" y="773"/>
                    <a:pt x="1206" y="766"/>
                  </a:cubicBezTo>
                  <a:cubicBezTo>
                    <a:pt x="1210" y="770"/>
                    <a:pt x="1219" y="770"/>
                    <a:pt x="1223" y="766"/>
                  </a:cubicBezTo>
                  <a:cubicBezTo>
                    <a:pt x="1223" y="764"/>
                    <a:pt x="1223" y="762"/>
                    <a:pt x="1223" y="760"/>
                  </a:cubicBezTo>
                  <a:cubicBezTo>
                    <a:pt x="1226" y="759"/>
                    <a:pt x="1228" y="758"/>
                    <a:pt x="1231" y="758"/>
                  </a:cubicBezTo>
                  <a:cubicBezTo>
                    <a:pt x="1231" y="751"/>
                    <a:pt x="1237" y="749"/>
                    <a:pt x="1243" y="748"/>
                  </a:cubicBezTo>
                  <a:cubicBezTo>
                    <a:pt x="1245" y="745"/>
                    <a:pt x="1245" y="739"/>
                    <a:pt x="1248" y="737"/>
                  </a:cubicBezTo>
                  <a:cubicBezTo>
                    <a:pt x="1258" y="737"/>
                    <a:pt x="1268" y="740"/>
                    <a:pt x="1278" y="740"/>
                  </a:cubicBezTo>
                  <a:cubicBezTo>
                    <a:pt x="1280" y="740"/>
                    <a:pt x="1283" y="738"/>
                    <a:pt x="1285" y="738"/>
                  </a:cubicBezTo>
                  <a:cubicBezTo>
                    <a:pt x="1288" y="738"/>
                    <a:pt x="1289" y="740"/>
                    <a:pt x="1291" y="740"/>
                  </a:cubicBezTo>
                  <a:cubicBezTo>
                    <a:pt x="1294" y="739"/>
                    <a:pt x="1297" y="735"/>
                    <a:pt x="1300" y="735"/>
                  </a:cubicBezTo>
                  <a:cubicBezTo>
                    <a:pt x="1300" y="735"/>
                    <a:pt x="1302" y="736"/>
                    <a:pt x="1304" y="736"/>
                  </a:cubicBezTo>
                  <a:cubicBezTo>
                    <a:pt x="1306" y="735"/>
                    <a:pt x="1307" y="732"/>
                    <a:pt x="1310" y="731"/>
                  </a:cubicBezTo>
                  <a:cubicBezTo>
                    <a:pt x="1314" y="729"/>
                    <a:pt x="1320" y="729"/>
                    <a:pt x="1323" y="726"/>
                  </a:cubicBezTo>
                  <a:cubicBezTo>
                    <a:pt x="1323" y="719"/>
                    <a:pt x="1322" y="711"/>
                    <a:pt x="1328" y="710"/>
                  </a:cubicBezTo>
                  <a:cubicBezTo>
                    <a:pt x="1335" y="711"/>
                    <a:pt x="1339" y="717"/>
                    <a:pt x="1345" y="716"/>
                  </a:cubicBezTo>
                  <a:cubicBezTo>
                    <a:pt x="1352" y="714"/>
                    <a:pt x="1352" y="702"/>
                    <a:pt x="1358" y="698"/>
                  </a:cubicBezTo>
                  <a:cubicBezTo>
                    <a:pt x="1361" y="697"/>
                    <a:pt x="1364" y="700"/>
                    <a:pt x="1365" y="698"/>
                  </a:cubicBezTo>
                  <a:cubicBezTo>
                    <a:pt x="1368" y="687"/>
                    <a:pt x="1367" y="671"/>
                    <a:pt x="1374" y="663"/>
                  </a:cubicBezTo>
                  <a:cubicBezTo>
                    <a:pt x="1377" y="668"/>
                    <a:pt x="1381" y="670"/>
                    <a:pt x="1386" y="671"/>
                  </a:cubicBezTo>
                  <a:cubicBezTo>
                    <a:pt x="1381" y="682"/>
                    <a:pt x="1386" y="695"/>
                    <a:pt x="1379" y="704"/>
                  </a:cubicBezTo>
                  <a:cubicBezTo>
                    <a:pt x="1382" y="715"/>
                    <a:pt x="1376" y="719"/>
                    <a:pt x="1375" y="728"/>
                  </a:cubicBezTo>
                  <a:cubicBezTo>
                    <a:pt x="1371" y="724"/>
                    <a:pt x="1373" y="714"/>
                    <a:pt x="1367" y="713"/>
                  </a:cubicBezTo>
                  <a:cubicBezTo>
                    <a:pt x="1359" y="723"/>
                    <a:pt x="1377" y="734"/>
                    <a:pt x="1368" y="741"/>
                  </a:cubicBezTo>
                  <a:cubicBezTo>
                    <a:pt x="1361" y="739"/>
                    <a:pt x="1358" y="742"/>
                    <a:pt x="1350" y="742"/>
                  </a:cubicBezTo>
                  <a:cubicBezTo>
                    <a:pt x="1347" y="730"/>
                    <a:pt x="1335" y="726"/>
                    <a:pt x="1329" y="717"/>
                  </a:cubicBezTo>
                  <a:cubicBezTo>
                    <a:pt x="1328" y="725"/>
                    <a:pt x="1332" y="726"/>
                    <a:pt x="1332" y="731"/>
                  </a:cubicBezTo>
                  <a:cubicBezTo>
                    <a:pt x="1332" y="749"/>
                    <a:pt x="1318" y="745"/>
                    <a:pt x="1311" y="755"/>
                  </a:cubicBezTo>
                  <a:cubicBezTo>
                    <a:pt x="1307" y="760"/>
                    <a:pt x="1308" y="767"/>
                    <a:pt x="1303" y="770"/>
                  </a:cubicBezTo>
                  <a:cubicBezTo>
                    <a:pt x="1302" y="783"/>
                    <a:pt x="1314" y="784"/>
                    <a:pt x="1314" y="795"/>
                  </a:cubicBezTo>
                  <a:cubicBezTo>
                    <a:pt x="1318" y="797"/>
                    <a:pt x="1318" y="795"/>
                    <a:pt x="1321" y="795"/>
                  </a:cubicBezTo>
                  <a:cubicBezTo>
                    <a:pt x="1320" y="809"/>
                    <a:pt x="1333" y="809"/>
                    <a:pt x="1336" y="819"/>
                  </a:cubicBezTo>
                  <a:cubicBezTo>
                    <a:pt x="1340" y="819"/>
                    <a:pt x="1341" y="821"/>
                    <a:pt x="1345" y="821"/>
                  </a:cubicBezTo>
                  <a:cubicBezTo>
                    <a:pt x="1345" y="824"/>
                    <a:pt x="1346" y="827"/>
                    <a:pt x="1347" y="829"/>
                  </a:cubicBezTo>
                  <a:cubicBezTo>
                    <a:pt x="1360" y="832"/>
                    <a:pt x="1374" y="834"/>
                    <a:pt x="1376" y="847"/>
                  </a:cubicBezTo>
                  <a:cubicBezTo>
                    <a:pt x="1402" y="843"/>
                    <a:pt x="1406" y="874"/>
                    <a:pt x="1433" y="863"/>
                  </a:cubicBezTo>
                  <a:cubicBezTo>
                    <a:pt x="1434" y="866"/>
                    <a:pt x="1435" y="870"/>
                    <a:pt x="1438" y="871"/>
                  </a:cubicBezTo>
                  <a:cubicBezTo>
                    <a:pt x="1441" y="871"/>
                    <a:pt x="1444" y="869"/>
                    <a:pt x="1446" y="868"/>
                  </a:cubicBezTo>
                  <a:cubicBezTo>
                    <a:pt x="1454" y="856"/>
                    <a:pt x="1446" y="841"/>
                    <a:pt x="1451" y="829"/>
                  </a:cubicBezTo>
                  <a:cubicBezTo>
                    <a:pt x="1444" y="808"/>
                    <a:pt x="1457" y="788"/>
                    <a:pt x="1458" y="765"/>
                  </a:cubicBezTo>
                  <a:cubicBezTo>
                    <a:pt x="1459" y="764"/>
                    <a:pt x="1463" y="765"/>
                    <a:pt x="1462" y="762"/>
                  </a:cubicBezTo>
                  <a:cubicBezTo>
                    <a:pt x="1470" y="747"/>
                    <a:pt x="1453" y="720"/>
                    <a:pt x="1468" y="713"/>
                  </a:cubicBezTo>
                  <a:cubicBezTo>
                    <a:pt x="1467" y="689"/>
                    <a:pt x="1471" y="664"/>
                    <a:pt x="1469" y="646"/>
                  </a:cubicBezTo>
                  <a:cubicBezTo>
                    <a:pt x="1471" y="651"/>
                    <a:pt x="1470" y="659"/>
                    <a:pt x="1475" y="661"/>
                  </a:cubicBezTo>
                  <a:cubicBezTo>
                    <a:pt x="1477" y="661"/>
                    <a:pt x="1474" y="656"/>
                    <a:pt x="1477" y="656"/>
                  </a:cubicBezTo>
                  <a:cubicBezTo>
                    <a:pt x="1476" y="673"/>
                    <a:pt x="1482" y="693"/>
                    <a:pt x="1478" y="708"/>
                  </a:cubicBezTo>
                  <a:cubicBezTo>
                    <a:pt x="1485" y="717"/>
                    <a:pt x="1478" y="727"/>
                    <a:pt x="1477" y="736"/>
                  </a:cubicBezTo>
                  <a:cubicBezTo>
                    <a:pt x="1475" y="749"/>
                    <a:pt x="1482" y="764"/>
                    <a:pt x="1481" y="780"/>
                  </a:cubicBezTo>
                  <a:cubicBezTo>
                    <a:pt x="1481" y="781"/>
                    <a:pt x="1478" y="781"/>
                    <a:pt x="1478" y="782"/>
                  </a:cubicBezTo>
                  <a:cubicBezTo>
                    <a:pt x="1469" y="801"/>
                    <a:pt x="1480" y="833"/>
                    <a:pt x="1460" y="842"/>
                  </a:cubicBezTo>
                  <a:cubicBezTo>
                    <a:pt x="1460" y="845"/>
                    <a:pt x="1460" y="848"/>
                    <a:pt x="1460" y="851"/>
                  </a:cubicBezTo>
                  <a:cubicBezTo>
                    <a:pt x="1454" y="858"/>
                    <a:pt x="1451" y="867"/>
                    <a:pt x="1447" y="877"/>
                  </a:cubicBezTo>
                  <a:cubicBezTo>
                    <a:pt x="1448" y="879"/>
                    <a:pt x="1450" y="881"/>
                    <a:pt x="1451" y="884"/>
                  </a:cubicBezTo>
                  <a:cubicBezTo>
                    <a:pt x="1446" y="892"/>
                    <a:pt x="1441" y="909"/>
                    <a:pt x="1429" y="898"/>
                  </a:cubicBezTo>
                  <a:cubicBezTo>
                    <a:pt x="1425" y="897"/>
                    <a:pt x="1426" y="901"/>
                    <a:pt x="1423" y="901"/>
                  </a:cubicBezTo>
                  <a:cubicBezTo>
                    <a:pt x="1421" y="899"/>
                    <a:pt x="1419" y="897"/>
                    <a:pt x="1417" y="895"/>
                  </a:cubicBezTo>
                  <a:cubicBezTo>
                    <a:pt x="1411" y="900"/>
                    <a:pt x="1406" y="893"/>
                    <a:pt x="1395" y="896"/>
                  </a:cubicBezTo>
                  <a:cubicBezTo>
                    <a:pt x="1392" y="895"/>
                    <a:pt x="1391" y="890"/>
                    <a:pt x="1387" y="889"/>
                  </a:cubicBezTo>
                  <a:cubicBezTo>
                    <a:pt x="1387" y="890"/>
                    <a:pt x="1386" y="890"/>
                    <a:pt x="1385" y="890"/>
                  </a:cubicBezTo>
                  <a:cubicBezTo>
                    <a:pt x="1383" y="904"/>
                    <a:pt x="1389" y="912"/>
                    <a:pt x="1387" y="929"/>
                  </a:cubicBezTo>
                  <a:cubicBezTo>
                    <a:pt x="1392" y="936"/>
                    <a:pt x="1397" y="946"/>
                    <a:pt x="1399" y="954"/>
                  </a:cubicBezTo>
                  <a:cubicBezTo>
                    <a:pt x="1401" y="962"/>
                    <a:pt x="1401" y="965"/>
                    <a:pt x="1404" y="972"/>
                  </a:cubicBezTo>
                  <a:cubicBezTo>
                    <a:pt x="1405" y="976"/>
                    <a:pt x="1406" y="981"/>
                    <a:pt x="1408" y="984"/>
                  </a:cubicBezTo>
                  <a:cubicBezTo>
                    <a:pt x="1416" y="1004"/>
                    <a:pt x="1431" y="1011"/>
                    <a:pt x="1440" y="1029"/>
                  </a:cubicBezTo>
                  <a:cubicBezTo>
                    <a:pt x="1444" y="1036"/>
                    <a:pt x="1449" y="1045"/>
                    <a:pt x="1450" y="1055"/>
                  </a:cubicBezTo>
                  <a:cubicBezTo>
                    <a:pt x="1451" y="1057"/>
                    <a:pt x="1454" y="1057"/>
                    <a:pt x="1455" y="1059"/>
                  </a:cubicBezTo>
                  <a:cubicBezTo>
                    <a:pt x="1453" y="1063"/>
                    <a:pt x="1456" y="1064"/>
                    <a:pt x="1458" y="1066"/>
                  </a:cubicBezTo>
                  <a:cubicBezTo>
                    <a:pt x="1456" y="1083"/>
                    <a:pt x="1467" y="1108"/>
                    <a:pt x="1451" y="1119"/>
                  </a:cubicBezTo>
                  <a:cubicBezTo>
                    <a:pt x="1450" y="1132"/>
                    <a:pt x="1445" y="1150"/>
                    <a:pt x="1440" y="1156"/>
                  </a:cubicBezTo>
                  <a:cubicBezTo>
                    <a:pt x="1439" y="1158"/>
                    <a:pt x="1435" y="1159"/>
                    <a:pt x="1434" y="1161"/>
                  </a:cubicBezTo>
                  <a:cubicBezTo>
                    <a:pt x="1431" y="1165"/>
                    <a:pt x="1431" y="1171"/>
                    <a:pt x="1430" y="1177"/>
                  </a:cubicBezTo>
                  <a:cubicBezTo>
                    <a:pt x="1428" y="1184"/>
                    <a:pt x="1423" y="1191"/>
                    <a:pt x="1421" y="1197"/>
                  </a:cubicBezTo>
                  <a:cubicBezTo>
                    <a:pt x="1417" y="1210"/>
                    <a:pt x="1408" y="1223"/>
                    <a:pt x="1413" y="1238"/>
                  </a:cubicBezTo>
                  <a:cubicBezTo>
                    <a:pt x="1415" y="1243"/>
                    <a:pt x="1422" y="1245"/>
                    <a:pt x="1424" y="1251"/>
                  </a:cubicBezTo>
                  <a:cubicBezTo>
                    <a:pt x="1425" y="1256"/>
                    <a:pt x="1420" y="1261"/>
                    <a:pt x="1425" y="1266"/>
                  </a:cubicBezTo>
                  <a:cubicBezTo>
                    <a:pt x="1426" y="1278"/>
                    <a:pt x="1421" y="1284"/>
                    <a:pt x="1416" y="1293"/>
                  </a:cubicBezTo>
                  <a:cubicBezTo>
                    <a:pt x="1415" y="1296"/>
                    <a:pt x="1411" y="1298"/>
                    <a:pt x="1409" y="1301"/>
                  </a:cubicBezTo>
                  <a:cubicBezTo>
                    <a:pt x="1405" y="1307"/>
                    <a:pt x="1403" y="1314"/>
                    <a:pt x="1401" y="1318"/>
                  </a:cubicBezTo>
                  <a:cubicBezTo>
                    <a:pt x="1399" y="1322"/>
                    <a:pt x="1396" y="1323"/>
                    <a:pt x="1395" y="1327"/>
                  </a:cubicBezTo>
                  <a:cubicBezTo>
                    <a:pt x="1395" y="1332"/>
                    <a:pt x="1400" y="1338"/>
                    <a:pt x="1399" y="1343"/>
                  </a:cubicBezTo>
                  <a:cubicBezTo>
                    <a:pt x="1398" y="1347"/>
                    <a:pt x="1391" y="1355"/>
                    <a:pt x="1388" y="1359"/>
                  </a:cubicBezTo>
                  <a:cubicBezTo>
                    <a:pt x="1383" y="1368"/>
                    <a:pt x="1381" y="1373"/>
                    <a:pt x="1379" y="1383"/>
                  </a:cubicBezTo>
                  <a:cubicBezTo>
                    <a:pt x="1377" y="1390"/>
                    <a:pt x="1369" y="1397"/>
                    <a:pt x="1366" y="1404"/>
                  </a:cubicBezTo>
                  <a:cubicBezTo>
                    <a:pt x="1366" y="1405"/>
                    <a:pt x="1367" y="1408"/>
                    <a:pt x="1366" y="1410"/>
                  </a:cubicBezTo>
                  <a:cubicBezTo>
                    <a:pt x="1364" y="1418"/>
                    <a:pt x="1356" y="1424"/>
                    <a:pt x="1358" y="1433"/>
                  </a:cubicBezTo>
                  <a:cubicBezTo>
                    <a:pt x="1359" y="1434"/>
                    <a:pt x="1361" y="1432"/>
                    <a:pt x="1364" y="1433"/>
                  </a:cubicBezTo>
                  <a:cubicBezTo>
                    <a:pt x="1358" y="1441"/>
                    <a:pt x="1369" y="1433"/>
                    <a:pt x="1371" y="1431"/>
                  </a:cubicBezTo>
                  <a:cubicBezTo>
                    <a:pt x="1382" y="1420"/>
                    <a:pt x="1393" y="1406"/>
                    <a:pt x="1404" y="1392"/>
                  </a:cubicBezTo>
                  <a:cubicBezTo>
                    <a:pt x="1414" y="1380"/>
                    <a:pt x="1425" y="1365"/>
                    <a:pt x="1434" y="1352"/>
                  </a:cubicBezTo>
                  <a:cubicBezTo>
                    <a:pt x="1454" y="1325"/>
                    <a:pt x="1473" y="1295"/>
                    <a:pt x="1489" y="1264"/>
                  </a:cubicBezTo>
                  <a:cubicBezTo>
                    <a:pt x="1520" y="1205"/>
                    <a:pt x="1553" y="1127"/>
                    <a:pt x="1568" y="1058"/>
                  </a:cubicBezTo>
                  <a:cubicBezTo>
                    <a:pt x="1585" y="982"/>
                    <a:pt x="1596" y="891"/>
                    <a:pt x="1590" y="798"/>
                  </a:cubicBezTo>
                  <a:close/>
                  <a:moveTo>
                    <a:pt x="1425" y="474"/>
                  </a:moveTo>
                  <a:cubicBezTo>
                    <a:pt x="1428" y="473"/>
                    <a:pt x="1429" y="475"/>
                    <a:pt x="1431" y="476"/>
                  </a:cubicBezTo>
                  <a:cubicBezTo>
                    <a:pt x="1431" y="479"/>
                    <a:pt x="1429" y="480"/>
                    <a:pt x="1428" y="482"/>
                  </a:cubicBezTo>
                  <a:cubicBezTo>
                    <a:pt x="1426" y="481"/>
                    <a:pt x="1423" y="480"/>
                    <a:pt x="1423" y="477"/>
                  </a:cubicBezTo>
                  <a:cubicBezTo>
                    <a:pt x="1424" y="476"/>
                    <a:pt x="1424" y="475"/>
                    <a:pt x="1425" y="474"/>
                  </a:cubicBezTo>
                  <a:close/>
                  <a:moveTo>
                    <a:pt x="686" y="275"/>
                  </a:moveTo>
                  <a:cubicBezTo>
                    <a:pt x="686" y="273"/>
                    <a:pt x="690" y="275"/>
                    <a:pt x="692" y="274"/>
                  </a:cubicBezTo>
                  <a:cubicBezTo>
                    <a:pt x="692" y="276"/>
                    <a:pt x="687" y="277"/>
                    <a:pt x="686" y="275"/>
                  </a:cubicBezTo>
                  <a:close/>
                  <a:moveTo>
                    <a:pt x="1097" y="282"/>
                  </a:moveTo>
                  <a:cubicBezTo>
                    <a:pt x="1100" y="281"/>
                    <a:pt x="1098" y="286"/>
                    <a:pt x="1099" y="287"/>
                  </a:cubicBezTo>
                  <a:cubicBezTo>
                    <a:pt x="1095" y="288"/>
                    <a:pt x="1095" y="283"/>
                    <a:pt x="1097" y="282"/>
                  </a:cubicBezTo>
                  <a:close/>
                  <a:moveTo>
                    <a:pt x="1366" y="452"/>
                  </a:moveTo>
                  <a:cubicBezTo>
                    <a:pt x="1363" y="448"/>
                    <a:pt x="1357" y="446"/>
                    <a:pt x="1357" y="439"/>
                  </a:cubicBezTo>
                  <a:cubicBezTo>
                    <a:pt x="1355" y="438"/>
                    <a:pt x="1349" y="439"/>
                    <a:pt x="1348" y="434"/>
                  </a:cubicBezTo>
                  <a:cubicBezTo>
                    <a:pt x="1359" y="434"/>
                    <a:pt x="1360" y="434"/>
                    <a:pt x="1371" y="435"/>
                  </a:cubicBezTo>
                  <a:cubicBezTo>
                    <a:pt x="1372" y="439"/>
                    <a:pt x="1373" y="442"/>
                    <a:pt x="1373" y="447"/>
                  </a:cubicBezTo>
                  <a:cubicBezTo>
                    <a:pt x="1369" y="446"/>
                    <a:pt x="1366" y="448"/>
                    <a:pt x="1366" y="452"/>
                  </a:cubicBezTo>
                  <a:close/>
                  <a:moveTo>
                    <a:pt x="1416" y="481"/>
                  </a:moveTo>
                  <a:cubicBezTo>
                    <a:pt x="1412" y="481"/>
                    <a:pt x="1409" y="478"/>
                    <a:pt x="1405" y="477"/>
                  </a:cubicBezTo>
                  <a:cubicBezTo>
                    <a:pt x="1400" y="478"/>
                    <a:pt x="1402" y="484"/>
                    <a:pt x="1396" y="482"/>
                  </a:cubicBezTo>
                  <a:cubicBezTo>
                    <a:pt x="1396" y="492"/>
                    <a:pt x="1392" y="509"/>
                    <a:pt x="1381" y="509"/>
                  </a:cubicBezTo>
                  <a:cubicBezTo>
                    <a:pt x="1358" y="510"/>
                    <a:pt x="1374" y="466"/>
                    <a:pt x="1369" y="450"/>
                  </a:cubicBezTo>
                  <a:cubicBezTo>
                    <a:pt x="1375" y="454"/>
                    <a:pt x="1377" y="449"/>
                    <a:pt x="1386" y="453"/>
                  </a:cubicBezTo>
                  <a:cubicBezTo>
                    <a:pt x="1386" y="447"/>
                    <a:pt x="1378" y="445"/>
                    <a:pt x="1382" y="439"/>
                  </a:cubicBezTo>
                  <a:cubicBezTo>
                    <a:pt x="1381" y="436"/>
                    <a:pt x="1377" y="436"/>
                    <a:pt x="1374" y="434"/>
                  </a:cubicBezTo>
                  <a:cubicBezTo>
                    <a:pt x="1374" y="431"/>
                    <a:pt x="1375" y="430"/>
                    <a:pt x="1377" y="429"/>
                  </a:cubicBezTo>
                  <a:cubicBezTo>
                    <a:pt x="1376" y="426"/>
                    <a:pt x="1374" y="425"/>
                    <a:pt x="1374" y="422"/>
                  </a:cubicBezTo>
                  <a:cubicBezTo>
                    <a:pt x="1382" y="421"/>
                    <a:pt x="1390" y="429"/>
                    <a:pt x="1393" y="436"/>
                  </a:cubicBezTo>
                  <a:cubicBezTo>
                    <a:pt x="1400" y="433"/>
                    <a:pt x="1401" y="442"/>
                    <a:pt x="1406" y="447"/>
                  </a:cubicBezTo>
                  <a:cubicBezTo>
                    <a:pt x="1407" y="448"/>
                    <a:pt x="1409" y="447"/>
                    <a:pt x="1410" y="449"/>
                  </a:cubicBezTo>
                  <a:cubicBezTo>
                    <a:pt x="1415" y="453"/>
                    <a:pt x="1421" y="465"/>
                    <a:pt x="1421" y="468"/>
                  </a:cubicBezTo>
                  <a:cubicBezTo>
                    <a:pt x="1421" y="473"/>
                    <a:pt x="1419" y="477"/>
                    <a:pt x="1416" y="481"/>
                  </a:cubicBezTo>
                  <a:close/>
                  <a:moveTo>
                    <a:pt x="1406" y="329"/>
                  </a:moveTo>
                  <a:cubicBezTo>
                    <a:pt x="1406" y="330"/>
                    <a:pt x="1407" y="330"/>
                    <a:pt x="1408" y="331"/>
                  </a:cubicBezTo>
                  <a:cubicBezTo>
                    <a:pt x="1408" y="330"/>
                    <a:pt x="1407" y="329"/>
                    <a:pt x="1406" y="329"/>
                  </a:cubicBezTo>
                  <a:close/>
                  <a:moveTo>
                    <a:pt x="1294" y="221"/>
                  </a:moveTo>
                  <a:cubicBezTo>
                    <a:pt x="1287" y="217"/>
                    <a:pt x="1277" y="206"/>
                    <a:pt x="1268" y="206"/>
                  </a:cubicBezTo>
                  <a:cubicBezTo>
                    <a:pt x="1270" y="209"/>
                    <a:pt x="1272" y="212"/>
                    <a:pt x="1277" y="212"/>
                  </a:cubicBezTo>
                  <a:cubicBezTo>
                    <a:pt x="1279" y="221"/>
                    <a:pt x="1289" y="221"/>
                    <a:pt x="1295" y="226"/>
                  </a:cubicBezTo>
                  <a:cubicBezTo>
                    <a:pt x="1314" y="239"/>
                    <a:pt x="1331" y="266"/>
                    <a:pt x="1351" y="278"/>
                  </a:cubicBezTo>
                  <a:cubicBezTo>
                    <a:pt x="1347" y="260"/>
                    <a:pt x="1332" y="252"/>
                    <a:pt x="1318" y="241"/>
                  </a:cubicBezTo>
                  <a:cubicBezTo>
                    <a:pt x="1318" y="243"/>
                    <a:pt x="1320" y="244"/>
                    <a:pt x="1318" y="244"/>
                  </a:cubicBezTo>
                  <a:cubicBezTo>
                    <a:pt x="1313" y="239"/>
                    <a:pt x="1306" y="234"/>
                    <a:pt x="1302" y="227"/>
                  </a:cubicBezTo>
                  <a:cubicBezTo>
                    <a:pt x="1309" y="231"/>
                    <a:pt x="1314" y="237"/>
                    <a:pt x="1321" y="240"/>
                  </a:cubicBezTo>
                  <a:cubicBezTo>
                    <a:pt x="1321" y="232"/>
                    <a:pt x="1310" y="229"/>
                    <a:pt x="1305" y="225"/>
                  </a:cubicBezTo>
                  <a:cubicBezTo>
                    <a:pt x="1300" y="221"/>
                    <a:pt x="1297" y="214"/>
                    <a:pt x="1291" y="216"/>
                  </a:cubicBezTo>
                  <a:cubicBezTo>
                    <a:pt x="1293" y="217"/>
                    <a:pt x="1296" y="221"/>
                    <a:pt x="1294" y="221"/>
                  </a:cubicBezTo>
                  <a:close/>
                  <a:moveTo>
                    <a:pt x="906" y="257"/>
                  </a:moveTo>
                  <a:cubicBezTo>
                    <a:pt x="906" y="256"/>
                    <a:pt x="906" y="255"/>
                    <a:pt x="906" y="254"/>
                  </a:cubicBezTo>
                  <a:cubicBezTo>
                    <a:pt x="905" y="254"/>
                    <a:pt x="904" y="254"/>
                    <a:pt x="905" y="253"/>
                  </a:cubicBezTo>
                  <a:cubicBezTo>
                    <a:pt x="901" y="252"/>
                    <a:pt x="903" y="256"/>
                    <a:pt x="901" y="257"/>
                  </a:cubicBezTo>
                  <a:cubicBezTo>
                    <a:pt x="897" y="254"/>
                    <a:pt x="891" y="254"/>
                    <a:pt x="891" y="260"/>
                  </a:cubicBezTo>
                  <a:cubicBezTo>
                    <a:pt x="895" y="260"/>
                    <a:pt x="898" y="260"/>
                    <a:pt x="902" y="260"/>
                  </a:cubicBezTo>
                  <a:cubicBezTo>
                    <a:pt x="901" y="256"/>
                    <a:pt x="903" y="256"/>
                    <a:pt x="906" y="257"/>
                  </a:cubicBezTo>
                  <a:close/>
                  <a:moveTo>
                    <a:pt x="588" y="1699"/>
                  </a:moveTo>
                  <a:cubicBezTo>
                    <a:pt x="592" y="1698"/>
                    <a:pt x="597" y="1702"/>
                    <a:pt x="601" y="1700"/>
                  </a:cubicBezTo>
                  <a:cubicBezTo>
                    <a:pt x="597" y="1700"/>
                    <a:pt x="588" y="1696"/>
                    <a:pt x="588" y="1699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13"/>
            <p:cNvSpPr>
              <a:spLocks noEditPoints="1"/>
            </p:cNvSpPr>
            <p:nvPr/>
          </p:nvSpPr>
          <p:spPr bwMode="auto">
            <a:xfrm>
              <a:off x="2838435" y="1746221"/>
              <a:ext cx="3460787" cy="3470304"/>
            </a:xfrm>
            <a:custGeom>
              <a:avLst/>
              <a:gdLst>
                <a:gd name="T0" fmla="*/ 1 w 1525"/>
                <a:gd name="T1" fmla="*/ 6 h 1529"/>
                <a:gd name="T2" fmla="*/ 9 w 1525"/>
                <a:gd name="T3" fmla="*/ 1 h 1529"/>
                <a:gd name="T4" fmla="*/ 9 w 1525"/>
                <a:gd name="T5" fmla="*/ 1 h 1529"/>
                <a:gd name="T6" fmla="*/ 10 w 1525"/>
                <a:gd name="T7" fmla="*/ 1 h 1529"/>
                <a:gd name="T8" fmla="*/ 8 w 1525"/>
                <a:gd name="T9" fmla="*/ 1 h 1529"/>
                <a:gd name="T10" fmla="*/ 7 w 1525"/>
                <a:gd name="T11" fmla="*/ 1 h 1529"/>
                <a:gd name="T12" fmla="*/ 13 w 1525"/>
                <a:gd name="T13" fmla="*/ 1 h 1529"/>
                <a:gd name="T14" fmla="*/ 4 w 1525"/>
                <a:gd name="T15" fmla="*/ 1 h 1529"/>
                <a:gd name="T16" fmla="*/ 6 w 1525"/>
                <a:gd name="T17" fmla="*/ 1 h 1529"/>
                <a:gd name="T18" fmla="*/ 11 w 1525"/>
                <a:gd name="T19" fmla="*/ 1 h 1529"/>
                <a:gd name="T20" fmla="*/ 14 w 1525"/>
                <a:gd name="T21" fmla="*/ 3 h 1529"/>
                <a:gd name="T22" fmla="*/ 11 w 1525"/>
                <a:gd name="T23" fmla="*/ 1 h 1529"/>
                <a:gd name="T24" fmla="*/ 5 w 1525"/>
                <a:gd name="T25" fmla="*/ 1 h 1529"/>
                <a:gd name="T26" fmla="*/ 4 w 1525"/>
                <a:gd name="T27" fmla="*/ 1 h 1529"/>
                <a:gd name="T28" fmla="*/ 4 w 1525"/>
                <a:gd name="T29" fmla="*/ 2 h 1529"/>
                <a:gd name="T30" fmla="*/ 16 w 1525"/>
                <a:gd name="T31" fmla="*/ 3 h 1529"/>
                <a:gd name="T32" fmla="*/ 3 w 1525"/>
                <a:gd name="T33" fmla="*/ 3 h 1529"/>
                <a:gd name="T34" fmla="*/ 4 w 1525"/>
                <a:gd name="T35" fmla="*/ 3 h 1529"/>
                <a:gd name="T36" fmla="*/ 6 w 1525"/>
                <a:gd name="T37" fmla="*/ 3 h 1529"/>
                <a:gd name="T38" fmla="*/ 14 w 1525"/>
                <a:gd name="T39" fmla="*/ 3 h 1529"/>
                <a:gd name="T40" fmla="*/ 14 w 1525"/>
                <a:gd name="T41" fmla="*/ 5 h 1529"/>
                <a:gd name="T42" fmla="*/ 4 w 1525"/>
                <a:gd name="T43" fmla="*/ 3 h 1529"/>
                <a:gd name="T44" fmla="*/ 6 w 1525"/>
                <a:gd name="T45" fmla="*/ 5 h 1529"/>
                <a:gd name="T46" fmla="*/ 2 w 1525"/>
                <a:gd name="T47" fmla="*/ 4 h 1529"/>
                <a:gd name="T48" fmla="*/ 10 w 1525"/>
                <a:gd name="T49" fmla="*/ 5 h 1529"/>
                <a:gd name="T50" fmla="*/ 5 w 1525"/>
                <a:gd name="T51" fmla="*/ 6 h 1529"/>
                <a:gd name="T52" fmla="*/ 16 w 1525"/>
                <a:gd name="T53" fmla="*/ 6 h 1529"/>
                <a:gd name="T54" fmla="*/ 12 w 1525"/>
                <a:gd name="T55" fmla="*/ 6 h 1529"/>
                <a:gd name="T56" fmla="*/ 19 w 1525"/>
                <a:gd name="T57" fmla="*/ 6 h 1529"/>
                <a:gd name="T58" fmla="*/ 14 w 1525"/>
                <a:gd name="T59" fmla="*/ 9 h 1529"/>
                <a:gd name="T60" fmla="*/ 16 w 1525"/>
                <a:gd name="T61" fmla="*/ 8 h 1529"/>
                <a:gd name="T62" fmla="*/ 1 w 1525"/>
                <a:gd name="T63" fmla="*/ 9 h 1529"/>
                <a:gd name="T64" fmla="*/ 4 w 1525"/>
                <a:gd name="T65" fmla="*/ 11 h 1529"/>
                <a:gd name="T66" fmla="*/ 12 w 1525"/>
                <a:gd name="T67" fmla="*/ 10 h 1529"/>
                <a:gd name="T68" fmla="*/ 19 w 1525"/>
                <a:gd name="T69" fmla="*/ 10 h 1529"/>
                <a:gd name="T70" fmla="*/ 19 w 1525"/>
                <a:gd name="T71" fmla="*/ 11 h 1529"/>
                <a:gd name="T72" fmla="*/ 18 w 1525"/>
                <a:gd name="T73" fmla="*/ 11 h 1529"/>
                <a:gd name="T74" fmla="*/ 17 w 1525"/>
                <a:gd name="T75" fmla="*/ 12 h 1529"/>
                <a:gd name="T76" fmla="*/ 6 w 1525"/>
                <a:gd name="T77" fmla="*/ 13 h 1529"/>
                <a:gd name="T78" fmla="*/ 8 w 1525"/>
                <a:gd name="T79" fmla="*/ 13 h 1529"/>
                <a:gd name="T80" fmla="*/ 1 w 1525"/>
                <a:gd name="T81" fmla="*/ 14 h 1529"/>
                <a:gd name="T82" fmla="*/ 2 w 1525"/>
                <a:gd name="T83" fmla="*/ 16 h 1529"/>
                <a:gd name="T84" fmla="*/ 17 w 1525"/>
                <a:gd name="T85" fmla="*/ 15 h 1529"/>
                <a:gd name="T86" fmla="*/ 2 w 1525"/>
                <a:gd name="T87" fmla="*/ 15 h 1529"/>
                <a:gd name="T88" fmla="*/ 2 w 1525"/>
                <a:gd name="T89" fmla="*/ 16 h 1529"/>
                <a:gd name="T90" fmla="*/ 4 w 1525"/>
                <a:gd name="T91" fmla="*/ 15 h 1529"/>
                <a:gd name="T92" fmla="*/ 7 w 1525"/>
                <a:gd name="T93" fmla="*/ 17 h 1529"/>
                <a:gd name="T94" fmla="*/ 2 w 1525"/>
                <a:gd name="T95" fmla="*/ 16 h 1529"/>
                <a:gd name="T96" fmla="*/ 3 w 1525"/>
                <a:gd name="T97" fmla="*/ 16 h 1529"/>
                <a:gd name="T98" fmla="*/ 3 w 1525"/>
                <a:gd name="T99" fmla="*/ 17 h 1529"/>
                <a:gd name="T100" fmla="*/ 4 w 1525"/>
                <a:gd name="T101" fmla="*/ 17 h 1529"/>
                <a:gd name="T102" fmla="*/ 15 w 1525"/>
                <a:gd name="T103" fmla="*/ 18 h 1529"/>
                <a:gd name="T104" fmla="*/ 8 w 1525"/>
                <a:gd name="T105" fmla="*/ 17 h 1529"/>
                <a:gd name="T106" fmla="*/ 12 w 1525"/>
                <a:gd name="T107" fmla="*/ 18 h 1529"/>
                <a:gd name="T108" fmla="*/ 14 w 1525"/>
                <a:gd name="T109" fmla="*/ 18 h 1529"/>
                <a:gd name="T110" fmla="*/ 9 w 1525"/>
                <a:gd name="T111" fmla="*/ 18 h 1529"/>
                <a:gd name="T112" fmla="*/ 12 w 1525"/>
                <a:gd name="T113" fmla="*/ 19 h 1529"/>
                <a:gd name="T114" fmla="*/ 6 w 1525"/>
                <a:gd name="T115" fmla="*/ 19 h 1529"/>
                <a:gd name="T116" fmla="*/ 10 w 1525"/>
                <a:gd name="T117" fmla="*/ 19 h 1529"/>
                <a:gd name="T118" fmla="*/ 12 w 1525"/>
                <a:gd name="T119" fmla="*/ 19 h 1529"/>
                <a:gd name="T120" fmla="*/ 10 w 1525"/>
                <a:gd name="T121" fmla="*/ 19 h 1529"/>
                <a:gd name="T122" fmla="*/ 10 w 1525"/>
                <a:gd name="T123" fmla="*/ 19 h 1529"/>
                <a:gd name="T124" fmla="*/ 11 w 1525"/>
                <a:gd name="T125" fmla="*/ 19 h 1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5"/>
                <a:gd name="T190" fmla="*/ 0 h 1529"/>
                <a:gd name="T191" fmla="*/ 1525 w 1525"/>
                <a:gd name="T192" fmla="*/ 1529 h 1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solidFill>
              <a:sysClr val="window" lastClr="FFFFFF">
                <a:alpha val="25000"/>
              </a:sys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14"/>
            <p:cNvSpPr>
              <a:spLocks noEditPoints="1"/>
            </p:cNvSpPr>
            <p:nvPr/>
          </p:nvSpPr>
          <p:spPr bwMode="auto">
            <a:xfrm>
              <a:off x="3391568" y="1751072"/>
              <a:ext cx="2908838" cy="3134059"/>
            </a:xfrm>
            <a:custGeom>
              <a:avLst/>
              <a:gdLst>
                <a:gd name="T0" fmla="*/ 816 w 1435"/>
                <a:gd name="T1" fmla="*/ 88 h 1541"/>
                <a:gd name="T2" fmla="*/ 457 w 1435"/>
                <a:gd name="T3" fmla="*/ 231 h 1541"/>
                <a:gd name="T4" fmla="*/ 401 w 1435"/>
                <a:gd name="T5" fmla="*/ 282 h 1541"/>
                <a:gd name="T6" fmla="*/ 390 w 1435"/>
                <a:gd name="T7" fmla="*/ 272 h 1541"/>
                <a:gd name="T8" fmla="*/ 485 w 1435"/>
                <a:gd name="T9" fmla="*/ 256 h 1541"/>
                <a:gd name="T10" fmla="*/ 457 w 1435"/>
                <a:gd name="T11" fmla="*/ 303 h 1541"/>
                <a:gd name="T12" fmla="*/ 598 w 1435"/>
                <a:gd name="T13" fmla="*/ 336 h 1541"/>
                <a:gd name="T14" fmla="*/ 635 w 1435"/>
                <a:gd name="T15" fmla="*/ 350 h 1541"/>
                <a:gd name="T16" fmla="*/ 652 w 1435"/>
                <a:gd name="T17" fmla="*/ 389 h 1541"/>
                <a:gd name="T18" fmla="*/ 464 w 1435"/>
                <a:gd name="T19" fmla="*/ 411 h 1541"/>
                <a:gd name="T20" fmla="*/ 569 w 1435"/>
                <a:gd name="T21" fmla="*/ 437 h 1541"/>
                <a:gd name="T22" fmla="*/ 40 w 1435"/>
                <a:gd name="T23" fmla="*/ 596 h 1541"/>
                <a:gd name="T24" fmla="*/ 49 w 1435"/>
                <a:gd name="T25" fmla="*/ 597 h 1541"/>
                <a:gd name="T26" fmla="*/ 388 w 1435"/>
                <a:gd name="T27" fmla="*/ 1389 h 1541"/>
                <a:gd name="T28" fmla="*/ 428 w 1435"/>
                <a:gd name="T29" fmla="*/ 1484 h 1541"/>
                <a:gd name="T30" fmla="*/ 1054 w 1435"/>
                <a:gd name="T31" fmla="*/ 844 h 1541"/>
                <a:gd name="T32" fmla="*/ 824 w 1435"/>
                <a:gd name="T33" fmla="*/ 707 h 1541"/>
                <a:gd name="T34" fmla="*/ 723 w 1435"/>
                <a:gd name="T35" fmla="*/ 551 h 1541"/>
                <a:gd name="T36" fmla="*/ 623 w 1435"/>
                <a:gd name="T37" fmla="*/ 448 h 1541"/>
                <a:gd name="T38" fmla="*/ 449 w 1435"/>
                <a:gd name="T39" fmla="*/ 396 h 1541"/>
                <a:gd name="T40" fmla="*/ 233 w 1435"/>
                <a:gd name="T41" fmla="*/ 424 h 1541"/>
                <a:gd name="T42" fmla="*/ 208 w 1435"/>
                <a:gd name="T43" fmla="*/ 294 h 1541"/>
                <a:gd name="T44" fmla="*/ 110 w 1435"/>
                <a:gd name="T45" fmla="*/ 273 h 1541"/>
                <a:gd name="T46" fmla="*/ 355 w 1435"/>
                <a:gd name="T47" fmla="*/ 159 h 1541"/>
                <a:gd name="T48" fmla="*/ 412 w 1435"/>
                <a:gd name="T49" fmla="*/ 167 h 1541"/>
                <a:gd name="T50" fmla="*/ 568 w 1435"/>
                <a:gd name="T51" fmla="*/ 99 h 1541"/>
                <a:gd name="T52" fmla="*/ 762 w 1435"/>
                <a:gd name="T53" fmla="*/ 83 h 1541"/>
                <a:gd name="T54" fmla="*/ 826 w 1435"/>
                <a:gd name="T55" fmla="*/ 80 h 1541"/>
                <a:gd name="T56" fmla="*/ 870 w 1435"/>
                <a:gd name="T57" fmla="*/ 71 h 1541"/>
                <a:gd name="T58" fmla="*/ 639 w 1435"/>
                <a:gd name="T59" fmla="*/ 27 h 1541"/>
                <a:gd name="T60" fmla="*/ 16 w 1435"/>
                <a:gd name="T61" fmla="*/ 236 h 1541"/>
                <a:gd name="T62" fmla="*/ 41 w 1435"/>
                <a:gd name="T63" fmla="*/ 243 h 1541"/>
                <a:gd name="T64" fmla="*/ 69 w 1435"/>
                <a:gd name="T65" fmla="*/ 341 h 1541"/>
                <a:gd name="T66" fmla="*/ 196 w 1435"/>
                <a:gd name="T67" fmla="*/ 424 h 1541"/>
                <a:gd name="T68" fmla="*/ 297 w 1435"/>
                <a:gd name="T69" fmla="*/ 480 h 1541"/>
                <a:gd name="T70" fmla="*/ 203 w 1435"/>
                <a:gd name="T71" fmla="*/ 601 h 1541"/>
                <a:gd name="T72" fmla="*/ 214 w 1435"/>
                <a:gd name="T73" fmla="*/ 728 h 1541"/>
                <a:gd name="T74" fmla="*/ 377 w 1435"/>
                <a:gd name="T75" fmla="*/ 983 h 1541"/>
                <a:gd name="T76" fmla="*/ 367 w 1435"/>
                <a:gd name="T77" fmla="*/ 1299 h 1541"/>
                <a:gd name="T78" fmla="*/ 402 w 1435"/>
                <a:gd name="T79" fmla="*/ 1378 h 1541"/>
                <a:gd name="T80" fmla="*/ 407 w 1435"/>
                <a:gd name="T81" fmla="*/ 1425 h 1541"/>
                <a:gd name="T82" fmla="*/ 421 w 1435"/>
                <a:gd name="T83" fmla="*/ 1468 h 1541"/>
                <a:gd name="T84" fmla="*/ 453 w 1435"/>
                <a:gd name="T85" fmla="*/ 1506 h 1541"/>
                <a:gd name="T86" fmla="*/ 511 w 1435"/>
                <a:gd name="T87" fmla="*/ 1539 h 1541"/>
                <a:gd name="T88" fmla="*/ 478 w 1435"/>
                <a:gd name="T89" fmla="*/ 1421 h 1541"/>
                <a:gd name="T90" fmla="*/ 537 w 1435"/>
                <a:gd name="T91" fmla="*/ 1361 h 1541"/>
                <a:gd name="T92" fmla="*/ 677 w 1435"/>
                <a:gd name="T93" fmla="*/ 1265 h 1541"/>
                <a:gd name="T94" fmla="*/ 819 w 1435"/>
                <a:gd name="T95" fmla="*/ 1134 h 1541"/>
                <a:gd name="T96" fmla="*/ 961 w 1435"/>
                <a:gd name="T97" fmla="*/ 984 h 1541"/>
                <a:gd name="T98" fmla="*/ 629 w 1435"/>
                <a:gd name="T99" fmla="*/ 83 h 1541"/>
                <a:gd name="T100" fmla="*/ 214 w 1435"/>
                <a:gd name="T101" fmla="*/ 629 h 1541"/>
                <a:gd name="T102" fmla="*/ 431 w 1435"/>
                <a:gd name="T103" fmla="*/ 424 h 1541"/>
                <a:gd name="T104" fmla="*/ 484 w 1435"/>
                <a:gd name="T105" fmla="*/ 1514 h 1541"/>
                <a:gd name="T106" fmla="*/ 765 w 1435"/>
                <a:gd name="T107" fmla="*/ 695 h 1541"/>
                <a:gd name="T108" fmla="*/ 789 w 1435"/>
                <a:gd name="T109" fmla="*/ 701 h 1541"/>
                <a:gd name="T110" fmla="*/ 1281 w 1435"/>
                <a:gd name="T111" fmla="*/ 376 h 1541"/>
                <a:gd name="T112" fmla="*/ 1293 w 1435"/>
                <a:gd name="T113" fmla="*/ 507 h 1541"/>
                <a:gd name="T114" fmla="*/ 1380 w 1435"/>
                <a:gd name="T115" fmla="*/ 820 h 1541"/>
                <a:gd name="T116" fmla="*/ 1361 w 1435"/>
                <a:gd name="T117" fmla="*/ 1196 h 1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5"/>
                <a:gd name="T178" fmla="*/ 0 h 1541"/>
                <a:gd name="T179" fmla="*/ 1435 w 1435"/>
                <a:gd name="T180" fmla="*/ 1541 h 1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5" h="1541">
                  <a:moveTo>
                    <a:pt x="718" y="15"/>
                  </a:moveTo>
                  <a:cubicBezTo>
                    <a:pt x="715" y="16"/>
                    <a:pt x="714" y="13"/>
                    <a:pt x="710" y="14"/>
                  </a:cubicBezTo>
                  <a:cubicBezTo>
                    <a:pt x="709" y="17"/>
                    <a:pt x="718" y="16"/>
                    <a:pt x="718" y="15"/>
                  </a:cubicBezTo>
                  <a:close/>
                  <a:moveTo>
                    <a:pt x="653" y="26"/>
                  </a:moveTo>
                  <a:cubicBezTo>
                    <a:pt x="651" y="26"/>
                    <a:pt x="646" y="23"/>
                    <a:pt x="645" y="26"/>
                  </a:cubicBezTo>
                  <a:cubicBezTo>
                    <a:pt x="647" y="25"/>
                    <a:pt x="651" y="28"/>
                    <a:pt x="653" y="26"/>
                  </a:cubicBezTo>
                  <a:close/>
                  <a:moveTo>
                    <a:pt x="809" y="69"/>
                  </a:moveTo>
                  <a:cubicBezTo>
                    <a:pt x="801" y="68"/>
                    <a:pt x="793" y="61"/>
                    <a:pt x="785" y="63"/>
                  </a:cubicBezTo>
                  <a:cubicBezTo>
                    <a:pt x="792" y="65"/>
                    <a:pt x="801" y="70"/>
                    <a:pt x="809" y="69"/>
                  </a:cubicBezTo>
                  <a:close/>
                  <a:moveTo>
                    <a:pt x="802" y="85"/>
                  </a:moveTo>
                  <a:cubicBezTo>
                    <a:pt x="806" y="87"/>
                    <a:pt x="812" y="87"/>
                    <a:pt x="816" y="88"/>
                  </a:cubicBezTo>
                  <a:cubicBezTo>
                    <a:pt x="816" y="83"/>
                    <a:pt x="805" y="79"/>
                    <a:pt x="802" y="85"/>
                  </a:cubicBezTo>
                  <a:close/>
                  <a:moveTo>
                    <a:pt x="435" y="208"/>
                  </a:moveTo>
                  <a:cubicBezTo>
                    <a:pt x="441" y="210"/>
                    <a:pt x="450" y="208"/>
                    <a:pt x="451" y="202"/>
                  </a:cubicBezTo>
                  <a:cubicBezTo>
                    <a:pt x="448" y="200"/>
                    <a:pt x="441" y="196"/>
                    <a:pt x="439" y="200"/>
                  </a:cubicBezTo>
                  <a:cubicBezTo>
                    <a:pt x="440" y="202"/>
                    <a:pt x="443" y="201"/>
                    <a:pt x="443" y="202"/>
                  </a:cubicBezTo>
                  <a:cubicBezTo>
                    <a:pt x="442" y="206"/>
                    <a:pt x="436" y="204"/>
                    <a:pt x="435" y="208"/>
                  </a:cubicBezTo>
                  <a:close/>
                  <a:moveTo>
                    <a:pt x="432" y="200"/>
                  </a:moveTo>
                  <a:cubicBezTo>
                    <a:pt x="429" y="199"/>
                    <a:pt x="417" y="198"/>
                    <a:pt x="416" y="202"/>
                  </a:cubicBezTo>
                  <a:cubicBezTo>
                    <a:pt x="421" y="204"/>
                    <a:pt x="430" y="205"/>
                    <a:pt x="432" y="200"/>
                  </a:cubicBezTo>
                  <a:close/>
                  <a:moveTo>
                    <a:pt x="445" y="216"/>
                  </a:moveTo>
                  <a:cubicBezTo>
                    <a:pt x="442" y="224"/>
                    <a:pt x="448" y="235"/>
                    <a:pt x="457" y="231"/>
                  </a:cubicBezTo>
                  <a:cubicBezTo>
                    <a:pt x="455" y="227"/>
                    <a:pt x="450" y="225"/>
                    <a:pt x="452" y="217"/>
                  </a:cubicBezTo>
                  <a:cubicBezTo>
                    <a:pt x="450" y="215"/>
                    <a:pt x="447" y="216"/>
                    <a:pt x="445" y="216"/>
                  </a:cubicBezTo>
                  <a:close/>
                  <a:moveTo>
                    <a:pt x="415" y="220"/>
                  </a:moveTo>
                  <a:cubicBezTo>
                    <a:pt x="409" y="219"/>
                    <a:pt x="406" y="221"/>
                    <a:pt x="404" y="224"/>
                  </a:cubicBezTo>
                  <a:cubicBezTo>
                    <a:pt x="408" y="226"/>
                    <a:pt x="410" y="229"/>
                    <a:pt x="415" y="229"/>
                  </a:cubicBezTo>
                  <a:cubicBezTo>
                    <a:pt x="417" y="227"/>
                    <a:pt x="418" y="222"/>
                    <a:pt x="415" y="220"/>
                  </a:cubicBezTo>
                  <a:close/>
                  <a:moveTo>
                    <a:pt x="413" y="235"/>
                  </a:moveTo>
                  <a:cubicBezTo>
                    <a:pt x="416" y="235"/>
                    <a:pt x="419" y="235"/>
                    <a:pt x="420" y="234"/>
                  </a:cubicBezTo>
                  <a:cubicBezTo>
                    <a:pt x="420" y="231"/>
                    <a:pt x="417" y="231"/>
                    <a:pt x="415" y="230"/>
                  </a:cubicBezTo>
                  <a:cubicBezTo>
                    <a:pt x="415" y="232"/>
                    <a:pt x="413" y="233"/>
                    <a:pt x="413" y="235"/>
                  </a:cubicBezTo>
                  <a:close/>
                  <a:moveTo>
                    <a:pt x="401" y="282"/>
                  </a:moveTo>
                  <a:cubicBezTo>
                    <a:pt x="415" y="283"/>
                    <a:pt x="437" y="284"/>
                    <a:pt x="448" y="279"/>
                  </a:cubicBezTo>
                  <a:cubicBezTo>
                    <a:pt x="437" y="279"/>
                    <a:pt x="434" y="270"/>
                    <a:pt x="423" y="269"/>
                  </a:cubicBezTo>
                  <a:cubicBezTo>
                    <a:pt x="421" y="262"/>
                    <a:pt x="411" y="264"/>
                    <a:pt x="405" y="262"/>
                  </a:cubicBezTo>
                  <a:cubicBezTo>
                    <a:pt x="405" y="254"/>
                    <a:pt x="393" y="252"/>
                    <a:pt x="388" y="246"/>
                  </a:cubicBezTo>
                  <a:cubicBezTo>
                    <a:pt x="380" y="251"/>
                    <a:pt x="372" y="244"/>
                    <a:pt x="368" y="239"/>
                  </a:cubicBezTo>
                  <a:cubicBezTo>
                    <a:pt x="341" y="233"/>
                    <a:pt x="311" y="234"/>
                    <a:pt x="291" y="245"/>
                  </a:cubicBezTo>
                  <a:cubicBezTo>
                    <a:pt x="306" y="248"/>
                    <a:pt x="325" y="238"/>
                    <a:pt x="338" y="244"/>
                  </a:cubicBezTo>
                  <a:cubicBezTo>
                    <a:pt x="337" y="246"/>
                    <a:pt x="331" y="243"/>
                    <a:pt x="331" y="246"/>
                  </a:cubicBezTo>
                  <a:cubicBezTo>
                    <a:pt x="343" y="251"/>
                    <a:pt x="357" y="255"/>
                    <a:pt x="373" y="256"/>
                  </a:cubicBezTo>
                  <a:cubicBezTo>
                    <a:pt x="372" y="258"/>
                    <a:pt x="370" y="258"/>
                    <a:pt x="372" y="260"/>
                  </a:cubicBezTo>
                  <a:cubicBezTo>
                    <a:pt x="381" y="261"/>
                    <a:pt x="384" y="268"/>
                    <a:pt x="390" y="272"/>
                  </a:cubicBezTo>
                  <a:cubicBezTo>
                    <a:pt x="389" y="276"/>
                    <a:pt x="383" y="275"/>
                    <a:pt x="382" y="278"/>
                  </a:cubicBezTo>
                  <a:cubicBezTo>
                    <a:pt x="387" y="281"/>
                    <a:pt x="394" y="278"/>
                    <a:pt x="398" y="277"/>
                  </a:cubicBezTo>
                  <a:cubicBezTo>
                    <a:pt x="399" y="279"/>
                    <a:pt x="401" y="279"/>
                    <a:pt x="401" y="282"/>
                  </a:cubicBezTo>
                  <a:close/>
                  <a:moveTo>
                    <a:pt x="469" y="251"/>
                  </a:moveTo>
                  <a:cubicBezTo>
                    <a:pt x="465" y="251"/>
                    <a:pt x="466" y="247"/>
                    <a:pt x="461" y="248"/>
                  </a:cubicBezTo>
                  <a:cubicBezTo>
                    <a:pt x="459" y="251"/>
                    <a:pt x="464" y="251"/>
                    <a:pt x="462" y="255"/>
                  </a:cubicBezTo>
                  <a:cubicBezTo>
                    <a:pt x="466" y="256"/>
                    <a:pt x="467" y="253"/>
                    <a:pt x="469" y="251"/>
                  </a:cubicBezTo>
                  <a:close/>
                  <a:moveTo>
                    <a:pt x="309" y="255"/>
                  </a:moveTo>
                  <a:cubicBezTo>
                    <a:pt x="312" y="257"/>
                    <a:pt x="319" y="257"/>
                    <a:pt x="319" y="253"/>
                  </a:cubicBezTo>
                  <a:cubicBezTo>
                    <a:pt x="318" y="250"/>
                    <a:pt x="310" y="252"/>
                    <a:pt x="309" y="255"/>
                  </a:cubicBezTo>
                  <a:close/>
                  <a:moveTo>
                    <a:pt x="485" y="256"/>
                  </a:moveTo>
                  <a:cubicBezTo>
                    <a:pt x="484" y="254"/>
                    <a:pt x="481" y="254"/>
                    <a:pt x="477" y="254"/>
                  </a:cubicBezTo>
                  <a:cubicBezTo>
                    <a:pt x="478" y="258"/>
                    <a:pt x="485" y="261"/>
                    <a:pt x="485" y="256"/>
                  </a:cubicBezTo>
                  <a:close/>
                  <a:moveTo>
                    <a:pt x="460" y="274"/>
                  </a:moveTo>
                  <a:cubicBezTo>
                    <a:pt x="465" y="274"/>
                    <a:pt x="473" y="276"/>
                    <a:pt x="472" y="269"/>
                  </a:cubicBezTo>
                  <a:cubicBezTo>
                    <a:pt x="465" y="270"/>
                    <a:pt x="460" y="266"/>
                    <a:pt x="460" y="274"/>
                  </a:cubicBezTo>
                  <a:close/>
                  <a:moveTo>
                    <a:pt x="535" y="317"/>
                  </a:moveTo>
                  <a:cubicBezTo>
                    <a:pt x="532" y="302"/>
                    <a:pt x="510" y="306"/>
                    <a:pt x="506" y="293"/>
                  </a:cubicBezTo>
                  <a:cubicBezTo>
                    <a:pt x="497" y="288"/>
                    <a:pt x="487" y="292"/>
                    <a:pt x="477" y="291"/>
                  </a:cubicBezTo>
                  <a:cubicBezTo>
                    <a:pt x="469" y="290"/>
                    <a:pt x="460" y="282"/>
                    <a:pt x="452" y="289"/>
                  </a:cubicBezTo>
                  <a:cubicBezTo>
                    <a:pt x="454" y="292"/>
                    <a:pt x="460" y="291"/>
                    <a:pt x="464" y="293"/>
                  </a:cubicBezTo>
                  <a:cubicBezTo>
                    <a:pt x="461" y="296"/>
                    <a:pt x="459" y="300"/>
                    <a:pt x="457" y="303"/>
                  </a:cubicBezTo>
                  <a:cubicBezTo>
                    <a:pt x="448" y="303"/>
                    <a:pt x="437" y="298"/>
                    <a:pt x="430" y="302"/>
                  </a:cubicBezTo>
                  <a:cubicBezTo>
                    <a:pt x="432" y="313"/>
                    <a:pt x="439" y="310"/>
                    <a:pt x="447" y="309"/>
                  </a:cubicBezTo>
                  <a:cubicBezTo>
                    <a:pt x="462" y="308"/>
                    <a:pt x="473" y="311"/>
                    <a:pt x="478" y="317"/>
                  </a:cubicBezTo>
                  <a:cubicBezTo>
                    <a:pt x="494" y="307"/>
                    <a:pt x="518" y="322"/>
                    <a:pt x="535" y="317"/>
                  </a:cubicBezTo>
                  <a:close/>
                  <a:moveTo>
                    <a:pt x="357" y="299"/>
                  </a:moveTo>
                  <a:cubicBezTo>
                    <a:pt x="363" y="312"/>
                    <a:pt x="381" y="309"/>
                    <a:pt x="394" y="309"/>
                  </a:cubicBezTo>
                  <a:cubicBezTo>
                    <a:pt x="390" y="297"/>
                    <a:pt x="370" y="299"/>
                    <a:pt x="357" y="299"/>
                  </a:cubicBezTo>
                  <a:close/>
                  <a:moveTo>
                    <a:pt x="592" y="326"/>
                  </a:moveTo>
                  <a:cubicBezTo>
                    <a:pt x="578" y="326"/>
                    <a:pt x="558" y="310"/>
                    <a:pt x="553" y="327"/>
                  </a:cubicBezTo>
                  <a:cubicBezTo>
                    <a:pt x="563" y="330"/>
                    <a:pt x="584" y="336"/>
                    <a:pt x="592" y="326"/>
                  </a:cubicBezTo>
                  <a:close/>
                  <a:moveTo>
                    <a:pt x="598" y="336"/>
                  </a:moveTo>
                  <a:cubicBezTo>
                    <a:pt x="599" y="332"/>
                    <a:pt x="592" y="332"/>
                    <a:pt x="592" y="335"/>
                  </a:cubicBezTo>
                  <a:cubicBezTo>
                    <a:pt x="593" y="336"/>
                    <a:pt x="596" y="336"/>
                    <a:pt x="598" y="336"/>
                  </a:cubicBezTo>
                  <a:close/>
                  <a:moveTo>
                    <a:pt x="630" y="336"/>
                  </a:moveTo>
                  <a:cubicBezTo>
                    <a:pt x="631" y="332"/>
                    <a:pt x="624" y="332"/>
                    <a:pt x="624" y="335"/>
                  </a:cubicBezTo>
                  <a:cubicBezTo>
                    <a:pt x="626" y="335"/>
                    <a:pt x="628" y="338"/>
                    <a:pt x="630" y="336"/>
                  </a:cubicBezTo>
                  <a:close/>
                  <a:moveTo>
                    <a:pt x="642" y="341"/>
                  </a:moveTo>
                  <a:cubicBezTo>
                    <a:pt x="645" y="349"/>
                    <a:pt x="649" y="338"/>
                    <a:pt x="642" y="341"/>
                  </a:cubicBezTo>
                  <a:close/>
                  <a:moveTo>
                    <a:pt x="635" y="350"/>
                  </a:moveTo>
                  <a:cubicBezTo>
                    <a:pt x="634" y="348"/>
                    <a:pt x="633" y="345"/>
                    <a:pt x="629" y="345"/>
                  </a:cubicBezTo>
                  <a:cubicBezTo>
                    <a:pt x="627" y="347"/>
                    <a:pt x="630" y="348"/>
                    <a:pt x="630" y="350"/>
                  </a:cubicBezTo>
                  <a:cubicBezTo>
                    <a:pt x="632" y="350"/>
                    <a:pt x="633" y="350"/>
                    <a:pt x="635" y="350"/>
                  </a:cubicBezTo>
                  <a:close/>
                  <a:moveTo>
                    <a:pt x="649" y="363"/>
                  </a:moveTo>
                  <a:cubicBezTo>
                    <a:pt x="649" y="369"/>
                    <a:pt x="643" y="362"/>
                    <a:pt x="642" y="365"/>
                  </a:cubicBezTo>
                  <a:cubicBezTo>
                    <a:pt x="641" y="368"/>
                    <a:pt x="643" y="369"/>
                    <a:pt x="645" y="369"/>
                  </a:cubicBezTo>
                  <a:cubicBezTo>
                    <a:pt x="647" y="367"/>
                    <a:pt x="650" y="366"/>
                    <a:pt x="653" y="365"/>
                  </a:cubicBezTo>
                  <a:cubicBezTo>
                    <a:pt x="653" y="363"/>
                    <a:pt x="652" y="362"/>
                    <a:pt x="649" y="363"/>
                  </a:cubicBezTo>
                  <a:close/>
                  <a:moveTo>
                    <a:pt x="650" y="376"/>
                  </a:moveTo>
                  <a:cubicBezTo>
                    <a:pt x="647" y="377"/>
                    <a:pt x="647" y="374"/>
                    <a:pt x="645" y="376"/>
                  </a:cubicBezTo>
                  <a:cubicBezTo>
                    <a:pt x="645" y="378"/>
                    <a:pt x="646" y="379"/>
                    <a:pt x="646" y="380"/>
                  </a:cubicBezTo>
                  <a:cubicBezTo>
                    <a:pt x="648" y="380"/>
                    <a:pt x="649" y="380"/>
                    <a:pt x="650" y="380"/>
                  </a:cubicBezTo>
                  <a:cubicBezTo>
                    <a:pt x="650" y="379"/>
                    <a:pt x="650" y="377"/>
                    <a:pt x="650" y="376"/>
                  </a:cubicBezTo>
                  <a:close/>
                  <a:moveTo>
                    <a:pt x="652" y="389"/>
                  </a:moveTo>
                  <a:cubicBezTo>
                    <a:pt x="650" y="388"/>
                    <a:pt x="649" y="387"/>
                    <a:pt x="645" y="388"/>
                  </a:cubicBezTo>
                  <a:cubicBezTo>
                    <a:pt x="647" y="391"/>
                    <a:pt x="647" y="395"/>
                    <a:pt x="651" y="395"/>
                  </a:cubicBezTo>
                  <a:cubicBezTo>
                    <a:pt x="653" y="392"/>
                    <a:pt x="653" y="392"/>
                    <a:pt x="652" y="389"/>
                  </a:cubicBezTo>
                  <a:close/>
                  <a:moveTo>
                    <a:pt x="645" y="400"/>
                  </a:moveTo>
                  <a:cubicBezTo>
                    <a:pt x="645" y="401"/>
                    <a:pt x="645" y="402"/>
                    <a:pt x="645" y="403"/>
                  </a:cubicBezTo>
                  <a:cubicBezTo>
                    <a:pt x="647" y="405"/>
                    <a:pt x="652" y="404"/>
                    <a:pt x="650" y="399"/>
                  </a:cubicBezTo>
                  <a:cubicBezTo>
                    <a:pt x="648" y="399"/>
                    <a:pt x="646" y="399"/>
                    <a:pt x="645" y="400"/>
                  </a:cubicBezTo>
                  <a:close/>
                  <a:moveTo>
                    <a:pt x="464" y="411"/>
                  </a:moveTo>
                  <a:cubicBezTo>
                    <a:pt x="467" y="411"/>
                    <a:pt x="469" y="410"/>
                    <a:pt x="472" y="410"/>
                  </a:cubicBezTo>
                  <a:cubicBezTo>
                    <a:pt x="472" y="407"/>
                    <a:pt x="472" y="405"/>
                    <a:pt x="472" y="402"/>
                  </a:cubicBezTo>
                  <a:cubicBezTo>
                    <a:pt x="464" y="398"/>
                    <a:pt x="458" y="406"/>
                    <a:pt x="464" y="411"/>
                  </a:cubicBezTo>
                  <a:close/>
                  <a:moveTo>
                    <a:pt x="642" y="410"/>
                  </a:moveTo>
                  <a:cubicBezTo>
                    <a:pt x="640" y="410"/>
                    <a:pt x="638" y="410"/>
                    <a:pt x="637" y="410"/>
                  </a:cubicBezTo>
                  <a:cubicBezTo>
                    <a:pt x="636" y="414"/>
                    <a:pt x="643" y="414"/>
                    <a:pt x="642" y="410"/>
                  </a:cubicBezTo>
                  <a:close/>
                  <a:moveTo>
                    <a:pt x="673" y="420"/>
                  </a:moveTo>
                  <a:cubicBezTo>
                    <a:pt x="674" y="417"/>
                    <a:pt x="673" y="415"/>
                    <a:pt x="669" y="414"/>
                  </a:cubicBezTo>
                  <a:cubicBezTo>
                    <a:pt x="667" y="417"/>
                    <a:pt x="669" y="422"/>
                    <a:pt x="673" y="420"/>
                  </a:cubicBezTo>
                  <a:close/>
                  <a:moveTo>
                    <a:pt x="621" y="424"/>
                  </a:moveTo>
                  <a:cubicBezTo>
                    <a:pt x="620" y="429"/>
                    <a:pt x="627" y="429"/>
                    <a:pt x="627" y="426"/>
                  </a:cubicBezTo>
                  <a:cubicBezTo>
                    <a:pt x="626" y="425"/>
                    <a:pt x="625" y="423"/>
                    <a:pt x="621" y="424"/>
                  </a:cubicBezTo>
                  <a:close/>
                  <a:moveTo>
                    <a:pt x="569" y="434"/>
                  </a:moveTo>
                  <a:cubicBezTo>
                    <a:pt x="569" y="435"/>
                    <a:pt x="569" y="436"/>
                    <a:pt x="569" y="437"/>
                  </a:cubicBezTo>
                  <a:cubicBezTo>
                    <a:pt x="573" y="438"/>
                    <a:pt x="575" y="438"/>
                    <a:pt x="580" y="437"/>
                  </a:cubicBezTo>
                  <a:cubicBezTo>
                    <a:pt x="580" y="436"/>
                    <a:pt x="580" y="435"/>
                    <a:pt x="580" y="434"/>
                  </a:cubicBezTo>
                  <a:cubicBezTo>
                    <a:pt x="578" y="434"/>
                    <a:pt x="571" y="432"/>
                    <a:pt x="569" y="434"/>
                  </a:cubicBezTo>
                  <a:close/>
                  <a:moveTo>
                    <a:pt x="52" y="579"/>
                  </a:moveTo>
                  <a:cubicBezTo>
                    <a:pt x="49" y="578"/>
                    <a:pt x="49" y="581"/>
                    <a:pt x="46" y="581"/>
                  </a:cubicBezTo>
                  <a:cubicBezTo>
                    <a:pt x="46" y="579"/>
                    <a:pt x="45" y="577"/>
                    <a:pt x="45" y="575"/>
                  </a:cubicBezTo>
                  <a:cubicBezTo>
                    <a:pt x="43" y="575"/>
                    <a:pt x="42" y="575"/>
                    <a:pt x="41" y="575"/>
                  </a:cubicBezTo>
                  <a:cubicBezTo>
                    <a:pt x="41" y="580"/>
                    <a:pt x="36" y="581"/>
                    <a:pt x="36" y="585"/>
                  </a:cubicBezTo>
                  <a:cubicBezTo>
                    <a:pt x="38" y="589"/>
                    <a:pt x="40" y="583"/>
                    <a:pt x="41" y="585"/>
                  </a:cubicBezTo>
                  <a:cubicBezTo>
                    <a:pt x="40" y="589"/>
                    <a:pt x="36" y="589"/>
                    <a:pt x="38" y="595"/>
                  </a:cubicBezTo>
                  <a:cubicBezTo>
                    <a:pt x="39" y="595"/>
                    <a:pt x="40" y="595"/>
                    <a:pt x="40" y="596"/>
                  </a:cubicBezTo>
                  <a:cubicBezTo>
                    <a:pt x="45" y="595"/>
                    <a:pt x="48" y="592"/>
                    <a:pt x="47" y="585"/>
                  </a:cubicBezTo>
                  <a:cubicBezTo>
                    <a:pt x="51" y="585"/>
                    <a:pt x="55" y="583"/>
                    <a:pt x="52" y="579"/>
                  </a:cubicBezTo>
                  <a:close/>
                  <a:moveTo>
                    <a:pt x="53" y="591"/>
                  </a:moveTo>
                  <a:cubicBezTo>
                    <a:pt x="57" y="592"/>
                    <a:pt x="59" y="587"/>
                    <a:pt x="57" y="584"/>
                  </a:cubicBezTo>
                  <a:cubicBezTo>
                    <a:pt x="53" y="584"/>
                    <a:pt x="51" y="589"/>
                    <a:pt x="53" y="591"/>
                  </a:cubicBezTo>
                  <a:close/>
                  <a:moveTo>
                    <a:pt x="66" y="593"/>
                  </a:moveTo>
                  <a:cubicBezTo>
                    <a:pt x="69" y="593"/>
                    <a:pt x="72" y="591"/>
                    <a:pt x="72" y="588"/>
                  </a:cubicBezTo>
                  <a:cubicBezTo>
                    <a:pt x="69" y="586"/>
                    <a:pt x="64" y="588"/>
                    <a:pt x="66" y="593"/>
                  </a:cubicBezTo>
                  <a:close/>
                  <a:moveTo>
                    <a:pt x="48" y="601"/>
                  </a:moveTo>
                  <a:cubicBezTo>
                    <a:pt x="51" y="601"/>
                    <a:pt x="53" y="600"/>
                    <a:pt x="52" y="598"/>
                  </a:cubicBezTo>
                  <a:cubicBezTo>
                    <a:pt x="51" y="598"/>
                    <a:pt x="51" y="597"/>
                    <a:pt x="49" y="597"/>
                  </a:cubicBezTo>
                  <a:cubicBezTo>
                    <a:pt x="49" y="598"/>
                    <a:pt x="48" y="599"/>
                    <a:pt x="48" y="601"/>
                  </a:cubicBezTo>
                  <a:close/>
                  <a:moveTo>
                    <a:pt x="379" y="1349"/>
                  </a:moveTo>
                  <a:cubicBezTo>
                    <a:pt x="375" y="1358"/>
                    <a:pt x="385" y="1363"/>
                    <a:pt x="383" y="1371"/>
                  </a:cubicBezTo>
                  <a:cubicBezTo>
                    <a:pt x="387" y="1371"/>
                    <a:pt x="388" y="1373"/>
                    <a:pt x="392" y="1373"/>
                  </a:cubicBezTo>
                  <a:cubicBezTo>
                    <a:pt x="395" y="1363"/>
                    <a:pt x="386" y="1364"/>
                    <a:pt x="389" y="1355"/>
                  </a:cubicBezTo>
                  <a:cubicBezTo>
                    <a:pt x="386" y="1352"/>
                    <a:pt x="385" y="1348"/>
                    <a:pt x="379" y="1349"/>
                  </a:cubicBezTo>
                  <a:close/>
                  <a:moveTo>
                    <a:pt x="394" y="1384"/>
                  </a:moveTo>
                  <a:cubicBezTo>
                    <a:pt x="395" y="1383"/>
                    <a:pt x="395" y="1381"/>
                    <a:pt x="395" y="1378"/>
                  </a:cubicBezTo>
                  <a:cubicBezTo>
                    <a:pt x="393" y="1378"/>
                    <a:pt x="390" y="1378"/>
                    <a:pt x="389" y="1379"/>
                  </a:cubicBezTo>
                  <a:cubicBezTo>
                    <a:pt x="388" y="1383"/>
                    <a:pt x="391" y="1384"/>
                    <a:pt x="394" y="1384"/>
                  </a:cubicBezTo>
                  <a:close/>
                  <a:moveTo>
                    <a:pt x="388" y="1389"/>
                  </a:moveTo>
                  <a:cubicBezTo>
                    <a:pt x="388" y="1388"/>
                    <a:pt x="388" y="1386"/>
                    <a:pt x="388" y="1385"/>
                  </a:cubicBezTo>
                  <a:cubicBezTo>
                    <a:pt x="387" y="1385"/>
                    <a:pt x="386" y="1385"/>
                    <a:pt x="384" y="1385"/>
                  </a:cubicBezTo>
                  <a:cubicBezTo>
                    <a:pt x="384" y="1387"/>
                    <a:pt x="386" y="1389"/>
                    <a:pt x="388" y="1389"/>
                  </a:cubicBezTo>
                  <a:close/>
                  <a:moveTo>
                    <a:pt x="420" y="1483"/>
                  </a:moveTo>
                  <a:cubicBezTo>
                    <a:pt x="420" y="1487"/>
                    <a:pt x="424" y="1492"/>
                    <a:pt x="427" y="1490"/>
                  </a:cubicBezTo>
                  <a:cubicBezTo>
                    <a:pt x="426" y="1487"/>
                    <a:pt x="425" y="1485"/>
                    <a:pt x="424" y="1483"/>
                  </a:cubicBezTo>
                  <a:cubicBezTo>
                    <a:pt x="422" y="1483"/>
                    <a:pt x="421" y="1483"/>
                    <a:pt x="420" y="1483"/>
                  </a:cubicBezTo>
                  <a:close/>
                  <a:moveTo>
                    <a:pt x="428" y="1484"/>
                  </a:moveTo>
                  <a:cubicBezTo>
                    <a:pt x="428" y="1485"/>
                    <a:pt x="428" y="1486"/>
                    <a:pt x="428" y="1487"/>
                  </a:cubicBezTo>
                  <a:cubicBezTo>
                    <a:pt x="430" y="1487"/>
                    <a:pt x="431" y="1487"/>
                    <a:pt x="431" y="1485"/>
                  </a:cubicBezTo>
                  <a:cubicBezTo>
                    <a:pt x="430" y="1485"/>
                    <a:pt x="430" y="1483"/>
                    <a:pt x="428" y="1484"/>
                  </a:cubicBezTo>
                  <a:close/>
                  <a:moveTo>
                    <a:pt x="443" y="1502"/>
                  </a:moveTo>
                  <a:cubicBezTo>
                    <a:pt x="439" y="1501"/>
                    <a:pt x="436" y="1499"/>
                    <a:pt x="432" y="1497"/>
                  </a:cubicBezTo>
                  <a:cubicBezTo>
                    <a:pt x="432" y="1502"/>
                    <a:pt x="442" y="1505"/>
                    <a:pt x="443" y="1502"/>
                  </a:cubicBezTo>
                  <a:close/>
                  <a:moveTo>
                    <a:pt x="582" y="1512"/>
                  </a:moveTo>
                  <a:cubicBezTo>
                    <a:pt x="579" y="1504"/>
                    <a:pt x="566" y="1509"/>
                    <a:pt x="566" y="1516"/>
                  </a:cubicBezTo>
                  <a:cubicBezTo>
                    <a:pt x="570" y="1518"/>
                    <a:pt x="573" y="1515"/>
                    <a:pt x="578" y="1516"/>
                  </a:cubicBezTo>
                  <a:cubicBezTo>
                    <a:pt x="577" y="1519"/>
                    <a:pt x="580" y="1518"/>
                    <a:pt x="580" y="1519"/>
                  </a:cubicBezTo>
                  <a:cubicBezTo>
                    <a:pt x="586" y="1518"/>
                    <a:pt x="594" y="1518"/>
                    <a:pt x="597" y="1513"/>
                  </a:cubicBezTo>
                  <a:cubicBezTo>
                    <a:pt x="592" y="1510"/>
                    <a:pt x="586" y="1508"/>
                    <a:pt x="582" y="1512"/>
                  </a:cubicBezTo>
                  <a:close/>
                  <a:moveTo>
                    <a:pt x="1053" y="853"/>
                  </a:moveTo>
                  <a:cubicBezTo>
                    <a:pt x="1053" y="849"/>
                    <a:pt x="1055" y="846"/>
                    <a:pt x="1054" y="844"/>
                  </a:cubicBezTo>
                  <a:cubicBezTo>
                    <a:pt x="1053" y="835"/>
                    <a:pt x="1043" y="831"/>
                    <a:pt x="1033" y="831"/>
                  </a:cubicBezTo>
                  <a:cubicBezTo>
                    <a:pt x="1026" y="827"/>
                    <a:pt x="1022" y="819"/>
                    <a:pt x="1014" y="815"/>
                  </a:cubicBezTo>
                  <a:cubicBezTo>
                    <a:pt x="1003" y="793"/>
                    <a:pt x="989" y="769"/>
                    <a:pt x="958" y="770"/>
                  </a:cubicBezTo>
                  <a:cubicBezTo>
                    <a:pt x="954" y="765"/>
                    <a:pt x="948" y="761"/>
                    <a:pt x="940" y="760"/>
                  </a:cubicBezTo>
                  <a:cubicBezTo>
                    <a:pt x="929" y="743"/>
                    <a:pt x="911" y="749"/>
                    <a:pt x="897" y="757"/>
                  </a:cubicBezTo>
                  <a:cubicBezTo>
                    <a:pt x="900" y="752"/>
                    <a:pt x="903" y="748"/>
                    <a:pt x="907" y="744"/>
                  </a:cubicBezTo>
                  <a:cubicBezTo>
                    <a:pt x="903" y="739"/>
                    <a:pt x="903" y="724"/>
                    <a:pt x="890" y="725"/>
                  </a:cubicBezTo>
                  <a:cubicBezTo>
                    <a:pt x="885" y="712"/>
                    <a:pt x="867" y="711"/>
                    <a:pt x="861" y="700"/>
                  </a:cubicBezTo>
                  <a:cubicBezTo>
                    <a:pt x="852" y="700"/>
                    <a:pt x="847" y="697"/>
                    <a:pt x="841" y="696"/>
                  </a:cubicBezTo>
                  <a:cubicBezTo>
                    <a:pt x="835" y="698"/>
                    <a:pt x="834" y="706"/>
                    <a:pt x="832" y="710"/>
                  </a:cubicBezTo>
                  <a:cubicBezTo>
                    <a:pt x="829" y="709"/>
                    <a:pt x="825" y="710"/>
                    <a:pt x="824" y="707"/>
                  </a:cubicBezTo>
                  <a:cubicBezTo>
                    <a:pt x="830" y="702"/>
                    <a:pt x="834" y="695"/>
                    <a:pt x="837" y="687"/>
                  </a:cubicBezTo>
                  <a:cubicBezTo>
                    <a:pt x="829" y="681"/>
                    <a:pt x="813" y="680"/>
                    <a:pt x="813" y="668"/>
                  </a:cubicBezTo>
                  <a:cubicBezTo>
                    <a:pt x="808" y="665"/>
                    <a:pt x="806" y="672"/>
                    <a:pt x="800" y="669"/>
                  </a:cubicBezTo>
                  <a:cubicBezTo>
                    <a:pt x="798" y="674"/>
                    <a:pt x="806" y="674"/>
                    <a:pt x="803" y="676"/>
                  </a:cubicBezTo>
                  <a:cubicBezTo>
                    <a:pt x="798" y="676"/>
                    <a:pt x="792" y="676"/>
                    <a:pt x="793" y="670"/>
                  </a:cubicBezTo>
                  <a:cubicBezTo>
                    <a:pt x="801" y="666"/>
                    <a:pt x="804" y="658"/>
                    <a:pt x="813" y="657"/>
                  </a:cubicBezTo>
                  <a:cubicBezTo>
                    <a:pt x="812" y="651"/>
                    <a:pt x="817" y="651"/>
                    <a:pt x="815" y="645"/>
                  </a:cubicBezTo>
                  <a:cubicBezTo>
                    <a:pt x="787" y="646"/>
                    <a:pt x="810" y="601"/>
                    <a:pt x="791" y="593"/>
                  </a:cubicBezTo>
                  <a:cubicBezTo>
                    <a:pt x="789" y="594"/>
                    <a:pt x="791" y="598"/>
                    <a:pt x="788" y="597"/>
                  </a:cubicBezTo>
                  <a:cubicBezTo>
                    <a:pt x="787" y="582"/>
                    <a:pt x="774" y="580"/>
                    <a:pt x="771" y="567"/>
                  </a:cubicBezTo>
                  <a:cubicBezTo>
                    <a:pt x="753" y="565"/>
                    <a:pt x="744" y="544"/>
                    <a:pt x="723" y="551"/>
                  </a:cubicBezTo>
                  <a:cubicBezTo>
                    <a:pt x="712" y="548"/>
                    <a:pt x="703" y="544"/>
                    <a:pt x="691" y="542"/>
                  </a:cubicBezTo>
                  <a:cubicBezTo>
                    <a:pt x="690" y="540"/>
                    <a:pt x="689" y="538"/>
                    <a:pt x="689" y="535"/>
                  </a:cubicBezTo>
                  <a:cubicBezTo>
                    <a:pt x="685" y="534"/>
                    <a:pt x="685" y="536"/>
                    <a:pt x="682" y="534"/>
                  </a:cubicBezTo>
                  <a:cubicBezTo>
                    <a:pt x="682" y="524"/>
                    <a:pt x="671" y="525"/>
                    <a:pt x="666" y="520"/>
                  </a:cubicBezTo>
                  <a:cubicBezTo>
                    <a:pt x="673" y="499"/>
                    <a:pt x="649" y="495"/>
                    <a:pt x="640" y="485"/>
                  </a:cubicBezTo>
                  <a:cubicBezTo>
                    <a:pt x="633" y="486"/>
                    <a:pt x="627" y="485"/>
                    <a:pt x="622" y="482"/>
                  </a:cubicBezTo>
                  <a:cubicBezTo>
                    <a:pt x="624" y="476"/>
                    <a:pt x="630" y="476"/>
                    <a:pt x="631" y="471"/>
                  </a:cubicBezTo>
                  <a:cubicBezTo>
                    <a:pt x="627" y="467"/>
                    <a:pt x="619" y="465"/>
                    <a:pt x="615" y="461"/>
                  </a:cubicBezTo>
                  <a:cubicBezTo>
                    <a:pt x="619" y="461"/>
                    <a:pt x="622" y="461"/>
                    <a:pt x="626" y="461"/>
                  </a:cubicBezTo>
                  <a:cubicBezTo>
                    <a:pt x="629" y="456"/>
                    <a:pt x="633" y="454"/>
                    <a:pt x="633" y="447"/>
                  </a:cubicBezTo>
                  <a:cubicBezTo>
                    <a:pt x="630" y="444"/>
                    <a:pt x="627" y="448"/>
                    <a:pt x="623" y="448"/>
                  </a:cubicBezTo>
                  <a:cubicBezTo>
                    <a:pt x="621" y="457"/>
                    <a:pt x="610" y="457"/>
                    <a:pt x="602" y="461"/>
                  </a:cubicBezTo>
                  <a:cubicBezTo>
                    <a:pt x="602" y="456"/>
                    <a:pt x="598" y="450"/>
                    <a:pt x="598" y="448"/>
                  </a:cubicBezTo>
                  <a:cubicBezTo>
                    <a:pt x="602" y="447"/>
                    <a:pt x="609" y="449"/>
                    <a:pt x="611" y="447"/>
                  </a:cubicBezTo>
                  <a:cubicBezTo>
                    <a:pt x="599" y="443"/>
                    <a:pt x="589" y="440"/>
                    <a:pt x="577" y="441"/>
                  </a:cubicBezTo>
                  <a:cubicBezTo>
                    <a:pt x="568" y="442"/>
                    <a:pt x="559" y="448"/>
                    <a:pt x="550" y="447"/>
                  </a:cubicBezTo>
                  <a:cubicBezTo>
                    <a:pt x="544" y="446"/>
                    <a:pt x="538" y="437"/>
                    <a:pt x="531" y="435"/>
                  </a:cubicBezTo>
                  <a:cubicBezTo>
                    <a:pt x="517" y="430"/>
                    <a:pt x="503" y="438"/>
                    <a:pt x="492" y="428"/>
                  </a:cubicBezTo>
                  <a:cubicBezTo>
                    <a:pt x="492" y="425"/>
                    <a:pt x="492" y="422"/>
                    <a:pt x="492" y="419"/>
                  </a:cubicBezTo>
                  <a:cubicBezTo>
                    <a:pt x="478" y="407"/>
                    <a:pt x="446" y="414"/>
                    <a:pt x="431" y="421"/>
                  </a:cubicBezTo>
                  <a:cubicBezTo>
                    <a:pt x="430" y="417"/>
                    <a:pt x="433" y="413"/>
                    <a:pt x="430" y="408"/>
                  </a:cubicBezTo>
                  <a:cubicBezTo>
                    <a:pt x="437" y="404"/>
                    <a:pt x="449" y="407"/>
                    <a:pt x="449" y="396"/>
                  </a:cubicBezTo>
                  <a:cubicBezTo>
                    <a:pt x="433" y="386"/>
                    <a:pt x="425" y="407"/>
                    <a:pt x="413" y="401"/>
                  </a:cubicBezTo>
                  <a:cubicBezTo>
                    <a:pt x="407" y="406"/>
                    <a:pt x="397" y="410"/>
                    <a:pt x="387" y="406"/>
                  </a:cubicBezTo>
                  <a:cubicBezTo>
                    <a:pt x="384" y="408"/>
                    <a:pt x="384" y="411"/>
                    <a:pt x="380" y="412"/>
                  </a:cubicBezTo>
                  <a:cubicBezTo>
                    <a:pt x="363" y="406"/>
                    <a:pt x="352" y="420"/>
                    <a:pt x="349" y="433"/>
                  </a:cubicBezTo>
                  <a:cubicBezTo>
                    <a:pt x="337" y="435"/>
                    <a:pt x="329" y="442"/>
                    <a:pt x="319" y="446"/>
                  </a:cubicBezTo>
                  <a:cubicBezTo>
                    <a:pt x="316" y="445"/>
                    <a:pt x="313" y="443"/>
                    <a:pt x="310" y="440"/>
                  </a:cubicBezTo>
                  <a:cubicBezTo>
                    <a:pt x="310" y="438"/>
                    <a:pt x="308" y="437"/>
                    <a:pt x="309" y="434"/>
                  </a:cubicBezTo>
                  <a:cubicBezTo>
                    <a:pt x="298" y="428"/>
                    <a:pt x="279" y="420"/>
                    <a:pt x="269" y="431"/>
                  </a:cubicBezTo>
                  <a:cubicBezTo>
                    <a:pt x="268" y="429"/>
                    <a:pt x="265" y="430"/>
                    <a:pt x="262" y="430"/>
                  </a:cubicBezTo>
                  <a:cubicBezTo>
                    <a:pt x="251" y="441"/>
                    <a:pt x="244" y="432"/>
                    <a:pt x="232" y="432"/>
                  </a:cubicBezTo>
                  <a:cubicBezTo>
                    <a:pt x="232" y="429"/>
                    <a:pt x="233" y="428"/>
                    <a:pt x="233" y="424"/>
                  </a:cubicBezTo>
                  <a:cubicBezTo>
                    <a:pt x="222" y="421"/>
                    <a:pt x="221" y="408"/>
                    <a:pt x="220" y="395"/>
                  </a:cubicBezTo>
                  <a:cubicBezTo>
                    <a:pt x="223" y="394"/>
                    <a:pt x="226" y="393"/>
                    <a:pt x="227" y="390"/>
                  </a:cubicBezTo>
                  <a:cubicBezTo>
                    <a:pt x="225" y="383"/>
                    <a:pt x="228" y="380"/>
                    <a:pt x="235" y="379"/>
                  </a:cubicBezTo>
                  <a:cubicBezTo>
                    <a:pt x="237" y="366"/>
                    <a:pt x="245" y="358"/>
                    <a:pt x="254" y="351"/>
                  </a:cubicBezTo>
                  <a:cubicBezTo>
                    <a:pt x="252" y="343"/>
                    <a:pt x="259" y="345"/>
                    <a:pt x="259" y="340"/>
                  </a:cubicBezTo>
                  <a:cubicBezTo>
                    <a:pt x="249" y="332"/>
                    <a:pt x="238" y="326"/>
                    <a:pt x="223" y="326"/>
                  </a:cubicBezTo>
                  <a:cubicBezTo>
                    <a:pt x="217" y="332"/>
                    <a:pt x="200" y="333"/>
                    <a:pt x="192" y="327"/>
                  </a:cubicBezTo>
                  <a:cubicBezTo>
                    <a:pt x="190" y="331"/>
                    <a:pt x="183" y="330"/>
                    <a:pt x="179" y="328"/>
                  </a:cubicBezTo>
                  <a:cubicBezTo>
                    <a:pt x="181" y="322"/>
                    <a:pt x="187" y="325"/>
                    <a:pt x="190" y="322"/>
                  </a:cubicBezTo>
                  <a:cubicBezTo>
                    <a:pt x="198" y="317"/>
                    <a:pt x="198" y="303"/>
                    <a:pt x="208" y="300"/>
                  </a:cubicBezTo>
                  <a:cubicBezTo>
                    <a:pt x="208" y="298"/>
                    <a:pt x="204" y="296"/>
                    <a:pt x="208" y="294"/>
                  </a:cubicBezTo>
                  <a:cubicBezTo>
                    <a:pt x="211" y="294"/>
                    <a:pt x="209" y="298"/>
                    <a:pt x="213" y="296"/>
                  </a:cubicBezTo>
                  <a:cubicBezTo>
                    <a:pt x="223" y="291"/>
                    <a:pt x="227" y="279"/>
                    <a:pt x="236" y="272"/>
                  </a:cubicBezTo>
                  <a:cubicBezTo>
                    <a:pt x="242" y="267"/>
                    <a:pt x="253" y="265"/>
                    <a:pt x="255" y="255"/>
                  </a:cubicBezTo>
                  <a:cubicBezTo>
                    <a:pt x="239" y="252"/>
                    <a:pt x="228" y="257"/>
                    <a:pt x="214" y="258"/>
                  </a:cubicBezTo>
                  <a:cubicBezTo>
                    <a:pt x="193" y="260"/>
                    <a:pt x="196" y="274"/>
                    <a:pt x="181" y="284"/>
                  </a:cubicBezTo>
                  <a:cubicBezTo>
                    <a:pt x="172" y="290"/>
                    <a:pt x="166" y="291"/>
                    <a:pt x="160" y="296"/>
                  </a:cubicBezTo>
                  <a:cubicBezTo>
                    <a:pt x="157" y="297"/>
                    <a:pt x="160" y="292"/>
                    <a:pt x="157" y="293"/>
                  </a:cubicBezTo>
                  <a:cubicBezTo>
                    <a:pt x="142" y="294"/>
                    <a:pt x="132" y="300"/>
                    <a:pt x="118" y="302"/>
                  </a:cubicBezTo>
                  <a:cubicBezTo>
                    <a:pt x="118" y="301"/>
                    <a:pt x="118" y="299"/>
                    <a:pt x="118" y="297"/>
                  </a:cubicBezTo>
                  <a:cubicBezTo>
                    <a:pt x="116" y="295"/>
                    <a:pt x="110" y="298"/>
                    <a:pt x="108" y="295"/>
                  </a:cubicBezTo>
                  <a:cubicBezTo>
                    <a:pt x="107" y="287"/>
                    <a:pt x="111" y="283"/>
                    <a:pt x="110" y="273"/>
                  </a:cubicBezTo>
                  <a:cubicBezTo>
                    <a:pt x="116" y="249"/>
                    <a:pt x="135" y="238"/>
                    <a:pt x="148" y="221"/>
                  </a:cubicBezTo>
                  <a:cubicBezTo>
                    <a:pt x="162" y="218"/>
                    <a:pt x="167" y="203"/>
                    <a:pt x="173" y="197"/>
                  </a:cubicBezTo>
                  <a:cubicBezTo>
                    <a:pt x="182" y="191"/>
                    <a:pt x="193" y="187"/>
                    <a:pt x="201" y="181"/>
                  </a:cubicBezTo>
                  <a:cubicBezTo>
                    <a:pt x="214" y="183"/>
                    <a:pt x="224" y="174"/>
                    <a:pt x="232" y="168"/>
                  </a:cubicBezTo>
                  <a:cubicBezTo>
                    <a:pt x="241" y="173"/>
                    <a:pt x="252" y="160"/>
                    <a:pt x="260" y="168"/>
                  </a:cubicBezTo>
                  <a:cubicBezTo>
                    <a:pt x="265" y="168"/>
                    <a:pt x="266" y="164"/>
                    <a:pt x="271" y="164"/>
                  </a:cubicBezTo>
                  <a:cubicBezTo>
                    <a:pt x="273" y="166"/>
                    <a:pt x="269" y="168"/>
                    <a:pt x="272" y="171"/>
                  </a:cubicBezTo>
                  <a:cubicBezTo>
                    <a:pt x="282" y="170"/>
                    <a:pt x="285" y="173"/>
                    <a:pt x="291" y="168"/>
                  </a:cubicBezTo>
                  <a:cubicBezTo>
                    <a:pt x="294" y="170"/>
                    <a:pt x="295" y="172"/>
                    <a:pt x="300" y="171"/>
                  </a:cubicBezTo>
                  <a:cubicBezTo>
                    <a:pt x="301" y="168"/>
                    <a:pt x="298" y="168"/>
                    <a:pt x="299" y="165"/>
                  </a:cubicBezTo>
                  <a:cubicBezTo>
                    <a:pt x="313" y="155"/>
                    <a:pt x="336" y="155"/>
                    <a:pt x="355" y="159"/>
                  </a:cubicBezTo>
                  <a:cubicBezTo>
                    <a:pt x="354" y="161"/>
                    <a:pt x="354" y="164"/>
                    <a:pt x="356" y="165"/>
                  </a:cubicBezTo>
                  <a:cubicBezTo>
                    <a:pt x="364" y="165"/>
                    <a:pt x="368" y="160"/>
                    <a:pt x="377" y="160"/>
                  </a:cubicBezTo>
                  <a:cubicBezTo>
                    <a:pt x="378" y="162"/>
                    <a:pt x="377" y="166"/>
                    <a:pt x="379" y="169"/>
                  </a:cubicBezTo>
                  <a:cubicBezTo>
                    <a:pt x="381" y="169"/>
                    <a:pt x="384" y="169"/>
                    <a:pt x="385" y="171"/>
                  </a:cubicBezTo>
                  <a:cubicBezTo>
                    <a:pt x="383" y="176"/>
                    <a:pt x="377" y="177"/>
                    <a:pt x="374" y="181"/>
                  </a:cubicBezTo>
                  <a:cubicBezTo>
                    <a:pt x="373" y="184"/>
                    <a:pt x="377" y="182"/>
                    <a:pt x="377" y="185"/>
                  </a:cubicBezTo>
                  <a:cubicBezTo>
                    <a:pt x="375" y="187"/>
                    <a:pt x="370" y="186"/>
                    <a:pt x="370" y="190"/>
                  </a:cubicBezTo>
                  <a:cubicBezTo>
                    <a:pt x="372" y="195"/>
                    <a:pt x="373" y="206"/>
                    <a:pt x="374" y="214"/>
                  </a:cubicBezTo>
                  <a:cubicBezTo>
                    <a:pt x="388" y="215"/>
                    <a:pt x="397" y="203"/>
                    <a:pt x="405" y="195"/>
                  </a:cubicBezTo>
                  <a:cubicBezTo>
                    <a:pt x="404" y="184"/>
                    <a:pt x="409" y="180"/>
                    <a:pt x="413" y="175"/>
                  </a:cubicBezTo>
                  <a:cubicBezTo>
                    <a:pt x="413" y="173"/>
                    <a:pt x="412" y="170"/>
                    <a:pt x="412" y="167"/>
                  </a:cubicBezTo>
                  <a:cubicBezTo>
                    <a:pt x="414" y="156"/>
                    <a:pt x="434" y="142"/>
                    <a:pt x="453" y="139"/>
                  </a:cubicBezTo>
                  <a:cubicBezTo>
                    <a:pt x="455" y="139"/>
                    <a:pt x="458" y="139"/>
                    <a:pt x="461" y="139"/>
                  </a:cubicBezTo>
                  <a:cubicBezTo>
                    <a:pt x="467" y="138"/>
                    <a:pt x="480" y="131"/>
                    <a:pt x="486" y="129"/>
                  </a:cubicBezTo>
                  <a:cubicBezTo>
                    <a:pt x="490" y="129"/>
                    <a:pt x="495" y="131"/>
                    <a:pt x="500" y="130"/>
                  </a:cubicBezTo>
                  <a:cubicBezTo>
                    <a:pt x="510" y="129"/>
                    <a:pt x="520" y="121"/>
                    <a:pt x="532" y="125"/>
                  </a:cubicBezTo>
                  <a:cubicBezTo>
                    <a:pt x="535" y="123"/>
                    <a:pt x="528" y="119"/>
                    <a:pt x="533" y="118"/>
                  </a:cubicBezTo>
                  <a:cubicBezTo>
                    <a:pt x="539" y="120"/>
                    <a:pt x="543" y="119"/>
                    <a:pt x="548" y="116"/>
                  </a:cubicBezTo>
                  <a:cubicBezTo>
                    <a:pt x="546" y="115"/>
                    <a:pt x="542" y="116"/>
                    <a:pt x="543" y="113"/>
                  </a:cubicBezTo>
                  <a:cubicBezTo>
                    <a:pt x="545" y="113"/>
                    <a:pt x="548" y="113"/>
                    <a:pt x="550" y="113"/>
                  </a:cubicBezTo>
                  <a:cubicBezTo>
                    <a:pt x="557" y="106"/>
                    <a:pt x="553" y="99"/>
                    <a:pt x="555" y="95"/>
                  </a:cubicBezTo>
                  <a:cubicBezTo>
                    <a:pt x="558" y="101"/>
                    <a:pt x="564" y="94"/>
                    <a:pt x="568" y="99"/>
                  </a:cubicBezTo>
                  <a:cubicBezTo>
                    <a:pt x="566" y="103"/>
                    <a:pt x="559" y="101"/>
                    <a:pt x="558" y="106"/>
                  </a:cubicBezTo>
                  <a:cubicBezTo>
                    <a:pt x="566" y="104"/>
                    <a:pt x="575" y="103"/>
                    <a:pt x="582" y="100"/>
                  </a:cubicBezTo>
                  <a:cubicBezTo>
                    <a:pt x="584" y="97"/>
                    <a:pt x="582" y="91"/>
                    <a:pt x="587" y="91"/>
                  </a:cubicBezTo>
                  <a:cubicBezTo>
                    <a:pt x="590" y="94"/>
                    <a:pt x="586" y="93"/>
                    <a:pt x="588" y="96"/>
                  </a:cubicBezTo>
                  <a:cubicBezTo>
                    <a:pt x="596" y="93"/>
                    <a:pt x="611" y="91"/>
                    <a:pt x="613" y="85"/>
                  </a:cubicBezTo>
                  <a:cubicBezTo>
                    <a:pt x="627" y="92"/>
                    <a:pt x="644" y="82"/>
                    <a:pt x="658" y="84"/>
                  </a:cubicBezTo>
                  <a:cubicBezTo>
                    <a:pt x="664" y="85"/>
                    <a:pt x="671" y="91"/>
                    <a:pt x="676" y="84"/>
                  </a:cubicBezTo>
                  <a:cubicBezTo>
                    <a:pt x="673" y="82"/>
                    <a:pt x="668" y="86"/>
                    <a:pt x="668" y="80"/>
                  </a:cubicBezTo>
                  <a:cubicBezTo>
                    <a:pt x="693" y="69"/>
                    <a:pt x="727" y="76"/>
                    <a:pt x="760" y="77"/>
                  </a:cubicBezTo>
                  <a:cubicBezTo>
                    <a:pt x="752" y="80"/>
                    <a:pt x="739" y="76"/>
                    <a:pt x="733" y="80"/>
                  </a:cubicBezTo>
                  <a:cubicBezTo>
                    <a:pt x="737" y="89"/>
                    <a:pt x="753" y="85"/>
                    <a:pt x="762" y="83"/>
                  </a:cubicBezTo>
                  <a:cubicBezTo>
                    <a:pt x="771" y="87"/>
                    <a:pt x="788" y="87"/>
                    <a:pt x="797" y="87"/>
                  </a:cubicBezTo>
                  <a:cubicBezTo>
                    <a:pt x="792" y="80"/>
                    <a:pt x="775" y="84"/>
                    <a:pt x="771" y="76"/>
                  </a:cubicBezTo>
                  <a:cubicBezTo>
                    <a:pt x="777" y="77"/>
                    <a:pt x="783" y="81"/>
                    <a:pt x="789" y="79"/>
                  </a:cubicBezTo>
                  <a:cubicBezTo>
                    <a:pt x="778" y="74"/>
                    <a:pt x="751" y="74"/>
                    <a:pt x="773" y="67"/>
                  </a:cubicBezTo>
                  <a:cubicBezTo>
                    <a:pt x="771" y="66"/>
                    <a:pt x="768" y="68"/>
                    <a:pt x="767" y="66"/>
                  </a:cubicBezTo>
                  <a:cubicBezTo>
                    <a:pt x="770" y="64"/>
                    <a:pt x="780" y="70"/>
                    <a:pt x="781" y="64"/>
                  </a:cubicBezTo>
                  <a:cubicBezTo>
                    <a:pt x="765" y="57"/>
                    <a:pt x="743" y="58"/>
                    <a:pt x="723" y="55"/>
                  </a:cubicBezTo>
                  <a:cubicBezTo>
                    <a:pt x="738" y="56"/>
                    <a:pt x="751" y="55"/>
                    <a:pt x="763" y="55"/>
                  </a:cubicBezTo>
                  <a:cubicBezTo>
                    <a:pt x="789" y="57"/>
                    <a:pt x="810" y="71"/>
                    <a:pt x="835" y="71"/>
                  </a:cubicBezTo>
                  <a:cubicBezTo>
                    <a:pt x="845" y="71"/>
                    <a:pt x="852" y="71"/>
                    <a:pt x="861" y="75"/>
                  </a:cubicBezTo>
                  <a:cubicBezTo>
                    <a:pt x="851" y="78"/>
                    <a:pt x="836" y="77"/>
                    <a:pt x="826" y="80"/>
                  </a:cubicBezTo>
                  <a:cubicBezTo>
                    <a:pt x="836" y="86"/>
                    <a:pt x="850" y="87"/>
                    <a:pt x="861" y="93"/>
                  </a:cubicBezTo>
                  <a:cubicBezTo>
                    <a:pt x="859" y="93"/>
                    <a:pt x="858" y="93"/>
                    <a:pt x="859" y="95"/>
                  </a:cubicBezTo>
                  <a:cubicBezTo>
                    <a:pt x="872" y="95"/>
                    <a:pt x="882" y="108"/>
                    <a:pt x="893" y="101"/>
                  </a:cubicBezTo>
                  <a:cubicBezTo>
                    <a:pt x="890" y="99"/>
                    <a:pt x="884" y="99"/>
                    <a:pt x="883" y="96"/>
                  </a:cubicBezTo>
                  <a:cubicBezTo>
                    <a:pt x="885" y="96"/>
                    <a:pt x="886" y="95"/>
                    <a:pt x="886" y="94"/>
                  </a:cubicBezTo>
                  <a:cubicBezTo>
                    <a:pt x="885" y="93"/>
                    <a:pt x="883" y="93"/>
                    <a:pt x="885" y="91"/>
                  </a:cubicBezTo>
                  <a:cubicBezTo>
                    <a:pt x="876" y="89"/>
                    <a:pt x="868" y="86"/>
                    <a:pt x="862" y="80"/>
                  </a:cubicBezTo>
                  <a:cubicBezTo>
                    <a:pt x="866" y="80"/>
                    <a:pt x="868" y="78"/>
                    <a:pt x="870" y="77"/>
                  </a:cubicBezTo>
                  <a:cubicBezTo>
                    <a:pt x="868" y="76"/>
                    <a:pt x="865" y="76"/>
                    <a:pt x="863" y="75"/>
                  </a:cubicBezTo>
                  <a:cubicBezTo>
                    <a:pt x="866" y="74"/>
                    <a:pt x="869" y="78"/>
                    <a:pt x="870" y="75"/>
                  </a:cubicBezTo>
                  <a:cubicBezTo>
                    <a:pt x="865" y="74"/>
                    <a:pt x="868" y="72"/>
                    <a:pt x="870" y="71"/>
                  </a:cubicBezTo>
                  <a:cubicBezTo>
                    <a:pt x="866" y="69"/>
                    <a:pt x="862" y="68"/>
                    <a:pt x="858" y="67"/>
                  </a:cubicBezTo>
                  <a:cubicBezTo>
                    <a:pt x="857" y="65"/>
                    <a:pt x="860" y="66"/>
                    <a:pt x="861" y="64"/>
                  </a:cubicBezTo>
                  <a:cubicBezTo>
                    <a:pt x="850" y="60"/>
                    <a:pt x="838" y="57"/>
                    <a:pt x="829" y="51"/>
                  </a:cubicBezTo>
                  <a:cubicBezTo>
                    <a:pt x="830" y="50"/>
                    <a:pt x="832" y="51"/>
                    <a:pt x="832" y="50"/>
                  </a:cubicBezTo>
                  <a:cubicBezTo>
                    <a:pt x="822" y="38"/>
                    <a:pt x="796" y="41"/>
                    <a:pt x="783" y="33"/>
                  </a:cubicBezTo>
                  <a:cubicBezTo>
                    <a:pt x="783" y="32"/>
                    <a:pt x="784" y="32"/>
                    <a:pt x="785" y="31"/>
                  </a:cubicBezTo>
                  <a:cubicBezTo>
                    <a:pt x="763" y="25"/>
                    <a:pt x="740" y="19"/>
                    <a:pt x="715" y="21"/>
                  </a:cubicBezTo>
                  <a:cubicBezTo>
                    <a:pt x="716" y="22"/>
                    <a:pt x="720" y="22"/>
                    <a:pt x="720" y="24"/>
                  </a:cubicBezTo>
                  <a:cubicBezTo>
                    <a:pt x="709" y="28"/>
                    <a:pt x="690" y="24"/>
                    <a:pt x="677" y="23"/>
                  </a:cubicBezTo>
                  <a:cubicBezTo>
                    <a:pt x="670" y="31"/>
                    <a:pt x="654" y="33"/>
                    <a:pt x="640" y="29"/>
                  </a:cubicBezTo>
                  <a:cubicBezTo>
                    <a:pt x="645" y="29"/>
                    <a:pt x="639" y="27"/>
                    <a:pt x="639" y="27"/>
                  </a:cubicBezTo>
                  <a:cubicBezTo>
                    <a:pt x="642" y="22"/>
                    <a:pt x="652" y="23"/>
                    <a:pt x="657" y="20"/>
                  </a:cubicBezTo>
                  <a:cubicBezTo>
                    <a:pt x="637" y="18"/>
                    <a:pt x="621" y="13"/>
                    <a:pt x="602" y="9"/>
                  </a:cubicBezTo>
                  <a:cubicBezTo>
                    <a:pt x="613" y="4"/>
                    <a:pt x="629" y="9"/>
                    <a:pt x="644" y="7"/>
                  </a:cubicBezTo>
                  <a:cubicBezTo>
                    <a:pt x="646" y="7"/>
                    <a:pt x="651" y="9"/>
                    <a:pt x="652" y="6"/>
                  </a:cubicBezTo>
                  <a:cubicBezTo>
                    <a:pt x="649" y="6"/>
                    <a:pt x="645" y="6"/>
                    <a:pt x="642" y="6"/>
                  </a:cubicBezTo>
                  <a:cubicBezTo>
                    <a:pt x="584" y="0"/>
                    <a:pt x="521" y="4"/>
                    <a:pt x="470" y="10"/>
                  </a:cubicBezTo>
                  <a:cubicBezTo>
                    <a:pt x="398" y="19"/>
                    <a:pt x="328" y="38"/>
                    <a:pt x="263" y="63"/>
                  </a:cubicBezTo>
                  <a:cubicBezTo>
                    <a:pt x="192" y="91"/>
                    <a:pt x="120" y="132"/>
                    <a:pt x="69" y="176"/>
                  </a:cubicBezTo>
                  <a:cubicBezTo>
                    <a:pt x="71" y="177"/>
                    <a:pt x="72" y="175"/>
                    <a:pt x="72" y="176"/>
                  </a:cubicBezTo>
                  <a:cubicBezTo>
                    <a:pt x="60" y="189"/>
                    <a:pt x="47" y="201"/>
                    <a:pt x="35" y="214"/>
                  </a:cubicBezTo>
                  <a:cubicBezTo>
                    <a:pt x="37" y="222"/>
                    <a:pt x="20" y="227"/>
                    <a:pt x="16" y="236"/>
                  </a:cubicBezTo>
                  <a:cubicBezTo>
                    <a:pt x="16" y="238"/>
                    <a:pt x="19" y="237"/>
                    <a:pt x="20" y="239"/>
                  </a:cubicBezTo>
                  <a:cubicBezTo>
                    <a:pt x="17" y="246"/>
                    <a:pt x="9" y="249"/>
                    <a:pt x="6" y="255"/>
                  </a:cubicBezTo>
                  <a:cubicBezTo>
                    <a:pt x="4" y="261"/>
                    <a:pt x="7" y="269"/>
                    <a:pt x="0" y="274"/>
                  </a:cubicBezTo>
                  <a:cubicBezTo>
                    <a:pt x="8" y="272"/>
                    <a:pt x="13" y="266"/>
                    <a:pt x="16" y="258"/>
                  </a:cubicBezTo>
                  <a:cubicBezTo>
                    <a:pt x="16" y="256"/>
                    <a:pt x="13" y="257"/>
                    <a:pt x="13" y="256"/>
                  </a:cubicBezTo>
                  <a:cubicBezTo>
                    <a:pt x="20" y="250"/>
                    <a:pt x="22" y="240"/>
                    <a:pt x="30" y="235"/>
                  </a:cubicBezTo>
                  <a:cubicBezTo>
                    <a:pt x="28" y="230"/>
                    <a:pt x="34" y="230"/>
                    <a:pt x="34" y="224"/>
                  </a:cubicBezTo>
                  <a:cubicBezTo>
                    <a:pt x="46" y="213"/>
                    <a:pt x="56" y="190"/>
                    <a:pt x="71" y="189"/>
                  </a:cubicBezTo>
                  <a:cubicBezTo>
                    <a:pt x="62" y="201"/>
                    <a:pt x="43" y="213"/>
                    <a:pt x="48" y="228"/>
                  </a:cubicBezTo>
                  <a:cubicBezTo>
                    <a:pt x="46" y="233"/>
                    <a:pt x="39" y="234"/>
                    <a:pt x="37" y="240"/>
                  </a:cubicBezTo>
                  <a:cubicBezTo>
                    <a:pt x="37" y="241"/>
                    <a:pt x="40" y="241"/>
                    <a:pt x="41" y="243"/>
                  </a:cubicBezTo>
                  <a:cubicBezTo>
                    <a:pt x="40" y="245"/>
                    <a:pt x="34" y="247"/>
                    <a:pt x="37" y="249"/>
                  </a:cubicBezTo>
                  <a:cubicBezTo>
                    <a:pt x="41" y="259"/>
                    <a:pt x="33" y="267"/>
                    <a:pt x="30" y="273"/>
                  </a:cubicBezTo>
                  <a:cubicBezTo>
                    <a:pt x="29" y="275"/>
                    <a:pt x="30" y="279"/>
                    <a:pt x="29" y="280"/>
                  </a:cubicBezTo>
                  <a:cubicBezTo>
                    <a:pt x="23" y="289"/>
                    <a:pt x="8" y="294"/>
                    <a:pt x="8" y="307"/>
                  </a:cubicBezTo>
                  <a:cubicBezTo>
                    <a:pt x="11" y="308"/>
                    <a:pt x="16" y="306"/>
                    <a:pt x="17" y="308"/>
                  </a:cubicBezTo>
                  <a:cubicBezTo>
                    <a:pt x="18" y="312"/>
                    <a:pt x="14" y="315"/>
                    <a:pt x="17" y="317"/>
                  </a:cubicBezTo>
                  <a:cubicBezTo>
                    <a:pt x="20" y="317"/>
                    <a:pt x="24" y="316"/>
                    <a:pt x="28" y="317"/>
                  </a:cubicBezTo>
                  <a:cubicBezTo>
                    <a:pt x="29" y="320"/>
                    <a:pt x="30" y="323"/>
                    <a:pt x="31" y="326"/>
                  </a:cubicBezTo>
                  <a:cubicBezTo>
                    <a:pt x="36" y="329"/>
                    <a:pt x="44" y="328"/>
                    <a:pt x="50" y="329"/>
                  </a:cubicBezTo>
                  <a:cubicBezTo>
                    <a:pt x="52" y="338"/>
                    <a:pt x="58" y="338"/>
                    <a:pt x="68" y="337"/>
                  </a:cubicBezTo>
                  <a:cubicBezTo>
                    <a:pt x="68" y="338"/>
                    <a:pt x="67" y="341"/>
                    <a:pt x="69" y="341"/>
                  </a:cubicBezTo>
                  <a:cubicBezTo>
                    <a:pt x="80" y="341"/>
                    <a:pt x="91" y="327"/>
                    <a:pt x="102" y="329"/>
                  </a:cubicBezTo>
                  <a:cubicBezTo>
                    <a:pt x="109" y="330"/>
                    <a:pt x="118" y="341"/>
                    <a:pt x="116" y="351"/>
                  </a:cubicBezTo>
                  <a:cubicBezTo>
                    <a:pt x="120" y="355"/>
                    <a:pt x="126" y="362"/>
                    <a:pt x="136" y="359"/>
                  </a:cubicBezTo>
                  <a:cubicBezTo>
                    <a:pt x="142" y="367"/>
                    <a:pt x="157" y="367"/>
                    <a:pt x="166" y="369"/>
                  </a:cubicBezTo>
                  <a:cubicBezTo>
                    <a:pt x="168" y="367"/>
                    <a:pt x="177" y="362"/>
                    <a:pt x="178" y="368"/>
                  </a:cubicBezTo>
                  <a:cubicBezTo>
                    <a:pt x="177" y="371"/>
                    <a:pt x="174" y="371"/>
                    <a:pt x="172" y="372"/>
                  </a:cubicBezTo>
                  <a:cubicBezTo>
                    <a:pt x="180" y="380"/>
                    <a:pt x="177" y="392"/>
                    <a:pt x="187" y="398"/>
                  </a:cubicBezTo>
                  <a:cubicBezTo>
                    <a:pt x="185" y="404"/>
                    <a:pt x="180" y="408"/>
                    <a:pt x="178" y="414"/>
                  </a:cubicBezTo>
                  <a:cubicBezTo>
                    <a:pt x="182" y="417"/>
                    <a:pt x="185" y="420"/>
                    <a:pt x="190" y="422"/>
                  </a:cubicBezTo>
                  <a:cubicBezTo>
                    <a:pt x="194" y="422"/>
                    <a:pt x="192" y="416"/>
                    <a:pt x="195" y="416"/>
                  </a:cubicBezTo>
                  <a:cubicBezTo>
                    <a:pt x="198" y="419"/>
                    <a:pt x="194" y="421"/>
                    <a:pt x="196" y="424"/>
                  </a:cubicBezTo>
                  <a:cubicBezTo>
                    <a:pt x="200" y="423"/>
                    <a:pt x="201" y="425"/>
                    <a:pt x="204" y="425"/>
                  </a:cubicBezTo>
                  <a:cubicBezTo>
                    <a:pt x="206" y="429"/>
                    <a:pt x="205" y="433"/>
                    <a:pt x="205" y="438"/>
                  </a:cubicBezTo>
                  <a:cubicBezTo>
                    <a:pt x="212" y="444"/>
                    <a:pt x="227" y="442"/>
                    <a:pt x="234" y="448"/>
                  </a:cubicBezTo>
                  <a:cubicBezTo>
                    <a:pt x="232" y="451"/>
                    <a:pt x="233" y="453"/>
                    <a:pt x="235" y="455"/>
                  </a:cubicBezTo>
                  <a:cubicBezTo>
                    <a:pt x="240" y="455"/>
                    <a:pt x="241" y="451"/>
                    <a:pt x="246" y="451"/>
                  </a:cubicBezTo>
                  <a:cubicBezTo>
                    <a:pt x="245" y="454"/>
                    <a:pt x="245" y="457"/>
                    <a:pt x="244" y="461"/>
                  </a:cubicBezTo>
                  <a:cubicBezTo>
                    <a:pt x="248" y="465"/>
                    <a:pt x="258" y="461"/>
                    <a:pt x="261" y="458"/>
                  </a:cubicBezTo>
                  <a:cubicBezTo>
                    <a:pt x="258" y="455"/>
                    <a:pt x="255" y="453"/>
                    <a:pt x="254" y="449"/>
                  </a:cubicBezTo>
                  <a:cubicBezTo>
                    <a:pt x="267" y="441"/>
                    <a:pt x="288" y="428"/>
                    <a:pt x="297" y="447"/>
                  </a:cubicBezTo>
                  <a:cubicBezTo>
                    <a:pt x="289" y="457"/>
                    <a:pt x="298" y="467"/>
                    <a:pt x="301" y="477"/>
                  </a:cubicBezTo>
                  <a:cubicBezTo>
                    <a:pt x="301" y="479"/>
                    <a:pt x="298" y="479"/>
                    <a:pt x="297" y="480"/>
                  </a:cubicBezTo>
                  <a:cubicBezTo>
                    <a:pt x="298" y="483"/>
                    <a:pt x="299" y="486"/>
                    <a:pt x="299" y="490"/>
                  </a:cubicBezTo>
                  <a:cubicBezTo>
                    <a:pt x="297" y="490"/>
                    <a:pt x="297" y="492"/>
                    <a:pt x="294" y="491"/>
                  </a:cubicBezTo>
                  <a:cubicBezTo>
                    <a:pt x="297" y="502"/>
                    <a:pt x="292" y="510"/>
                    <a:pt x="286" y="515"/>
                  </a:cubicBezTo>
                  <a:cubicBezTo>
                    <a:pt x="286" y="521"/>
                    <a:pt x="291" y="521"/>
                    <a:pt x="290" y="526"/>
                  </a:cubicBezTo>
                  <a:cubicBezTo>
                    <a:pt x="281" y="532"/>
                    <a:pt x="276" y="543"/>
                    <a:pt x="261" y="543"/>
                  </a:cubicBezTo>
                  <a:cubicBezTo>
                    <a:pt x="259" y="546"/>
                    <a:pt x="259" y="551"/>
                    <a:pt x="257" y="553"/>
                  </a:cubicBezTo>
                  <a:cubicBezTo>
                    <a:pt x="252" y="552"/>
                    <a:pt x="250" y="554"/>
                    <a:pt x="248" y="556"/>
                  </a:cubicBezTo>
                  <a:cubicBezTo>
                    <a:pt x="248" y="558"/>
                    <a:pt x="248" y="561"/>
                    <a:pt x="248" y="564"/>
                  </a:cubicBezTo>
                  <a:cubicBezTo>
                    <a:pt x="239" y="569"/>
                    <a:pt x="217" y="562"/>
                    <a:pt x="225" y="581"/>
                  </a:cubicBezTo>
                  <a:cubicBezTo>
                    <a:pt x="222" y="582"/>
                    <a:pt x="219" y="585"/>
                    <a:pt x="215" y="586"/>
                  </a:cubicBezTo>
                  <a:cubicBezTo>
                    <a:pt x="217" y="596"/>
                    <a:pt x="208" y="597"/>
                    <a:pt x="203" y="601"/>
                  </a:cubicBezTo>
                  <a:cubicBezTo>
                    <a:pt x="209" y="605"/>
                    <a:pt x="201" y="610"/>
                    <a:pt x="205" y="615"/>
                  </a:cubicBezTo>
                  <a:cubicBezTo>
                    <a:pt x="201" y="617"/>
                    <a:pt x="199" y="623"/>
                    <a:pt x="201" y="629"/>
                  </a:cubicBezTo>
                  <a:cubicBezTo>
                    <a:pt x="203" y="631"/>
                    <a:pt x="208" y="630"/>
                    <a:pt x="211" y="631"/>
                  </a:cubicBezTo>
                  <a:cubicBezTo>
                    <a:pt x="211" y="634"/>
                    <a:pt x="208" y="635"/>
                    <a:pt x="210" y="637"/>
                  </a:cubicBezTo>
                  <a:cubicBezTo>
                    <a:pt x="214" y="639"/>
                    <a:pt x="216" y="632"/>
                    <a:pt x="218" y="634"/>
                  </a:cubicBezTo>
                  <a:cubicBezTo>
                    <a:pt x="219" y="637"/>
                    <a:pt x="217" y="637"/>
                    <a:pt x="217" y="640"/>
                  </a:cubicBezTo>
                  <a:cubicBezTo>
                    <a:pt x="207" y="643"/>
                    <a:pt x="188" y="653"/>
                    <a:pt x="187" y="660"/>
                  </a:cubicBezTo>
                  <a:cubicBezTo>
                    <a:pt x="185" y="668"/>
                    <a:pt x="190" y="675"/>
                    <a:pt x="193" y="682"/>
                  </a:cubicBezTo>
                  <a:cubicBezTo>
                    <a:pt x="191" y="685"/>
                    <a:pt x="185" y="686"/>
                    <a:pt x="186" y="691"/>
                  </a:cubicBezTo>
                  <a:cubicBezTo>
                    <a:pt x="186" y="697"/>
                    <a:pt x="193" y="695"/>
                    <a:pt x="199" y="699"/>
                  </a:cubicBezTo>
                  <a:cubicBezTo>
                    <a:pt x="207" y="704"/>
                    <a:pt x="210" y="718"/>
                    <a:pt x="214" y="728"/>
                  </a:cubicBezTo>
                  <a:cubicBezTo>
                    <a:pt x="217" y="733"/>
                    <a:pt x="221" y="736"/>
                    <a:pt x="223" y="740"/>
                  </a:cubicBezTo>
                  <a:cubicBezTo>
                    <a:pt x="232" y="756"/>
                    <a:pt x="237" y="779"/>
                    <a:pt x="243" y="796"/>
                  </a:cubicBezTo>
                  <a:cubicBezTo>
                    <a:pt x="252" y="797"/>
                    <a:pt x="248" y="802"/>
                    <a:pt x="249" y="808"/>
                  </a:cubicBezTo>
                  <a:cubicBezTo>
                    <a:pt x="251" y="822"/>
                    <a:pt x="274" y="831"/>
                    <a:pt x="263" y="850"/>
                  </a:cubicBezTo>
                  <a:cubicBezTo>
                    <a:pt x="266" y="857"/>
                    <a:pt x="272" y="860"/>
                    <a:pt x="277" y="866"/>
                  </a:cubicBezTo>
                  <a:cubicBezTo>
                    <a:pt x="280" y="869"/>
                    <a:pt x="281" y="875"/>
                    <a:pt x="285" y="878"/>
                  </a:cubicBezTo>
                  <a:cubicBezTo>
                    <a:pt x="292" y="886"/>
                    <a:pt x="308" y="891"/>
                    <a:pt x="319" y="897"/>
                  </a:cubicBezTo>
                  <a:cubicBezTo>
                    <a:pt x="332" y="904"/>
                    <a:pt x="343" y="917"/>
                    <a:pt x="353" y="924"/>
                  </a:cubicBezTo>
                  <a:cubicBezTo>
                    <a:pt x="353" y="935"/>
                    <a:pt x="369" y="936"/>
                    <a:pt x="372" y="946"/>
                  </a:cubicBezTo>
                  <a:cubicBezTo>
                    <a:pt x="373" y="948"/>
                    <a:pt x="371" y="952"/>
                    <a:pt x="371" y="954"/>
                  </a:cubicBezTo>
                  <a:cubicBezTo>
                    <a:pt x="372" y="962"/>
                    <a:pt x="377" y="971"/>
                    <a:pt x="377" y="983"/>
                  </a:cubicBezTo>
                  <a:cubicBezTo>
                    <a:pt x="376" y="1001"/>
                    <a:pt x="382" y="1026"/>
                    <a:pt x="370" y="1034"/>
                  </a:cubicBezTo>
                  <a:cubicBezTo>
                    <a:pt x="369" y="1040"/>
                    <a:pt x="375" y="1040"/>
                    <a:pt x="376" y="1045"/>
                  </a:cubicBezTo>
                  <a:cubicBezTo>
                    <a:pt x="373" y="1055"/>
                    <a:pt x="369" y="1064"/>
                    <a:pt x="375" y="1072"/>
                  </a:cubicBezTo>
                  <a:cubicBezTo>
                    <a:pt x="370" y="1078"/>
                    <a:pt x="372" y="1092"/>
                    <a:pt x="375" y="1099"/>
                  </a:cubicBezTo>
                  <a:cubicBezTo>
                    <a:pt x="367" y="1106"/>
                    <a:pt x="373" y="1114"/>
                    <a:pt x="366" y="1121"/>
                  </a:cubicBezTo>
                  <a:cubicBezTo>
                    <a:pt x="366" y="1124"/>
                    <a:pt x="369" y="1125"/>
                    <a:pt x="369" y="1129"/>
                  </a:cubicBezTo>
                  <a:cubicBezTo>
                    <a:pt x="361" y="1138"/>
                    <a:pt x="368" y="1145"/>
                    <a:pt x="371" y="1155"/>
                  </a:cubicBezTo>
                  <a:cubicBezTo>
                    <a:pt x="370" y="1158"/>
                    <a:pt x="366" y="1158"/>
                    <a:pt x="364" y="1161"/>
                  </a:cubicBezTo>
                  <a:cubicBezTo>
                    <a:pt x="372" y="1189"/>
                    <a:pt x="385" y="1225"/>
                    <a:pt x="368" y="1251"/>
                  </a:cubicBezTo>
                  <a:cubicBezTo>
                    <a:pt x="372" y="1256"/>
                    <a:pt x="368" y="1273"/>
                    <a:pt x="362" y="1278"/>
                  </a:cubicBezTo>
                  <a:cubicBezTo>
                    <a:pt x="367" y="1285"/>
                    <a:pt x="365" y="1291"/>
                    <a:pt x="367" y="1299"/>
                  </a:cubicBezTo>
                  <a:cubicBezTo>
                    <a:pt x="369" y="1304"/>
                    <a:pt x="375" y="1305"/>
                    <a:pt x="376" y="1310"/>
                  </a:cubicBezTo>
                  <a:cubicBezTo>
                    <a:pt x="376" y="1314"/>
                    <a:pt x="374" y="1318"/>
                    <a:pt x="374" y="1323"/>
                  </a:cubicBezTo>
                  <a:cubicBezTo>
                    <a:pt x="374" y="1327"/>
                    <a:pt x="378" y="1333"/>
                    <a:pt x="376" y="1339"/>
                  </a:cubicBezTo>
                  <a:cubicBezTo>
                    <a:pt x="380" y="1342"/>
                    <a:pt x="382" y="1347"/>
                    <a:pt x="388" y="1349"/>
                  </a:cubicBezTo>
                  <a:cubicBezTo>
                    <a:pt x="392" y="1350"/>
                    <a:pt x="390" y="1345"/>
                    <a:pt x="393" y="1346"/>
                  </a:cubicBezTo>
                  <a:cubicBezTo>
                    <a:pt x="395" y="1346"/>
                    <a:pt x="395" y="1348"/>
                    <a:pt x="398" y="1348"/>
                  </a:cubicBezTo>
                  <a:cubicBezTo>
                    <a:pt x="397" y="1350"/>
                    <a:pt x="396" y="1351"/>
                    <a:pt x="395" y="1353"/>
                  </a:cubicBezTo>
                  <a:cubicBezTo>
                    <a:pt x="397" y="1356"/>
                    <a:pt x="402" y="1354"/>
                    <a:pt x="403" y="1357"/>
                  </a:cubicBezTo>
                  <a:cubicBezTo>
                    <a:pt x="401" y="1358"/>
                    <a:pt x="399" y="1358"/>
                    <a:pt x="397" y="1358"/>
                  </a:cubicBezTo>
                  <a:cubicBezTo>
                    <a:pt x="399" y="1363"/>
                    <a:pt x="399" y="1369"/>
                    <a:pt x="396" y="1373"/>
                  </a:cubicBezTo>
                  <a:cubicBezTo>
                    <a:pt x="397" y="1376"/>
                    <a:pt x="400" y="1377"/>
                    <a:pt x="402" y="1378"/>
                  </a:cubicBezTo>
                  <a:cubicBezTo>
                    <a:pt x="398" y="1384"/>
                    <a:pt x="406" y="1386"/>
                    <a:pt x="403" y="1391"/>
                  </a:cubicBezTo>
                  <a:cubicBezTo>
                    <a:pt x="399" y="1390"/>
                    <a:pt x="396" y="1389"/>
                    <a:pt x="392" y="1390"/>
                  </a:cubicBezTo>
                  <a:cubicBezTo>
                    <a:pt x="395" y="1396"/>
                    <a:pt x="394" y="1402"/>
                    <a:pt x="402" y="1404"/>
                  </a:cubicBezTo>
                  <a:cubicBezTo>
                    <a:pt x="403" y="1397"/>
                    <a:pt x="397" y="1397"/>
                    <a:pt x="396" y="1393"/>
                  </a:cubicBezTo>
                  <a:cubicBezTo>
                    <a:pt x="398" y="1393"/>
                    <a:pt x="401" y="1393"/>
                    <a:pt x="402" y="1392"/>
                  </a:cubicBezTo>
                  <a:cubicBezTo>
                    <a:pt x="407" y="1396"/>
                    <a:pt x="404" y="1403"/>
                    <a:pt x="405" y="1409"/>
                  </a:cubicBezTo>
                  <a:cubicBezTo>
                    <a:pt x="405" y="1412"/>
                    <a:pt x="409" y="1414"/>
                    <a:pt x="405" y="1416"/>
                  </a:cubicBezTo>
                  <a:cubicBezTo>
                    <a:pt x="401" y="1411"/>
                    <a:pt x="398" y="1403"/>
                    <a:pt x="388" y="1406"/>
                  </a:cubicBezTo>
                  <a:cubicBezTo>
                    <a:pt x="386" y="1407"/>
                    <a:pt x="390" y="1408"/>
                    <a:pt x="390" y="1410"/>
                  </a:cubicBezTo>
                  <a:cubicBezTo>
                    <a:pt x="388" y="1412"/>
                    <a:pt x="383" y="1412"/>
                    <a:pt x="383" y="1417"/>
                  </a:cubicBezTo>
                  <a:cubicBezTo>
                    <a:pt x="390" y="1419"/>
                    <a:pt x="401" y="1418"/>
                    <a:pt x="407" y="1425"/>
                  </a:cubicBezTo>
                  <a:cubicBezTo>
                    <a:pt x="406" y="1426"/>
                    <a:pt x="405" y="1428"/>
                    <a:pt x="405" y="1430"/>
                  </a:cubicBezTo>
                  <a:cubicBezTo>
                    <a:pt x="407" y="1435"/>
                    <a:pt x="421" y="1434"/>
                    <a:pt x="419" y="1441"/>
                  </a:cubicBezTo>
                  <a:cubicBezTo>
                    <a:pt x="414" y="1442"/>
                    <a:pt x="414" y="1435"/>
                    <a:pt x="410" y="1438"/>
                  </a:cubicBezTo>
                  <a:cubicBezTo>
                    <a:pt x="409" y="1444"/>
                    <a:pt x="415" y="1442"/>
                    <a:pt x="415" y="1446"/>
                  </a:cubicBezTo>
                  <a:cubicBezTo>
                    <a:pt x="414" y="1448"/>
                    <a:pt x="413" y="1450"/>
                    <a:pt x="410" y="1450"/>
                  </a:cubicBezTo>
                  <a:cubicBezTo>
                    <a:pt x="411" y="1441"/>
                    <a:pt x="401" y="1430"/>
                    <a:pt x="394" y="1440"/>
                  </a:cubicBezTo>
                  <a:cubicBezTo>
                    <a:pt x="394" y="1444"/>
                    <a:pt x="399" y="1442"/>
                    <a:pt x="401" y="1445"/>
                  </a:cubicBezTo>
                  <a:cubicBezTo>
                    <a:pt x="401" y="1447"/>
                    <a:pt x="398" y="1446"/>
                    <a:pt x="399" y="1449"/>
                  </a:cubicBezTo>
                  <a:cubicBezTo>
                    <a:pt x="412" y="1451"/>
                    <a:pt x="404" y="1466"/>
                    <a:pt x="413" y="1470"/>
                  </a:cubicBezTo>
                  <a:cubicBezTo>
                    <a:pt x="417" y="1466"/>
                    <a:pt x="411" y="1462"/>
                    <a:pt x="412" y="1460"/>
                  </a:cubicBezTo>
                  <a:cubicBezTo>
                    <a:pt x="414" y="1464"/>
                    <a:pt x="421" y="1459"/>
                    <a:pt x="421" y="1468"/>
                  </a:cubicBezTo>
                  <a:cubicBezTo>
                    <a:pt x="420" y="1470"/>
                    <a:pt x="418" y="1470"/>
                    <a:pt x="415" y="1470"/>
                  </a:cubicBezTo>
                  <a:cubicBezTo>
                    <a:pt x="418" y="1474"/>
                    <a:pt x="415" y="1480"/>
                    <a:pt x="418" y="1481"/>
                  </a:cubicBezTo>
                  <a:cubicBezTo>
                    <a:pt x="423" y="1484"/>
                    <a:pt x="422" y="1473"/>
                    <a:pt x="426" y="1472"/>
                  </a:cubicBezTo>
                  <a:cubicBezTo>
                    <a:pt x="426" y="1478"/>
                    <a:pt x="432" y="1482"/>
                    <a:pt x="436" y="1487"/>
                  </a:cubicBezTo>
                  <a:cubicBezTo>
                    <a:pt x="433" y="1487"/>
                    <a:pt x="431" y="1489"/>
                    <a:pt x="431" y="1493"/>
                  </a:cubicBezTo>
                  <a:cubicBezTo>
                    <a:pt x="434" y="1493"/>
                    <a:pt x="434" y="1495"/>
                    <a:pt x="437" y="1494"/>
                  </a:cubicBezTo>
                  <a:cubicBezTo>
                    <a:pt x="436" y="1489"/>
                    <a:pt x="438" y="1485"/>
                    <a:pt x="441" y="1484"/>
                  </a:cubicBezTo>
                  <a:cubicBezTo>
                    <a:pt x="443" y="1487"/>
                    <a:pt x="449" y="1486"/>
                    <a:pt x="448" y="1493"/>
                  </a:cubicBezTo>
                  <a:cubicBezTo>
                    <a:pt x="445" y="1495"/>
                    <a:pt x="444" y="1490"/>
                    <a:pt x="440" y="1492"/>
                  </a:cubicBezTo>
                  <a:cubicBezTo>
                    <a:pt x="440" y="1494"/>
                    <a:pt x="437" y="1494"/>
                    <a:pt x="437" y="1497"/>
                  </a:cubicBezTo>
                  <a:cubicBezTo>
                    <a:pt x="444" y="1497"/>
                    <a:pt x="447" y="1505"/>
                    <a:pt x="453" y="1506"/>
                  </a:cubicBezTo>
                  <a:cubicBezTo>
                    <a:pt x="457" y="1507"/>
                    <a:pt x="461" y="1501"/>
                    <a:pt x="465" y="1505"/>
                  </a:cubicBezTo>
                  <a:cubicBezTo>
                    <a:pt x="460" y="1508"/>
                    <a:pt x="451" y="1506"/>
                    <a:pt x="448" y="1509"/>
                  </a:cubicBezTo>
                  <a:cubicBezTo>
                    <a:pt x="448" y="1511"/>
                    <a:pt x="449" y="1512"/>
                    <a:pt x="449" y="1515"/>
                  </a:cubicBezTo>
                  <a:cubicBezTo>
                    <a:pt x="458" y="1514"/>
                    <a:pt x="459" y="1521"/>
                    <a:pt x="466" y="1519"/>
                  </a:cubicBezTo>
                  <a:cubicBezTo>
                    <a:pt x="465" y="1521"/>
                    <a:pt x="463" y="1521"/>
                    <a:pt x="464" y="1524"/>
                  </a:cubicBezTo>
                  <a:cubicBezTo>
                    <a:pt x="473" y="1522"/>
                    <a:pt x="472" y="1531"/>
                    <a:pt x="479" y="1531"/>
                  </a:cubicBezTo>
                  <a:cubicBezTo>
                    <a:pt x="481" y="1528"/>
                    <a:pt x="476" y="1530"/>
                    <a:pt x="477" y="1527"/>
                  </a:cubicBezTo>
                  <a:cubicBezTo>
                    <a:pt x="482" y="1527"/>
                    <a:pt x="484" y="1528"/>
                    <a:pt x="487" y="1529"/>
                  </a:cubicBezTo>
                  <a:cubicBezTo>
                    <a:pt x="487" y="1531"/>
                    <a:pt x="485" y="1532"/>
                    <a:pt x="486" y="1535"/>
                  </a:cubicBezTo>
                  <a:cubicBezTo>
                    <a:pt x="491" y="1538"/>
                    <a:pt x="501" y="1536"/>
                    <a:pt x="504" y="1541"/>
                  </a:cubicBezTo>
                  <a:cubicBezTo>
                    <a:pt x="504" y="1535"/>
                    <a:pt x="508" y="1540"/>
                    <a:pt x="511" y="1539"/>
                  </a:cubicBezTo>
                  <a:cubicBezTo>
                    <a:pt x="511" y="1537"/>
                    <a:pt x="511" y="1535"/>
                    <a:pt x="512" y="1535"/>
                  </a:cubicBezTo>
                  <a:cubicBezTo>
                    <a:pt x="515" y="1536"/>
                    <a:pt x="527" y="1540"/>
                    <a:pt x="528" y="1535"/>
                  </a:cubicBezTo>
                  <a:cubicBezTo>
                    <a:pt x="513" y="1528"/>
                    <a:pt x="499" y="1520"/>
                    <a:pt x="491" y="1506"/>
                  </a:cubicBezTo>
                  <a:cubicBezTo>
                    <a:pt x="482" y="1502"/>
                    <a:pt x="475" y="1506"/>
                    <a:pt x="470" y="1511"/>
                  </a:cubicBezTo>
                  <a:cubicBezTo>
                    <a:pt x="469" y="1509"/>
                    <a:pt x="467" y="1508"/>
                    <a:pt x="468" y="1505"/>
                  </a:cubicBezTo>
                  <a:cubicBezTo>
                    <a:pt x="476" y="1505"/>
                    <a:pt x="482" y="1498"/>
                    <a:pt x="489" y="1502"/>
                  </a:cubicBezTo>
                  <a:cubicBezTo>
                    <a:pt x="488" y="1493"/>
                    <a:pt x="473" y="1488"/>
                    <a:pt x="478" y="1479"/>
                  </a:cubicBezTo>
                  <a:cubicBezTo>
                    <a:pt x="481" y="1475"/>
                    <a:pt x="487" y="1479"/>
                    <a:pt x="490" y="1474"/>
                  </a:cubicBezTo>
                  <a:cubicBezTo>
                    <a:pt x="490" y="1471"/>
                    <a:pt x="490" y="1467"/>
                    <a:pt x="490" y="1464"/>
                  </a:cubicBezTo>
                  <a:cubicBezTo>
                    <a:pt x="495" y="1459"/>
                    <a:pt x="503" y="1460"/>
                    <a:pt x="505" y="1454"/>
                  </a:cubicBezTo>
                  <a:cubicBezTo>
                    <a:pt x="512" y="1439"/>
                    <a:pt x="477" y="1439"/>
                    <a:pt x="478" y="1421"/>
                  </a:cubicBezTo>
                  <a:cubicBezTo>
                    <a:pt x="484" y="1417"/>
                    <a:pt x="489" y="1412"/>
                    <a:pt x="500" y="1414"/>
                  </a:cubicBezTo>
                  <a:cubicBezTo>
                    <a:pt x="499" y="1408"/>
                    <a:pt x="505" y="1409"/>
                    <a:pt x="504" y="1404"/>
                  </a:cubicBezTo>
                  <a:cubicBezTo>
                    <a:pt x="503" y="1400"/>
                    <a:pt x="500" y="1399"/>
                    <a:pt x="501" y="1394"/>
                  </a:cubicBezTo>
                  <a:cubicBezTo>
                    <a:pt x="502" y="1390"/>
                    <a:pt x="508" y="1390"/>
                    <a:pt x="511" y="1388"/>
                  </a:cubicBezTo>
                  <a:cubicBezTo>
                    <a:pt x="511" y="1384"/>
                    <a:pt x="503" y="1388"/>
                    <a:pt x="504" y="1383"/>
                  </a:cubicBezTo>
                  <a:cubicBezTo>
                    <a:pt x="511" y="1380"/>
                    <a:pt x="512" y="1390"/>
                    <a:pt x="520" y="1388"/>
                  </a:cubicBezTo>
                  <a:cubicBezTo>
                    <a:pt x="524" y="1384"/>
                    <a:pt x="521" y="1375"/>
                    <a:pt x="515" y="1375"/>
                  </a:cubicBezTo>
                  <a:cubicBezTo>
                    <a:pt x="512" y="1375"/>
                    <a:pt x="514" y="1381"/>
                    <a:pt x="510" y="1380"/>
                  </a:cubicBezTo>
                  <a:cubicBezTo>
                    <a:pt x="507" y="1377"/>
                    <a:pt x="503" y="1375"/>
                    <a:pt x="499" y="1373"/>
                  </a:cubicBezTo>
                  <a:cubicBezTo>
                    <a:pt x="500" y="1367"/>
                    <a:pt x="497" y="1360"/>
                    <a:pt x="500" y="1354"/>
                  </a:cubicBezTo>
                  <a:cubicBezTo>
                    <a:pt x="510" y="1360"/>
                    <a:pt x="523" y="1369"/>
                    <a:pt x="537" y="1361"/>
                  </a:cubicBezTo>
                  <a:cubicBezTo>
                    <a:pt x="538" y="1355"/>
                    <a:pt x="532" y="1356"/>
                    <a:pt x="531" y="1350"/>
                  </a:cubicBezTo>
                  <a:cubicBezTo>
                    <a:pt x="536" y="1347"/>
                    <a:pt x="535" y="1337"/>
                    <a:pt x="541" y="1335"/>
                  </a:cubicBezTo>
                  <a:cubicBezTo>
                    <a:pt x="554" y="1341"/>
                    <a:pt x="579" y="1336"/>
                    <a:pt x="597" y="1335"/>
                  </a:cubicBezTo>
                  <a:cubicBezTo>
                    <a:pt x="598" y="1332"/>
                    <a:pt x="599" y="1330"/>
                    <a:pt x="599" y="1327"/>
                  </a:cubicBezTo>
                  <a:cubicBezTo>
                    <a:pt x="614" y="1325"/>
                    <a:pt x="614" y="1300"/>
                    <a:pt x="599" y="1299"/>
                  </a:cubicBezTo>
                  <a:cubicBezTo>
                    <a:pt x="620" y="1282"/>
                    <a:pt x="573" y="1279"/>
                    <a:pt x="587" y="1266"/>
                  </a:cubicBezTo>
                  <a:cubicBezTo>
                    <a:pt x="591" y="1267"/>
                    <a:pt x="592" y="1271"/>
                    <a:pt x="595" y="1275"/>
                  </a:cubicBezTo>
                  <a:cubicBezTo>
                    <a:pt x="598" y="1275"/>
                    <a:pt x="601" y="1276"/>
                    <a:pt x="605" y="1277"/>
                  </a:cubicBezTo>
                  <a:cubicBezTo>
                    <a:pt x="606" y="1278"/>
                    <a:pt x="607" y="1280"/>
                    <a:pt x="609" y="1280"/>
                  </a:cubicBezTo>
                  <a:cubicBezTo>
                    <a:pt x="616" y="1284"/>
                    <a:pt x="630" y="1287"/>
                    <a:pt x="637" y="1288"/>
                  </a:cubicBezTo>
                  <a:cubicBezTo>
                    <a:pt x="660" y="1291"/>
                    <a:pt x="663" y="1270"/>
                    <a:pt x="677" y="1265"/>
                  </a:cubicBezTo>
                  <a:cubicBezTo>
                    <a:pt x="677" y="1262"/>
                    <a:pt x="679" y="1261"/>
                    <a:pt x="678" y="1257"/>
                  </a:cubicBezTo>
                  <a:cubicBezTo>
                    <a:pt x="681" y="1255"/>
                    <a:pt x="683" y="1252"/>
                    <a:pt x="686" y="1250"/>
                  </a:cubicBezTo>
                  <a:cubicBezTo>
                    <a:pt x="716" y="1246"/>
                    <a:pt x="716" y="1213"/>
                    <a:pt x="742" y="1205"/>
                  </a:cubicBezTo>
                  <a:cubicBezTo>
                    <a:pt x="744" y="1201"/>
                    <a:pt x="747" y="1198"/>
                    <a:pt x="750" y="1195"/>
                  </a:cubicBezTo>
                  <a:cubicBezTo>
                    <a:pt x="752" y="1189"/>
                    <a:pt x="753" y="1182"/>
                    <a:pt x="756" y="1177"/>
                  </a:cubicBezTo>
                  <a:cubicBezTo>
                    <a:pt x="746" y="1167"/>
                    <a:pt x="761" y="1157"/>
                    <a:pt x="759" y="1146"/>
                  </a:cubicBezTo>
                  <a:cubicBezTo>
                    <a:pt x="764" y="1145"/>
                    <a:pt x="763" y="1151"/>
                    <a:pt x="768" y="1151"/>
                  </a:cubicBezTo>
                  <a:cubicBezTo>
                    <a:pt x="770" y="1141"/>
                    <a:pt x="775" y="1142"/>
                    <a:pt x="783" y="1139"/>
                  </a:cubicBezTo>
                  <a:cubicBezTo>
                    <a:pt x="786" y="1138"/>
                    <a:pt x="788" y="1134"/>
                    <a:pt x="791" y="1133"/>
                  </a:cubicBezTo>
                  <a:cubicBezTo>
                    <a:pt x="798" y="1130"/>
                    <a:pt x="805" y="1131"/>
                    <a:pt x="811" y="1129"/>
                  </a:cubicBezTo>
                  <a:cubicBezTo>
                    <a:pt x="815" y="1129"/>
                    <a:pt x="815" y="1134"/>
                    <a:pt x="819" y="1134"/>
                  </a:cubicBezTo>
                  <a:cubicBezTo>
                    <a:pt x="818" y="1128"/>
                    <a:pt x="824" y="1124"/>
                    <a:pt x="833" y="1127"/>
                  </a:cubicBezTo>
                  <a:cubicBezTo>
                    <a:pt x="833" y="1124"/>
                    <a:pt x="830" y="1122"/>
                    <a:pt x="834" y="1121"/>
                  </a:cubicBezTo>
                  <a:cubicBezTo>
                    <a:pt x="837" y="1121"/>
                    <a:pt x="834" y="1126"/>
                    <a:pt x="837" y="1125"/>
                  </a:cubicBezTo>
                  <a:cubicBezTo>
                    <a:pt x="846" y="1122"/>
                    <a:pt x="851" y="1125"/>
                    <a:pt x="859" y="1120"/>
                  </a:cubicBezTo>
                  <a:cubicBezTo>
                    <a:pt x="859" y="1123"/>
                    <a:pt x="857" y="1123"/>
                    <a:pt x="858" y="1126"/>
                  </a:cubicBezTo>
                  <a:cubicBezTo>
                    <a:pt x="862" y="1128"/>
                    <a:pt x="868" y="1129"/>
                    <a:pt x="873" y="1130"/>
                  </a:cubicBezTo>
                  <a:cubicBezTo>
                    <a:pt x="879" y="1124"/>
                    <a:pt x="882" y="1115"/>
                    <a:pt x="896" y="1117"/>
                  </a:cubicBezTo>
                  <a:cubicBezTo>
                    <a:pt x="900" y="1098"/>
                    <a:pt x="912" y="1088"/>
                    <a:pt x="926" y="1079"/>
                  </a:cubicBezTo>
                  <a:cubicBezTo>
                    <a:pt x="930" y="1067"/>
                    <a:pt x="929" y="1050"/>
                    <a:pt x="943" y="1047"/>
                  </a:cubicBezTo>
                  <a:cubicBezTo>
                    <a:pt x="943" y="1032"/>
                    <a:pt x="953" y="1025"/>
                    <a:pt x="956" y="1013"/>
                  </a:cubicBezTo>
                  <a:cubicBezTo>
                    <a:pt x="958" y="1004"/>
                    <a:pt x="955" y="989"/>
                    <a:pt x="961" y="984"/>
                  </a:cubicBezTo>
                  <a:cubicBezTo>
                    <a:pt x="961" y="980"/>
                    <a:pt x="961" y="975"/>
                    <a:pt x="961" y="971"/>
                  </a:cubicBezTo>
                  <a:cubicBezTo>
                    <a:pt x="966" y="968"/>
                    <a:pt x="968" y="963"/>
                    <a:pt x="970" y="959"/>
                  </a:cubicBezTo>
                  <a:cubicBezTo>
                    <a:pt x="973" y="960"/>
                    <a:pt x="973" y="965"/>
                    <a:pt x="977" y="965"/>
                  </a:cubicBezTo>
                  <a:cubicBezTo>
                    <a:pt x="991" y="962"/>
                    <a:pt x="990" y="944"/>
                    <a:pt x="1004" y="940"/>
                  </a:cubicBezTo>
                  <a:cubicBezTo>
                    <a:pt x="1004" y="936"/>
                    <a:pt x="1006" y="934"/>
                    <a:pt x="1008" y="933"/>
                  </a:cubicBezTo>
                  <a:cubicBezTo>
                    <a:pt x="1011" y="932"/>
                    <a:pt x="1014" y="932"/>
                    <a:pt x="1017" y="931"/>
                  </a:cubicBezTo>
                  <a:cubicBezTo>
                    <a:pt x="1018" y="929"/>
                    <a:pt x="1018" y="926"/>
                    <a:pt x="1021" y="925"/>
                  </a:cubicBezTo>
                  <a:cubicBezTo>
                    <a:pt x="1036" y="921"/>
                    <a:pt x="1039" y="905"/>
                    <a:pt x="1051" y="897"/>
                  </a:cubicBezTo>
                  <a:cubicBezTo>
                    <a:pt x="1050" y="890"/>
                    <a:pt x="1056" y="881"/>
                    <a:pt x="1055" y="872"/>
                  </a:cubicBezTo>
                  <a:cubicBezTo>
                    <a:pt x="1055" y="866"/>
                    <a:pt x="1052" y="860"/>
                    <a:pt x="1053" y="853"/>
                  </a:cubicBezTo>
                  <a:close/>
                  <a:moveTo>
                    <a:pt x="629" y="83"/>
                  </a:moveTo>
                  <a:cubicBezTo>
                    <a:pt x="632" y="83"/>
                    <a:pt x="634" y="84"/>
                    <a:pt x="636" y="84"/>
                  </a:cubicBezTo>
                  <a:cubicBezTo>
                    <a:pt x="629" y="88"/>
                    <a:pt x="614" y="82"/>
                    <a:pt x="629" y="83"/>
                  </a:cubicBezTo>
                  <a:close/>
                  <a:moveTo>
                    <a:pt x="575" y="91"/>
                  </a:moveTo>
                  <a:cubicBezTo>
                    <a:pt x="574" y="93"/>
                    <a:pt x="570" y="94"/>
                    <a:pt x="567" y="95"/>
                  </a:cubicBezTo>
                  <a:cubicBezTo>
                    <a:pt x="568" y="92"/>
                    <a:pt x="571" y="91"/>
                    <a:pt x="575" y="91"/>
                  </a:cubicBezTo>
                  <a:close/>
                  <a:moveTo>
                    <a:pt x="295" y="159"/>
                  </a:moveTo>
                  <a:cubicBezTo>
                    <a:pt x="297" y="159"/>
                    <a:pt x="298" y="159"/>
                    <a:pt x="300" y="159"/>
                  </a:cubicBezTo>
                  <a:cubicBezTo>
                    <a:pt x="301" y="162"/>
                    <a:pt x="297" y="161"/>
                    <a:pt x="295" y="161"/>
                  </a:cubicBezTo>
                  <a:cubicBezTo>
                    <a:pt x="295" y="160"/>
                    <a:pt x="295" y="160"/>
                    <a:pt x="295" y="159"/>
                  </a:cubicBezTo>
                  <a:close/>
                  <a:moveTo>
                    <a:pt x="220" y="632"/>
                  </a:moveTo>
                  <a:cubicBezTo>
                    <a:pt x="217" y="633"/>
                    <a:pt x="215" y="632"/>
                    <a:pt x="214" y="629"/>
                  </a:cubicBezTo>
                  <a:cubicBezTo>
                    <a:pt x="217" y="626"/>
                    <a:pt x="222" y="628"/>
                    <a:pt x="220" y="632"/>
                  </a:cubicBezTo>
                  <a:close/>
                  <a:moveTo>
                    <a:pt x="320" y="452"/>
                  </a:moveTo>
                  <a:cubicBezTo>
                    <a:pt x="320" y="450"/>
                    <a:pt x="320" y="448"/>
                    <a:pt x="321" y="447"/>
                  </a:cubicBezTo>
                  <a:cubicBezTo>
                    <a:pt x="324" y="447"/>
                    <a:pt x="323" y="452"/>
                    <a:pt x="320" y="452"/>
                  </a:cubicBezTo>
                  <a:close/>
                  <a:moveTo>
                    <a:pt x="411" y="1395"/>
                  </a:moveTo>
                  <a:cubicBezTo>
                    <a:pt x="408" y="1394"/>
                    <a:pt x="408" y="1398"/>
                    <a:pt x="405" y="1396"/>
                  </a:cubicBezTo>
                  <a:cubicBezTo>
                    <a:pt x="408" y="1395"/>
                    <a:pt x="409" y="1392"/>
                    <a:pt x="411" y="1392"/>
                  </a:cubicBezTo>
                  <a:cubicBezTo>
                    <a:pt x="411" y="1393"/>
                    <a:pt x="411" y="1394"/>
                    <a:pt x="411" y="1395"/>
                  </a:cubicBezTo>
                  <a:close/>
                  <a:moveTo>
                    <a:pt x="434" y="437"/>
                  </a:moveTo>
                  <a:cubicBezTo>
                    <a:pt x="432" y="448"/>
                    <a:pt x="416" y="441"/>
                    <a:pt x="416" y="436"/>
                  </a:cubicBezTo>
                  <a:cubicBezTo>
                    <a:pt x="416" y="431"/>
                    <a:pt x="426" y="426"/>
                    <a:pt x="431" y="424"/>
                  </a:cubicBezTo>
                  <a:cubicBezTo>
                    <a:pt x="432" y="431"/>
                    <a:pt x="435" y="434"/>
                    <a:pt x="434" y="437"/>
                  </a:cubicBezTo>
                  <a:close/>
                  <a:moveTo>
                    <a:pt x="498" y="1532"/>
                  </a:moveTo>
                  <a:cubicBezTo>
                    <a:pt x="499" y="1532"/>
                    <a:pt x="500" y="1532"/>
                    <a:pt x="501" y="1532"/>
                  </a:cubicBezTo>
                  <a:cubicBezTo>
                    <a:pt x="502" y="1536"/>
                    <a:pt x="497" y="1536"/>
                    <a:pt x="498" y="1532"/>
                  </a:cubicBezTo>
                  <a:close/>
                  <a:moveTo>
                    <a:pt x="484" y="1514"/>
                  </a:moveTo>
                  <a:cubicBezTo>
                    <a:pt x="480" y="1521"/>
                    <a:pt x="469" y="1510"/>
                    <a:pt x="473" y="1522"/>
                  </a:cubicBezTo>
                  <a:cubicBezTo>
                    <a:pt x="475" y="1521"/>
                    <a:pt x="477" y="1521"/>
                    <a:pt x="477" y="1518"/>
                  </a:cubicBezTo>
                  <a:cubicBezTo>
                    <a:pt x="480" y="1520"/>
                    <a:pt x="483" y="1522"/>
                    <a:pt x="487" y="1522"/>
                  </a:cubicBezTo>
                  <a:cubicBezTo>
                    <a:pt x="483" y="1525"/>
                    <a:pt x="476" y="1522"/>
                    <a:pt x="469" y="1522"/>
                  </a:cubicBezTo>
                  <a:cubicBezTo>
                    <a:pt x="471" y="1514"/>
                    <a:pt x="461" y="1517"/>
                    <a:pt x="459" y="1513"/>
                  </a:cubicBezTo>
                  <a:cubicBezTo>
                    <a:pt x="468" y="1517"/>
                    <a:pt x="475" y="1510"/>
                    <a:pt x="484" y="1514"/>
                  </a:cubicBezTo>
                  <a:close/>
                  <a:moveTo>
                    <a:pt x="531" y="1330"/>
                  </a:moveTo>
                  <a:cubicBezTo>
                    <a:pt x="535" y="1329"/>
                    <a:pt x="531" y="1337"/>
                    <a:pt x="535" y="1336"/>
                  </a:cubicBezTo>
                  <a:cubicBezTo>
                    <a:pt x="532" y="1339"/>
                    <a:pt x="529" y="1333"/>
                    <a:pt x="531" y="1330"/>
                  </a:cubicBezTo>
                  <a:close/>
                  <a:moveTo>
                    <a:pt x="621" y="485"/>
                  </a:moveTo>
                  <a:cubicBezTo>
                    <a:pt x="619" y="485"/>
                    <a:pt x="616" y="485"/>
                    <a:pt x="615" y="484"/>
                  </a:cubicBezTo>
                  <a:cubicBezTo>
                    <a:pt x="615" y="482"/>
                    <a:pt x="623" y="481"/>
                    <a:pt x="621" y="485"/>
                  </a:cubicBezTo>
                  <a:close/>
                  <a:moveTo>
                    <a:pt x="682" y="1248"/>
                  </a:moveTo>
                  <a:cubicBezTo>
                    <a:pt x="682" y="1241"/>
                    <a:pt x="689" y="1242"/>
                    <a:pt x="693" y="1238"/>
                  </a:cubicBezTo>
                  <a:cubicBezTo>
                    <a:pt x="699" y="1234"/>
                    <a:pt x="701" y="1222"/>
                    <a:pt x="711" y="1226"/>
                  </a:cubicBezTo>
                  <a:cubicBezTo>
                    <a:pt x="705" y="1236"/>
                    <a:pt x="695" y="1244"/>
                    <a:pt x="682" y="1248"/>
                  </a:cubicBezTo>
                  <a:close/>
                  <a:moveTo>
                    <a:pt x="765" y="695"/>
                  </a:moveTo>
                  <a:cubicBezTo>
                    <a:pt x="762" y="695"/>
                    <a:pt x="759" y="694"/>
                    <a:pt x="758" y="693"/>
                  </a:cubicBezTo>
                  <a:cubicBezTo>
                    <a:pt x="759" y="691"/>
                    <a:pt x="767" y="691"/>
                    <a:pt x="765" y="695"/>
                  </a:cubicBezTo>
                  <a:close/>
                  <a:moveTo>
                    <a:pt x="782" y="687"/>
                  </a:moveTo>
                  <a:cubicBezTo>
                    <a:pt x="786" y="683"/>
                    <a:pt x="782" y="679"/>
                    <a:pt x="779" y="677"/>
                  </a:cubicBezTo>
                  <a:cubicBezTo>
                    <a:pt x="783" y="669"/>
                    <a:pt x="786" y="680"/>
                    <a:pt x="792" y="677"/>
                  </a:cubicBezTo>
                  <a:cubicBezTo>
                    <a:pt x="794" y="678"/>
                    <a:pt x="793" y="681"/>
                    <a:pt x="793" y="683"/>
                  </a:cubicBezTo>
                  <a:cubicBezTo>
                    <a:pt x="787" y="683"/>
                    <a:pt x="792" y="690"/>
                    <a:pt x="789" y="694"/>
                  </a:cubicBezTo>
                  <a:cubicBezTo>
                    <a:pt x="787" y="692"/>
                    <a:pt x="788" y="686"/>
                    <a:pt x="782" y="687"/>
                  </a:cubicBezTo>
                  <a:close/>
                  <a:moveTo>
                    <a:pt x="815" y="713"/>
                  </a:moveTo>
                  <a:cubicBezTo>
                    <a:pt x="809" y="709"/>
                    <a:pt x="801" y="712"/>
                    <a:pt x="790" y="708"/>
                  </a:cubicBezTo>
                  <a:cubicBezTo>
                    <a:pt x="790" y="706"/>
                    <a:pt x="787" y="703"/>
                    <a:pt x="789" y="701"/>
                  </a:cubicBezTo>
                  <a:cubicBezTo>
                    <a:pt x="796" y="712"/>
                    <a:pt x="810" y="705"/>
                    <a:pt x="821" y="709"/>
                  </a:cubicBezTo>
                  <a:cubicBezTo>
                    <a:pt x="822" y="713"/>
                    <a:pt x="818" y="712"/>
                    <a:pt x="815" y="713"/>
                  </a:cubicBezTo>
                  <a:close/>
                  <a:moveTo>
                    <a:pt x="793" y="32"/>
                  </a:moveTo>
                  <a:cubicBezTo>
                    <a:pt x="796" y="32"/>
                    <a:pt x="797" y="34"/>
                    <a:pt x="797" y="34"/>
                  </a:cubicBezTo>
                  <a:cubicBezTo>
                    <a:pt x="815" y="41"/>
                    <a:pt x="798" y="29"/>
                    <a:pt x="793" y="32"/>
                  </a:cubicBezTo>
                  <a:close/>
                  <a:moveTo>
                    <a:pt x="1228" y="306"/>
                  </a:moveTo>
                  <a:cubicBezTo>
                    <a:pt x="1231" y="308"/>
                    <a:pt x="1234" y="313"/>
                    <a:pt x="1237" y="317"/>
                  </a:cubicBezTo>
                  <a:cubicBezTo>
                    <a:pt x="1239" y="319"/>
                    <a:pt x="1244" y="325"/>
                    <a:pt x="1239" y="317"/>
                  </a:cubicBezTo>
                  <a:cubicBezTo>
                    <a:pt x="1237" y="315"/>
                    <a:pt x="1232" y="307"/>
                    <a:pt x="1228" y="306"/>
                  </a:cubicBezTo>
                  <a:close/>
                  <a:moveTo>
                    <a:pt x="1245" y="328"/>
                  </a:moveTo>
                  <a:cubicBezTo>
                    <a:pt x="1256" y="344"/>
                    <a:pt x="1269" y="361"/>
                    <a:pt x="1281" y="376"/>
                  </a:cubicBezTo>
                  <a:cubicBezTo>
                    <a:pt x="1285" y="381"/>
                    <a:pt x="1288" y="389"/>
                    <a:pt x="1293" y="391"/>
                  </a:cubicBezTo>
                  <a:cubicBezTo>
                    <a:pt x="1278" y="371"/>
                    <a:pt x="1263" y="344"/>
                    <a:pt x="1245" y="328"/>
                  </a:cubicBezTo>
                  <a:close/>
                  <a:moveTo>
                    <a:pt x="1296" y="400"/>
                  </a:moveTo>
                  <a:cubicBezTo>
                    <a:pt x="1297" y="404"/>
                    <a:pt x="1299" y="406"/>
                    <a:pt x="1300" y="410"/>
                  </a:cubicBezTo>
                  <a:cubicBezTo>
                    <a:pt x="1298" y="411"/>
                    <a:pt x="1297" y="407"/>
                    <a:pt x="1296" y="410"/>
                  </a:cubicBezTo>
                  <a:cubicBezTo>
                    <a:pt x="1298" y="425"/>
                    <a:pt x="1314" y="440"/>
                    <a:pt x="1307" y="453"/>
                  </a:cubicBezTo>
                  <a:cubicBezTo>
                    <a:pt x="1303" y="455"/>
                    <a:pt x="1301" y="447"/>
                    <a:pt x="1300" y="452"/>
                  </a:cubicBezTo>
                  <a:cubicBezTo>
                    <a:pt x="1300" y="456"/>
                    <a:pt x="1302" y="458"/>
                    <a:pt x="1301" y="462"/>
                  </a:cubicBezTo>
                  <a:cubicBezTo>
                    <a:pt x="1298" y="463"/>
                    <a:pt x="1299" y="461"/>
                    <a:pt x="1296" y="461"/>
                  </a:cubicBezTo>
                  <a:cubicBezTo>
                    <a:pt x="1297" y="469"/>
                    <a:pt x="1299" y="474"/>
                    <a:pt x="1300" y="481"/>
                  </a:cubicBezTo>
                  <a:cubicBezTo>
                    <a:pt x="1292" y="486"/>
                    <a:pt x="1300" y="501"/>
                    <a:pt x="1293" y="507"/>
                  </a:cubicBezTo>
                  <a:cubicBezTo>
                    <a:pt x="1292" y="517"/>
                    <a:pt x="1302" y="524"/>
                    <a:pt x="1304" y="533"/>
                  </a:cubicBezTo>
                  <a:cubicBezTo>
                    <a:pt x="1305" y="537"/>
                    <a:pt x="1303" y="541"/>
                    <a:pt x="1304" y="545"/>
                  </a:cubicBezTo>
                  <a:cubicBezTo>
                    <a:pt x="1306" y="558"/>
                    <a:pt x="1313" y="563"/>
                    <a:pt x="1312" y="577"/>
                  </a:cubicBezTo>
                  <a:cubicBezTo>
                    <a:pt x="1311" y="588"/>
                    <a:pt x="1311" y="600"/>
                    <a:pt x="1305" y="607"/>
                  </a:cubicBezTo>
                  <a:cubicBezTo>
                    <a:pt x="1315" y="615"/>
                    <a:pt x="1309" y="632"/>
                    <a:pt x="1312" y="645"/>
                  </a:cubicBezTo>
                  <a:cubicBezTo>
                    <a:pt x="1312" y="647"/>
                    <a:pt x="1316" y="649"/>
                    <a:pt x="1317" y="653"/>
                  </a:cubicBezTo>
                  <a:cubicBezTo>
                    <a:pt x="1320" y="659"/>
                    <a:pt x="1319" y="661"/>
                    <a:pt x="1324" y="662"/>
                  </a:cubicBezTo>
                  <a:cubicBezTo>
                    <a:pt x="1326" y="682"/>
                    <a:pt x="1341" y="698"/>
                    <a:pt x="1344" y="717"/>
                  </a:cubicBezTo>
                  <a:cubicBezTo>
                    <a:pt x="1345" y="719"/>
                    <a:pt x="1343" y="723"/>
                    <a:pt x="1343" y="725"/>
                  </a:cubicBezTo>
                  <a:cubicBezTo>
                    <a:pt x="1344" y="737"/>
                    <a:pt x="1350" y="745"/>
                    <a:pt x="1355" y="755"/>
                  </a:cubicBezTo>
                  <a:cubicBezTo>
                    <a:pt x="1365" y="776"/>
                    <a:pt x="1370" y="801"/>
                    <a:pt x="1380" y="820"/>
                  </a:cubicBezTo>
                  <a:cubicBezTo>
                    <a:pt x="1396" y="812"/>
                    <a:pt x="1405" y="826"/>
                    <a:pt x="1408" y="840"/>
                  </a:cubicBezTo>
                  <a:cubicBezTo>
                    <a:pt x="1414" y="837"/>
                    <a:pt x="1416" y="836"/>
                    <a:pt x="1421" y="833"/>
                  </a:cubicBezTo>
                  <a:cubicBezTo>
                    <a:pt x="1432" y="842"/>
                    <a:pt x="1424" y="871"/>
                    <a:pt x="1431" y="885"/>
                  </a:cubicBezTo>
                  <a:cubicBezTo>
                    <a:pt x="1435" y="676"/>
                    <a:pt x="1375" y="519"/>
                    <a:pt x="1296" y="400"/>
                  </a:cubicBezTo>
                  <a:close/>
                  <a:moveTo>
                    <a:pt x="1419" y="1003"/>
                  </a:moveTo>
                  <a:cubicBezTo>
                    <a:pt x="1420" y="987"/>
                    <a:pt x="1425" y="975"/>
                    <a:pt x="1425" y="959"/>
                  </a:cubicBezTo>
                  <a:cubicBezTo>
                    <a:pt x="1423" y="969"/>
                    <a:pt x="1418" y="990"/>
                    <a:pt x="1419" y="1003"/>
                  </a:cubicBezTo>
                  <a:close/>
                  <a:moveTo>
                    <a:pt x="1365" y="1188"/>
                  </a:moveTo>
                  <a:cubicBezTo>
                    <a:pt x="1359" y="1197"/>
                    <a:pt x="1354" y="1212"/>
                    <a:pt x="1349" y="1222"/>
                  </a:cubicBezTo>
                  <a:cubicBezTo>
                    <a:pt x="1348" y="1224"/>
                    <a:pt x="1343" y="1230"/>
                    <a:pt x="1346" y="1230"/>
                  </a:cubicBezTo>
                  <a:cubicBezTo>
                    <a:pt x="1351" y="1220"/>
                    <a:pt x="1356" y="1206"/>
                    <a:pt x="1361" y="1196"/>
                  </a:cubicBezTo>
                  <a:cubicBezTo>
                    <a:pt x="1362" y="1193"/>
                    <a:pt x="1367" y="1185"/>
                    <a:pt x="1365" y="1188"/>
                  </a:cubicBezTo>
                  <a:close/>
                  <a:moveTo>
                    <a:pt x="1336" y="1249"/>
                  </a:moveTo>
                  <a:cubicBezTo>
                    <a:pt x="1334" y="1253"/>
                    <a:pt x="1328" y="1260"/>
                    <a:pt x="1331" y="1260"/>
                  </a:cubicBezTo>
                  <a:cubicBezTo>
                    <a:pt x="1331" y="1256"/>
                    <a:pt x="1336" y="1251"/>
                    <a:pt x="1339" y="1246"/>
                  </a:cubicBezTo>
                  <a:cubicBezTo>
                    <a:pt x="1340" y="1242"/>
                    <a:pt x="1345" y="1231"/>
                    <a:pt x="1343" y="1234"/>
                  </a:cubicBezTo>
                  <a:cubicBezTo>
                    <a:pt x="1341" y="1237"/>
                    <a:pt x="1338" y="1244"/>
                    <a:pt x="1336" y="1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7373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8" name="Picture 1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1801" y="1646373"/>
              <a:ext cx="2810884" cy="211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3341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Graphic spid="21" grpId="0">
        <p:bldAsOne/>
      </p:bldGraphic>
      <p:bldP spid="7" grpId="0" animBg="1"/>
      <p:bldGraphic spid="22" grpId="0">
        <p:bldAsOne/>
      </p:bldGraphic>
      <p:bldP spid="2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751474" y="1718513"/>
            <a:ext cx="824440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/>
              <a:t>Недостатъчна реклама на страната</a:t>
            </a:r>
            <a:r>
              <a:rPr lang="en-GB" dirty="0"/>
              <a:t>;</a:t>
            </a:r>
            <a:endParaRPr lang="bg-BG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/>
              <a:t>Липса на етика и морал в туристическия бизнес</a:t>
            </a:r>
            <a:r>
              <a:rPr lang="en-GB" dirty="0" smtClean="0"/>
              <a:t>;</a:t>
            </a:r>
            <a:endParaRPr lang="bg-B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 smtClean="0"/>
              <a:t>Нелоялни търговски практики;</a:t>
            </a:r>
            <a:endParaRPr lang="bg-BG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/>
              <a:t>Недобре развита транспортна инфраструктура</a:t>
            </a:r>
            <a:r>
              <a:rPr lang="en-GB" dirty="0"/>
              <a:t>;</a:t>
            </a:r>
            <a:endParaRPr lang="bg-BG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 err="1" smtClean="0"/>
              <a:t>Презастрояване</a:t>
            </a:r>
            <a:r>
              <a:rPr lang="en-GB" dirty="0"/>
              <a:t>;</a:t>
            </a:r>
            <a:endParaRPr lang="bg-BG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 smtClean="0"/>
              <a:t>Недостатъчно добра </a:t>
            </a:r>
            <a:r>
              <a:rPr lang="bg-BG" dirty="0"/>
              <a:t>поддръжка на туристическите обекти</a:t>
            </a:r>
            <a:r>
              <a:rPr lang="en-GB" dirty="0"/>
              <a:t>;</a:t>
            </a:r>
            <a:endParaRPr lang="bg-BG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/>
              <a:t>Ниско качество на туристическите услуги</a:t>
            </a:r>
            <a:r>
              <a:rPr lang="en-GB" dirty="0"/>
              <a:t>;</a:t>
            </a:r>
            <a:endParaRPr lang="bg-BG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 smtClean="0"/>
              <a:t>Посредствено </a:t>
            </a:r>
            <a:r>
              <a:rPr lang="bg-BG" dirty="0"/>
              <a:t>обслужване</a:t>
            </a:r>
            <a:r>
              <a:rPr lang="en-GB" dirty="0"/>
              <a:t>;</a:t>
            </a:r>
            <a:endParaRPr lang="bg-BG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/>
              <a:t>Липса на </a:t>
            </a:r>
            <a:r>
              <a:rPr lang="bg-BG" dirty="0" smtClean="0"/>
              <a:t>професионализъм  и ниска </a:t>
            </a:r>
            <a:r>
              <a:rPr lang="bg-BG" dirty="0"/>
              <a:t>квалификация на кадрите;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 smtClean="0"/>
              <a:t>Недостатъчна  сигурност </a:t>
            </a:r>
            <a:r>
              <a:rPr lang="bg-BG" dirty="0"/>
              <a:t>за почиващите/ престъпност</a:t>
            </a:r>
            <a:r>
              <a:rPr lang="en-GB" dirty="0"/>
              <a:t>;</a:t>
            </a:r>
            <a:endParaRPr lang="bg-BG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dirty="0"/>
              <a:t>Неуреденост, ниска хигиена, </a:t>
            </a:r>
            <a:r>
              <a:rPr lang="bg-BG" dirty="0" smtClean="0"/>
              <a:t>занемареност.</a:t>
            </a:r>
            <a:endParaRPr lang="bg-BG" dirty="0"/>
          </a:p>
        </p:txBody>
      </p:sp>
      <p:pic>
        <p:nvPicPr>
          <p:cNvPr id="1026" name="Picture 2" descr="G:\My Pictures\200570996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5" y="58963"/>
            <a:ext cx="1224136" cy="109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0744" y="1035874"/>
            <a:ext cx="375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Експерти</a:t>
            </a:r>
            <a:endParaRPr lang="bg-BG" b="1" dirty="0"/>
          </a:p>
        </p:txBody>
      </p:sp>
      <p:sp>
        <p:nvSpPr>
          <p:cNvPr id="7" name="Rectangle 6"/>
          <p:cNvSpPr/>
          <p:nvPr/>
        </p:nvSpPr>
        <p:spPr>
          <a:xfrm>
            <a:off x="1691680" y="18721"/>
            <a:ext cx="7335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35">
              <a:spcBef>
                <a:spcPct val="0"/>
              </a:spcBef>
            </a:pPr>
            <a:r>
              <a:rPr lang="bg-BG" sz="2800" dirty="0" smtClean="0">
                <a:latin typeface="+mj-lt"/>
                <a:ea typeface="+mj-ea"/>
                <a:cs typeface="+mj-cs"/>
              </a:rPr>
              <a:t>Недостатъци на България като туристическа дестинация</a:t>
            </a:r>
            <a:endParaRPr lang="bg-BG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195737" y="3676925"/>
            <a:ext cx="6852010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sz="2800" dirty="0"/>
              <a:t>Как е позиционирана България на фона на преките си конкуренти?</a:t>
            </a:r>
          </a:p>
        </p:txBody>
      </p:sp>
      <p:pic>
        <p:nvPicPr>
          <p:cNvPr id="12" name="Picture 7" descr="\\ELENA\My Pictures\Clipboard0155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3" y="3010834"/>
            <a:ext cx="2173222" cy="1742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608593" y="3322768"/>
            <a:ext cx="126946" cy="14057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kern="0" dirty="0">
              <a:solidFill>
                <a:sysClr val="window" lastClr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9777" y="3323112"/>
            <a:ext cx="198137" cy="151509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600" b="1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68338" y="3323112"/>
            <a:ext cx="169791" cy="151509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kern="0" dirty="0">
              <a:solidFill>
                <a:sysClr val="window" lastClr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17914" y="3570861"/>
            <a:ext cx="169791" cy="16101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kern="0" dirty="0">
              <a:solidFill>
                <a:sysClr val="window" lastClr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742" y="3580927"/>
            <a:ext cx="185623" cy="15747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gray">
          <a:xfrm>
            <a:off x="323850" y="1552575"/>
            <a:ext cx="8497092" cy="4249738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marR="0" lvl="0" indent="-1905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Eingekerbter Richtungspfeil 14"/>
          <p:cNvSpPr/>
          <p:nvPr/>
        </p:nvSpPr>
        <p:spPr bwMode="gray">
          <a:xfrm>
            <a:off x="2946793" y="1654629"/>
            <a:ext cx="3191554" cy="4031959"/>
          </a:xfrm>
          <a:prstGeom prst="chevron">
            <a:avLst>
              <a:gd name="adj" fmla="val 2523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0" rIns="0" bIns="0" anchor="ctr"/>
          <a:lstStyle/>
          <a:p>
            <a:pPr lvl="0"/>
            <a:r>
              <a:rPr lang="bg-BG" sz="1600" dirty="0"/>
              <a:t>Помолихме </a:t>
            </a:r>
            <a:endParaRPr lang="bg-BG" sz="1600" dirty="0" smtClean="0"/>
          </a:p>
          <a:p>
            <a:pPr lvl="0"/>
            <a:r>
              <a:rPr lang="bg-BG" sz="1600" dirty="0" smtClean="0"/>
              <a:t>потребителите </a:t>
            </a:r>
            <a:r>
              <a:rPr lang="bg-BG" sz="1600" dirty="0"/>
              <a:t>да </a:t>
            </a:r>
            <a:endParaRPr lang="bg-BG" sz="1600" dirty="0" smtClean="0"/>
          </a:p>
          <a:p>
            <a:pPr lvl="0"/>
            <a:r>
              <a:rPr lang="bg-BG" sz="1600" dirty="0" smtClean="0"/>
              <a:t>оценят </a:t>
            </a:r>
            <a:r>
              <a:rPr lang="bg-BG" sz="1600" dirty="0"/>
              <a:t>България и </a:t>
            </a:r>
            <a:endParaRPr lang="bg-BG" sz="1600" dirty="0" smtClean="0"/>
          </a:p>
          <a:p>
            <a:pPr lvl="0"/>
            <a:r>
              <a:rPr lang="bg-BG" sz="1600" dirty="0" smtClean="0"/>
              <a:t>още </a:t>
            </a:r>
            <a:r>
              <a:rPr lang="bg-BG" sz="1600" b="1" dirty="0"/>
              <a:t>4</a:t>
            </a:r>
            <a:r>
              <a:rPr lang="bg-BG" sz="1600" dirty="0"/>
              <a:t> конкурентни </a:t>
            </a:r>
            <a:endParaRPr lang="bg-BG" sz="1600" dirty="0" smtClean="0"/>
          </a:p>
          <a:p>
            <a:pPr lvl="0"/>
            <a:r>
              <a:rPr lang="bg-BG" sz="1600" dirty="0" smtClean="0"/>
              <a:t>дестинации </a:t>
            </a:r>
            <a:r>
              <a:rPr lang="bg-BG" sz="1600" dirty="0"/>
              <a:t>по </a:t>
            </a:r>
            <a:endParaRPr lang="bg-BG" sz="1600" dirty="0" smtClean="0"/>
          </a:p>
          <a:p>
            <a:pPr lvl="0"/>
            <a:r>
              <a:rPr lang="bg-BG" sz="1600" b="1" dirty="0" smtClean="0"/>
              <a:t>28 </a:t>
            </a:r>
            <a:r>
              <a:rPr lang="bg-BG" sz="1600" dirty="0"/>
              <a:t>атрибута и </a:t>
            </a:r>
            <a:endParaRPr lang="bg-BG" sz="1600" dirty="0" smtClean="0"/>
          </a:p>
          <a:p>
            <a:pPr lvl="0"/>
            <a:r>
              <a:rPr lang="bg-BG" sz="1600" b="1" dirty="0" smtClean="0"/>
              <a:t>15 </a:t>
            </a:r>
            <a:r>
              <a:rPr lang="bg-BG" sz="1600" dirty="0"/>
              <a:t>вида туризъм.  </a:t>
            </a:r>
          </a:p>
        </p:txBody>
      </p:sp>
      <p:sp>
        <p:nvSpPr>
          <p:cNvPr id="15" name="_color1"/>
          <p:cNvSpPr>
            <a:spLocks noChangeArrowheads="1"/>
          </p:cNvSpPr>
          <p:nvPr/>
        </p:nvSpPr>
        <p:spPr bwMode="gray">
          <a:xfrm>
            <a:off x="423516" y="1655792"/>
            <a:ext cx="3188335" cy="4030905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lvl="0"/>
            <a:r>
              <a:rPr lang="bg-BG" sz="1600" dirty="0"/>
              <a:t>Търсихме ОТЛИЧИТЕЛНИ ЧЕРТИ, по които България да превъзхожда конкурентните брандове в съзнанието на потребителите.</a:t>
            </a:r>
          </a:p>
        </p:txBody>
      </p:sp>
      <p:sp>
        <p:nvSpPr>
          <p:cNvPr id="16" name="Eingekerbter Richtungspfeil 15"/>
          <p:cNvSpPr/>
          <p:nvPr/>
        </p:nvSpPr>
        <p:spPr bwMode="gray">
          <a:xfrm>
            <a:off x="5490891" y="1654629"/>
            <a:ext cx="3191554" cy="4031959"/>
          </a:xfrm>
          <a:prstGeom prst="chevron">
            <a:avLst>
              <a:gd name="adj" fmla="val 2523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0" rIns="0" bIns="0" anchor="ctr"/>
          <a:lstStyle/>
          <a:p>
            <a:pPr lvl="0"/>
            <a:r>
              <a:rPr lang="bg-BG" sz="1600" dirty="0"/>
              <a:t>Оказа се, че към </a:t>
            </a:r>
            <a:endParaRPr lang="bg-BG" sz="1600" dirty="0" smtClean="0"/>
          </a:p>
          <a:p>
            <a:pPr lvl="0"/>
            <a:r>
              <a:rPr lang="bg-BG" sz="1600" dirty="0" smtClean="0"/>
              <a:t>момента БЪЛГАРИЯ </a:t>
            </a:r>
          </a:p>
          <a:p>
            <a:pPr lvl="0"/>
            <a:r>
              <a:rPr lang="bg-BG" sz="1600" dirty="0" smtClean="0"/>
              <a:t>НЕ ПРЕВЪЗХОЖДА </a:t>
            </a:r>
          </a:p>
          <a:p>
            <a:pPr lvl="0"/>
            <a:r>
              <a:rPr lang="bg-BG" sz="1600" dirty="0" smtClean="0"/>
              <a:t>КОНКУРЕНТИТЕ </a:t>
            </a:r>
            <a:r>
              <a:rPr lang="bg-BG" sz="1600" dirty="0"/>
              <a:t>си по </a:t>
            </a:r>
            <a:endParaRPr lang="bg-BG" sz="1600" dirty="0" smtClean="0"/>
          </a:p>
          <a:p>
            <a:pPr lvl="0"/>
            <a:r>
              <a:rPr lang="bg-BG" sz="1600" dirty="0" smtClean="0"/>
              <a:t>нито </a:t>
            </a:r>
            <a:r>
              <a:rPr lang="bg-BG" sz="1600" dirty="0"/>
              <a:t>един от </a:t>
            </a:r>
            <a:endParaRPr lang="bg-BG" sz="1600" dirty="0" smtClean="0"/>
          </a:p>
          <a:p>
            <a:pPr lvl="0"/>
            <a:r>
              <a:rPr lang="bg-BG" sz="1600" dirty="0" smtClean="0"/>
              <a:t>показателите</a:t>
            </a:r>
            <a:endParaRPr lang="bg-BG" sz="1600" dirty="0"/>
          </a:p>
        </p:txBody>
      </p:sp>
      <p:sp>
        <p:nvSpPr>
          <p:cNvPr id="17" name="Parallelogramm 2"/>
          <p:cNvSpPr/>
          <p:nvPr/>
        </p:nvSpPr>
        <p:spPr bwMode="auto">
          <a:xfrm flipH="1">
            <a:off x="3052139" y="1719376"/>
            <a:ext cx="240055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rgbClr val="2A79FF">
                  <a:lumMod val="60000"/>
                  <a:lumOff val="40000"/>
                </a:srgbClr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marL="0" marR="0" lvl="0" indent="0" defTabSz="801688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Стъпка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2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18" name="Parallelogramm 27"/>
          <p:cNvSpPr/>
          <p:nvPr/>
        </p:nvSpPr>
        <p:spPr bwMode="auto">
          <a:xfrm flipH="1">
            <a:off x="5601320" y="1719376"/>
            <a:ext cx="240055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rgbClr val="2A79FF">
                  <a:lumMod val="60000"/>
                  <a:lumOff val="40000"/>
                </a:srgbClr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marL="0" marR="0" lvl="0" indent="0" defTabSz="801688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Стъпка 3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19" name="Freihandform 30"/>
          <p:cNvSpPr/>
          <p:nvPr/>
        </p:nvSpPr>
        <p:spPr bwMode="auto">
          <a:xfrm>
            <a:off x="486611" y="1716505"/>
            <a:ext cx="2449094" cy="44383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gradFill>
            <a:gsLst>
              <a:gs pos="0">
                <a:srgbClr val="2A79FF">
                  <a:lumMod val="60000"/>
                  <a:lumOff val="40000"/>
                </a:srgbClr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432000" tIns="72000" rIns="0" bIns="72000" anchor="ctr"/>
          <a:lstStyle/>
          <a:p>
            <a:pPr marL="0" marR="0" lvl="0" indent="0" defTabSz="801688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Стъпка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 1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gray">
          <a:xfrm>
            <a:off x="602361" y="3090439"/>
            <a:ext cx="2391219" cy="160888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556" y="200378"/>
            <a:ext cx="8228901" cy="4923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2500" dirty="0"/>
              <a:t>Настоящо позициониране на България</a:t>
            </a:r>
          </a:p>
        </p:txBody>
      </p:sp>
    </p:spTree>
    <p:extLst>
      <p:ext uri="{BB962C8B-B14F-4D97-AF65-F5344CB8AC3E}">
        <p14:creationId xmlns:p14="http://schemas.microsoft.com/office/powerpoint/2010/main" val="29445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51559"/>
            <a:ext cx="915383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-27384"/>
            <a:ext cx="7496118" cy="523200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pPr lvl="1"/>
            <a:r>
              <a:rPr lang="bg-BG" sz="2800" dirty="0">
                <a:solidFill>
                  <a:prstClr val="black"/>
                </a:solidFill>
              </a:rPr>
              <a:t>Насоки за съдържанието на бранд </a:t>
            </a:r>
            <a:r>
              <a:rPr lang="en-US" sz="2800" dirty="0" err="1">
                <a:solidFill>
                  <a:prstClr val="black"/>
                </a:solidFill>
              </a:rPr>
              <a:t>България</a:t>
            </a:r>
            <a:r>
              <a:rPr lang="bg-BG" sz="2800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93535776"/>
              </p:ext>
            </p:extLst>
          </p:nvPr>
        </p:nvGraphicFramePr>
        <p:xfrm>
          <a:off x="1" y="520590"/>
          <a:ext cx="9143999" cy="631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8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52" y="0"/>
            <a:ext cx="9180512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9534" y="413242"/>
            <a:ext cx="8228901" cy="492318"/>
          </a:xfrm>
        </p:spPr>
        <p:txBody>
          <a:bodyPr/>
          <a:lstStyle/>
          <a:p>
            <a:r>
              <a:rPr lang="bg-BG" sz="2800" dirty="0" smtClean="0"/>
              <a:t>Съдържание на </a:t>
            </a:r>
            <a:r>
              <a:rPr lang="bg-BG" sz="2800" dirty="0" err="1" smtClean="0"/>
              <a:t>бранд</a:t>
            </a:r>
            <a:r>
              <a:rPr lang="bg-BG" sz="2800" dirty="0" smtClean="0"/>
              <a:t> България </a:t>
            </a:r>
            <a:r>
              <a:rPr lang="bg-BG" sz="2800" dirty="0"/>
              <a:t>от гледна точка на туристическата услуга</a:t>
            </a:r>
            <a:br>
              <a:rPr lang="bg-BG" sz="2800" dirty="0"/>
            </a:br>
            <a:r>
              <a:rPr lang="bg-BG" dirty="0"/>
              <a:t> 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78998"/>
              </p:ext>
            </p:extLst>
          </p:nvPr>
        </p:nvGraphicFramePr>
        <p:xfrm>
          <a:off x="144016" y="1587737"/>
          <a:ext cx="8820472" cy="4666356"/>
        </p:xfrm>
        <a:graphic>
          <a:graphicData uri="http://schemas.openxmlformats.org/drawingml/2006/table">
            <a:tbl>
              <a:tblPr firstRow="1" firstCol="1" bandRow="1"/>
              <a:tblGrid>
                <a:gridCol w="3131840"/>
                <a:gridCol w="755650"/>
                <a:gridCol w="909408"/>
                <a:gridCol w="731145"/>
                <a:gridCol w="722708"/>
                <a:gridCol w="647987"/>
                <a:gridCol w="778060"/>
                <a:gridCol w="1143674"/>
              </a:tblGrid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Твърдения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Австрия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България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Гърция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Турция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Чехия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по редове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Важност на атрибута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Изгодни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туристически оферти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40,7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191,2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мн.висока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Добро съотношение между цена и качество на туристическия продукт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35,8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160,9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мн.висока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Хубава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храна/местна кухня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26,6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193,1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Непопулярна 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туристическа дестинация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22,1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Добри </a:t>
                      </a: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условия за настаняване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55,3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16497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21,2</a:t>
                      </a:r>
                      <a:endParaRPr lang="bg-BG" sz="1400" dirty="0">
                        <a:solidFill>
                          <a:srgbClr val="316497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38,8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35,8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30,9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182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мн.висока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Добро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обслужване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19,4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172,2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Любимо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място за почивка  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17,4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141,8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мн.висока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традиции в туризма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16,8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173,7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на отговорите по колони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266,3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321,2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293,9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5656" y="1206531"/>
            <a:ext cx="6569194" cy="3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С кои от следните твърдения свързвате всяка от тези държави? (в %)</a:t>
            </a:r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7945" y="6263805"/>
            <a:ext cx="6952327" cy="26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100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База: Лица, които са били в конкурентна дестинация през последните 2 години.</a:t>
            </a:r>
            <a:endParaRPr lang="bg-BG" sz="1100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24550" y="1683870"/>
            <a:ext cx="179705" cy="1625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56277" y="1674345"/>
            <a:ext cx="179705" cy="16446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20072" y="1678155"/>
            <a:ext cx="177800" cy="16256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38250" y="1668635"/>
            <a:ext cx="165735" cy="1778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70081" y="1659740"/>
            <a:ext cx="191135" cy="16256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3" y="43972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05063"/>
            <a:ext cx="9119394" cy="504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556" y="228600"/>
            <a:ext cx="8228901" cy="492318"/>
          </a:xfrm>
        </p:spPr>
        <p:txBody>
          <a:bodyPr/>
          <a:lstStyle/>
          <a:p>
            <a:pPr eaLnBrk="1" hangingPunct="1"/>
            <a:r>
              <a:rPr lang="bg-BG" sz="2500" dirty="0" smtClean="0"/>
              <a:t>Рационална характеристика 1</a:t>
            </a:r>
            <a:endParaRPr lang="bg-BG" sz="2500" dirty="0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3" y="416534"/>
            <a:ext cx="678262" cy="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100" b="1" dirty="0">
                <a:solidFill>
                  <a:srgbClr val="FFFFFF"/>
                </a:solidFill>
                <a:ea typeface="Times New Roman" pitchFamily="18" charset="0"/>
                <a:cs typeface="Calibri" pitchFamily="34" charset="0"/>
              </a:rPr>
              <a:t>Австрия</a:t>
            </a:r>
            <a:endParaRPr lang="bg-BG" sz="800" dirty="0">
              <a:solidFill>
                <a:prstClr val="black"/>
              </a:solidFill>
              <a:latin typeface="Arial" pitchFamily="34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3" name="Picture 5" descr="https://encrypted-tbn0.gstatic.com/images?q=tbn:ANd9GcStYpvUvC21N-wwHFqtrory2T-EKqHgKuMjz6H4U5MRkOYll0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5" y="1556792"/>
            <a:ext cx="2242163" cy="2134930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chemeClr val="bg1">
                <a:lumMod val="95000"/>
                <a:alpha val="2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681944" y="4023328"/>
            <a:ext cx="1285969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400" b="1" dirty="0">
                <a:solidFill>
                  <a:srgbClr val="D2D2D2">
                    <a:lumMod val="25000"/>
                  </a:srgbClr>
                </a:solidFill>
              </a:rPr>
              <a:t>Настаняване</a:t>
            </a:r>
          </a:p>
        </p:txBody>
      </p:sp>
      <p:sp>
        <p:nvSpPr>
          <p:cNvPr id="11" name="Abgerundetes Rechteck 21">
            <a:hlinkClick r:id="rId3"/>
          </p:cNvPr>
          <p:cNvSpPr/>
          <p:nvPr/>
        </p:nvSpPr>
        <p:spPr bwMode="auto">
          <a:xfrm>
            <a:off x="525748" y="4725144"/>
            <a:ext cx="8366732" cy="504056"/>
          </a:xfrm>
          <a:prstGeom prst="roundRect">
            <a:avLst/>
          </a:prstGeom>
          <a:solidFill>
            <a:srgbClr val="316497"/>
          </a:soli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ctr" defTabSz="913735"/>
            <a:r>
              <a:rPr lang="bg-BG" sz="2400" b="1" dirty="0">
                <a:solidFill>
                  <a:prstClr val="white"/>
                </a:solidFill>
              </a:rPr>
              <a:t>„България предлага добри условия за настаняване“</a:t>
            </a:r>
            <a:endParaRPr lang="bg-BG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551" y="203124"/>
            <a:ext cx="8228901" cy="492318"/>
          </a:xfrm>
        </p:spPr>
        <p:txBody>
          <a:bodyPr/>
          <a:lstStyle/>
          <a:p>
            <a:r>
              <a:rPr lang="bg-BG" sz="2800" dirty="0" smtClean="0"/>
              <a:t>Съдържание на </a:t>
            </a:r>
            <a:r>
              <a:rPr lang="bg-BG" sz="2800" dirty="0" err="1" smtClean="0"/>
              <a:t>бранд</a:t>
            </a:r>
            <a:r>
              <a:rPr lang="bg-BG" sz="2800" dirty="0" smtClean="0"/>
              <a:t> България от гледна точка на предлаганите възможности за туризъм</a:t>
            </a:r>
            <a:endParaRPr lang="bg-BG" sz="2800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" y="43972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45544"/>
              </p:ext>
            </p:extLst>
          </p:nvPr>
        </p:nvGraphicFramePr>
        <p:xfrm>
          <a:off x="153891" y="1703154"/>
          <a:ext cx="8921565" cy="4149852"/>
        </p:xfrm>
        <a:graphic>
          <a:graphicData uri="http://schemas.openxmlformats.org/drawingml/2006/table">
            <a:tbl>
              <a:tblPr firstRow="1" firstCol="1" bandRow="1"/>
              <a:tblGrid>
                <a:gridCol w="3120755"/>
                <a:gridCol w="782022"/>
                <a:gridCol w="845561"/>
                <a:gridCol w="782022"/>
                <a:gridCol w="782022"/>
                <a:gridCol w="782022"/>
                <a:gridCol w="782022"/>
                <a:gridCol w="1045139"/>
              </a:tblGrid>
              <a:tr h="4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Твърдения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Австрия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България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Гърция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Турция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Чехия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по редове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Важност на атрибута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Предлага възможност за спокойна ваканция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34,7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Възможности за разглеждане на забележителности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27,4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Подходящо място за ваканция на семейства с деца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27,1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Подходящо място за ваканция на младежи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25,8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Предлага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възможности за пазаруване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25,8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180,3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 към ниска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Подходящо място за ваканция на по-възрастни хора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25,8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162,5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Предлага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възможности за забавление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172,6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 към ниска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Богато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историческо наследство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14,7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на отговорите по колони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305,7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206,3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399,5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324,6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251,8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80329" y="1271142"/>
            <a:ext cx="5572165" cy="3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С кои от следните твърдения свързвате всяка от тези държави? (в  %)</a:t>
            </a:r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496" y="5734487"/>
            <a:ext cx="5012782" cy="4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endParaRPr lang="bg-BG" sz="1100" dirty="0">
              <a:solidFill>
                <a:prstClr val="black"/>
              </a:solidFill>
              <a:ea typeface="HGSMinchoE" charset="-128"/>
              <a:cs typeface="Times New Roman" pitchFamily="18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100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База: Лица, които са били в конкурентна дестинация през последните 2 години.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42944" y="1756618"/>
            <a:ext cx="179705" cy="1625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02663" y="1747095"/>
            <a:ext cx="179705" cy="1644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77144" y="1750903"/>
            <a:ext cx="177800" cy="1625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06442" y="1741383"/>
            <a:ext cx="165735" cy="177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38273" y="1732488"/>
            <a:ext cx="191135" cy="1625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2639260"/>
            <a:ext cx="911939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89" y="5157192"/>
            <a:ext cx="911939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" y="43972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" y="416534"/>
            <a:ext cx="678262" cy="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100" b="1" dirty="0">
                <a:solidFill>
                  <a:srgbClr val="FFFFFF"/>
                </a:solidFill>
                <a:ea typeface="Times New Roman" pitchFamily="18" charset="0"/>
                <a:cs typeface="Calibri" pitchFamily="34" charset="0"/>
              </a:rPr>
              <a:t>Австрия</a:t>
            </a:r>
            <a:endParaRPr lang="bg-BG" sz="800" dirty="0">
              <a:solidFill>
                <a:prstClr val="black"/>
              </a:solidFill>
              <a:latin typeface="Arial" pitchFamily="34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556" y="228600"/>
            <a:ext cx="8228901" cy="492318"/>
          </a:xfrm>
        </p:spPr>
        <p:txBody>
          <a:bodyPr/>
          <a:lstStyle/>
          <a:p>
            <a:r>
              <a:rPr lang="bg-BG" sz="2500" dirty="0"/>
              <a:t>Рационална характеристика </a:t>
            </a:r>
            <a:r>
              <a:rPr lang="bg-BG" sz="2500" dirty="0" smtClean="0"/>
              <a:t>2</a:t>
            </a:r>
            <a:endParaRPr lang="bg-BG" sz="2500" dirty="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" y="416534"/>
            <a:ext cx="678262" cy="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100" b="1" dirty="0">
                <a:solidFill>
                  <a:srgbClr val="FFFFFF"/>
                </a:solidFill>
                <a:ea typeface="Times New Roman" pitchFamily="18" charset="0"/>
                <a:cs typeface="Calibri" pitchFamily="34" charset="0"/>
              </a:rPr>
              <a:t>Австрия</a:t>
            </a:r>
            <a:endParaRPr lang="bg-BG" sz="800" dirty="0">
              <a:solidFill>
                <a:prstClr val="black"/>
              </a:solidFill>
              <a:latin typeface="Arial" pitchFamily="34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0732" y="4254021"/>
            <a:ext cx="1784503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/>
            <a:r>
              <a:rPr lang="bg-BG" sz="1400" b="1" dirty="0">
                <a:solidFill>
                  <a:srgbClr val="D2D2D2">
                    <a:lumMod val="25000"/>
                  </a:srgbClr>
                </a:solidFill>
              </a:rPr>
              <a:t>Забележителности</a:t>
            </a:r>
          </a:p>
        </p:txBody>
      </p:sp>
      <p:pic>
        <p:nvPicPr>
          <p:cNvPr id="31" name="Picture 21" descr="http://t3.gstatic.com/images?q=tbn:ANd9GcS2RAjYTSWJapL1xWaBSmQKjO3XSdfMAxVYipQXPn9cFK1OK1Tv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34" y="1988840"/>
            <a:ext cx="2311373" cy="1985713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chemeClr val="bg1">
                <a:lumMod val="95000"/>
                <a:alpha val="2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bgerundetes Rechteck 21">
            <a:hlinkClick r:id="rId3"/>
          </p:cNvPr>
          <p:cNvSpPr/>
          <p:nvPr/>
        </p:nvSpPr>
        <p:spPr bwMode="auto">
          <a:xfrm>
            <a:off x="381732" y="5229200"/>
            <a:ext cx="8366732" cy="504056"/>
          </a:xfrm>
          <a:prstGeom prst="roundRect">
            <a:avLst/>
          </a:prstGeom>
          <a:solidFill>
            <a:srgbClr val="316497"/>
          </a:soli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ctr" defTabSz="913735"/>
            <a:r>
              <a:rPr lang="bg-BG" sz="2400" b="1" dirty="0">
                <a:solidFill>
                  <a:prstClr val="white"/>
                </a:solidFill>
              </a:rPr>
              <a:t>„Богатата и многопластова история на България“ </a:t>
            </a:r>
          </a:p>
        </p:txBody>
      </p:sp>
    </p:spTree>
    <p:extLst>
      <p:ext uri="{BB962C8B-B14F-4D97-AF65-F5344CB8AC3E}">
        <p14:creationId xmlns:p14="http://schemas.microsoft.com/office/powerpoint/2010/main" val="35033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556" y="116632"/>
            <a:ext cx="8228901" cy="492318"/>
          </a:xfrm>
        </p:spPr>
        <p:txBody>
          <a:bodyPr/>
          <a:lstStyle/>
          <a:p>
            <a:r>
              <a:rPr lang="bg-BG" sz="2800" dirty="0" smtClean="0"/>
              <a:t>Съдържание на </a:t>
            </a:r>
            <a:r>
              <a:rPr lang="bg-BG" sz="2800" dirty="0" err="1" smtClean="0"/>
              <a:t>бранд</a:t>
            </a:r>
            <a:r>
              <a:rPr lang="bg-BG" sz="2800" dirty="0" smtClean="0"/>
              <a:t> България от </a:t>
            </a:r>
            <a:r>
              <a:rPr lang="bg-BG" sz="2800" dirty="0"/>
              <a:t>гледна точка на </a:t>
            </a:r>
            <a:r>
              <a:rPr lang="bg-BG" sz="2800" dirty="0" smtClean="0"/>
              <a:t>благоустройството </a:t>
            </a:r>
            <a:r>
              <a:rPr lang="bg-BG" sz="2800" dirty="0"/>
              <a:t>на страната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433943" y="1124744"/>
            <a:ext cx="5572165" cy="3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С кои от следните твърдения свързвате всяка от тези държави? (в  %)</a:t>
            </a:r>
            <a:endParaRPr lang="bg-BG" sz="140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44409"/>
              </p:ext>
            </p:extLst>
          </p:nvPr>
        </p:nvGraphicFramePr>
        <p:xfrm>
          <a:off x="115788" y="1484774"/>
          <a:ext cx="892071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929999"/>
                <a:gridCol w="842156"/>
                <a:gridCol w="910581"/>
                <a:gridCol w="842156"/>
                <a:gridCol w="842156"/>
                <a:gridCol w="842156"/>
                <a:gridCol w="842156"/>
                <a:gridCol w="869350"/>
              </a:tblGrid>
              <a:tr h="73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Твърдения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Австрия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България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Гърция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Турция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Чехия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по редове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Важност на атрибута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Изгодни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цени за стоките и </a:t>
                      </a: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услугите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47,9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Достъпност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транспорт до там и обратно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39,2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231,6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Сигурно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място за </a:t>
                      </a: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почивка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22,1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183,7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Възможност за лесна ориентация в държавата за чужденец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20,8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162,8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 към ниска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Удобен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транспорт в държавата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19,4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169,7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средна към ниска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Чистота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14,3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157,8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Добра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инфраструктура </a:t>
                      </a: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13,5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154,8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ниска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Добро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здравеопазване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9,6</a:t>
                      </a:r>
                      <a:endParaRPr lang="bg-BG" sz="14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120,6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ниска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на отговорите по колони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445,3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186,8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251,5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258,9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496" y="6310551"/>
            <a:ext cx="5012782" cy="4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endParaRPr lang="bg-BG" sz="1100" dirty="0">
              <a:solidFill>
                <a:prstClr val="black"/>
              </a:solidFill>
              <a:ea typeface="HGSMinchoE" charset="-128"/>
              <a:cs typeface="Times New Roman" pitchFamily="18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100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База: Лица, които са били в конкурентна дестинация през последните 2 години.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68566" y="1754262"/>
            <a:ext cx="179705" cy="1625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28285" y="1744742"/>
            <a:ext cx="179705" cy="1644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58750" y="1748547"/>
            <a:ext cx="177800" cy="1625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88048" y="1739029"/>
            <a:ext cx="165735" cy="177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19879" y="1730132"/>
            <a:ext cx="191135" cy="1625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96" y="3212976"/>
            <a:ext cx="90364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96" y="4725144"/>
            <a:ext cx="90364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234" y="-27910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3" y="2924177"/>
            <a:ext cx="9159246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bg-BG" sz="2800" dirty="0" smtClean="0"/>
              <a:t>Целеви групи</a:t>
            </a:r>
            <a:endParaRPr lang="bg-BG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3887982"/>
              </p:ext>
            </p:extLst>
          </p:nvPr>
        </p:nvGraphicFramePr>
        <p:xfrm>
          <a:off x="-7234" y="1196752"/>
          <a:ext cx="912446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60041" y="6608386"/>
            <a:ext cx="8892480" cy="276979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r>
              <a:rPr lang="bg-BG" sz="1200" dirty="0"/>
              <a:t>*ГП - Великобритания, Германия, Гърция, Украйна, Русия, Сърбия, Румъния, Турция, Швеция и Чехия</a:t>
            </a:r>
          </a:p>
        </p:txBody>
      </p:sp>
    </p:spTree>
    <p:extLst>
      <p:ext uri="{BB962C8B-B14F-4D97-AF65-F5344CB8AC3E}">
        <p14:creationId xmlns:p14="http://schemas.microsoft.com/office/powerpoint/2010/main" val="3043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607C74-91E3-40E6-9652-B5506709D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9E1804-4B7E-4344-8E8D-31FE995FC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1E8EAE-3E82-479A-9DB6-9A8285F79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C80C7-069D-4C95-8767-9EA73FA65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90452D-2123-4ED7-A48F-3F14DDFAE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37B08B-120A-42A4-ABBE-034217F7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54EDD3-9756-411F-988C-C496FBE42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0F7D52-1A06-45F6-A9F9-889FBEC2F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BED62C-C213-454E-A7D3-D983FAF2D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3C10D-7948-4DCE-B9AF-D9204D2D6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ACAA0F-9B7B-4FF3-A851-A70673937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49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" y="43972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" y="416534"/>
            <a:ext cx="678262" cy="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100" b="1" dirty="0">
                <a:solidFill>
                  <a:srgbClr val="FFFFFF"/>
                </a:solidFill>
                <a:ea typeface="Times New Roman" pitchFamily="18" charset="0"/>
                <a:cs typeface="Calibri" pitchFamily="34" charset="0"/>
              </a:rPr>
              <a:t>Австрия</a:t>
            </a:r>
            <a:endParaRPr lang="bg-BG" sz="800" dirty="0">
              <a:solidFill>
                <a:prstClr val="black"/>
              </a:solidFill>
              <a:latin typeface="Arial" pitchFamily="34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" y="873734"/>
            <a:ext cx="758412" cy="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100" b="1" dirty="0">
                <a:solidFill>
                  <a:srgbClr val="FFFFFF"/>
                </a:solidFill>
                <a:ea typeface="Times New Roman" pitchFamily="18" charset="0"/>
                <a:cs typeface="Calibri" pitchFamily="34" charset="0"/>
              </a:rPr>
              <a:t>България</a:t>
            </a:r>
            <a:endParaRPr lang="bg-BG" sz="800" dirty="0">
              <a:solidFill>
                <a:prstClr val="black"/>
              </a:solidFill>
              <a:latin typeface="Arial" pitchFamily="34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3" y="1186973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556" y="228600"/>
            <a:ext cx="8228901" cy="492318"/>
          </a:xfrm>
        </p:spPr>
        <p:txBody>
          <a:bodyPr/>
          <a:lstStyle/>
          <a:p>
            <a:r>
              <a:rPr lang="bg-BG" sz="2800" dirty="0"/>
              <a:t>Рационална характеристика </a:t>
            </a:r>
            <a:r>
              <a:rPr lang="bg-BG" sz="2800" dirty="0" smtClean="0"/>
              <a:t>3</a:t>
            </a:r>
            <a:endParaRPr lang="bg-BG" sz="2800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" y="1186973"/>
            <a:ext cx="184601" cy="3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endParaRPr lang="bg-B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337" y="4169738"/>
            <a:ext cx="2377414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400" b="1" dirty="0">
                <a:solidFill>
                  <a:srgbClr val="D2D2D2">
                    <a:lumMod val="25000"/>
                  </a:srgbClr>
                </a:solidFill>
              </a:rPr>
              <a:t>Чистота </a:t>
            </a:r>
          </a:p>
        </p:txBody>
      </p:sp>
      <p:pic>
        <p:nvPicPr>
          <p:cNvPr id="18" name="Picture 12" descr="http://t2.gstatic.com/images?q=tbn:ANd9GcTapZb12QSh8SomOER2FtLYxKZR5_fe56DPFNuEIGkbnesOGbw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1" y="1908131"/>
            <a:ext cx="2148415" cy="1897048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chemeClr val="bg1">
                <a:lumMod val="95000"/>
                <a:alpha val="2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bgerundetes Rechteck 21">
            <a:hlinkClick r:id="rId3"/>
          </p:cNvPr>
          <p:cNvSpPr/>
          <p:nvPr/>
        </p:nvSpPr>
        <p:spPr bwMode="auto">
          <a:xfrm>
            <a:off x="381732" y="5517232"/>
            <a:ext cx="8366732" cy="720080"/>
          </a:xfrm>
          <a:prstGeom prst="roundRect">
            <a:avLst/>
          </a:prstGeom>
          <a:solidFill>
            <a:srgbClr val="316497"/>
          </a:soli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ctr" defTabSz="913735"/>
            <a:r>
              <a:rPr lang="bg-BG" sz="2400" b="1" dirty="0" smtClean="0">
                <a:solidFill>
                  <a:prstClr val="white"/>
                </a:solidFill>
              </a:rPr>
              <a:t>„Природата </a:t>
            </a:r>
            <a:r>
              <a:rPr lang="bg-BG" sz="2400" b="1" dirty="0">
                <a:solidFill>
                  <a:prstClr val="white"/>
                </a:solidFill>
              </a:rPr>
              <a:t>на България“</a:t>
            </a:r>
          </a:p>
          <a:p>
            <a:pPr algn="ctr" defTabSz="913735"/>
            <a:r>
              <a:rPr lang="bg-BG" sz="2400" b="1" dirty="0">
                <a:solidFill>
                  <a:prstClr val="white"/>
                </a:solidFill>
              </a:rPr>
              <a:t> </a:t>
            </a:r>
            <a:r>
              <a:rPr lang="bg-BG" sz="1400" dirty="0">
                <a:solidFill>
                  <a:prstClr val="white"/>
                </a:solidFill>
              </a:rPr>
              <a:t>да се търси внушение </a:t>
            </a:r>
            <a:r>
              <a:rPr lang="bg-BG" sz="1400" dirty="0" smtClean="0">
                <a:solidFill>
                  <a:prstClr val="white"/>
                </a:solidFill>
              </a:rPr>
              <a:t>за </a:t>
            </a:r>
            <a:r>
              <a:rPr lang="bg-BG" sz="1400" dirty="0">
                <a:solidFill>
                  <a:prstClr val="white"/>
                </a:solidFill>
              </a:rPr>
              <a:t>чистота и спокойствие, с акцент в минералните извори</a:t>
            </a:r>
          </a:p>
        </p:txBody>
      </p:sp>
    </p:spTree>
    <p:extLst>
      <p:ext uri="{BB962C8B-B14F-4D97-AF65-F5344CB8AC3E}">
        <p14:creationId xmlns:p14="http://schemas.microsoft.com/office/powerpoint/2010/main" val="25814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33726"/>
            <a:ext cx="9180512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1562" y="188640"/>
            <a:ext cx="8228901" cy="492318"/>
          </a:xfrm>
        </p:spPr>
        <p:txBody>
          <a:bodyPr/>
          <a:lstStyle/>
          <a:p>
            <a:r>
              <a:rPr lang="bg-BG" sz="2800" dirty="0" smtClean="0"/>
              <a:t>Съдържание на </a:t>
            </a:r>
            <a:r>
              <a:rPr lang="bg-BG" sz="2800" dirty="0" err="1" smtClean="0"/>
              <a:t>бранд</a:t>
            </a:r>
            <a:r>
              <a:rPr lang="bg-BG" sz="2800" dirty="0" smtClean="0"/>
              <a:t> България от </a:t>
            </a:r>
            <a:r>
              <a:rPr lang="bg-BG" sz="2800" dirty="0"/>
              <a:t>гледна точка на климата и природните дадености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76669"/>
              </p:ext>
            </p:extLst>
          </p:nvPr>
        </p:nvGraphicFramePr>
        <p:xfrm>
          <a:off x="98043" y="2492865"/>
          <a:ext cx="9010463" cy="2113896"/>
        </p:xfrm>
        <a:graphic>
          <a:graphicData uri="http://schemas.openxmlformats.org/drawingml/2006/table">
            <a:tbl>
              <a:tblPr firstRow="1" firstCol="1" bandRow="1"/>
              <a:tblGrid>
                <a:gridCol w="2959479"/>
                <a:gridCol w="850629"/>
                <a:gridCol w="919742"/>
                <a:gridCol w="850629"/>
                <a:gridCol w="850629"/>
                <a:gridCol w="850629"/>
                <a:gridCol w="850629"/>
                <a:gridCol w="878097"/>
              </a:tblGrid>
              <a:tr h="73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Твърдения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Австрия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България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Гърция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Турция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Чехия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по редове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Важност на атрибута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Климат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благоприятен за туризъм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36,7</a:t>
                      </a:r>
                      <a:endParaRPr lang="bg-BG" sz="16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236,8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Хубава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природа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37,6</a:t>
                      </a:r>
                      <a:endParaRPr lang="bg-BG" sz="1600" dirty="0">
                        <a:solidFill>
                          <a:srgbClr val="336699"/>
                        </a:solidFill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40,8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248,7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висока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Сума на отговорите по колони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108,5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74,3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126,1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102,4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74,2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bg-BG" sz="1400" dirty="0">
                        <a:effectLst/>
                        <a:latin typeface="Palatino Linotype"/>
                        <a:ea typeface="HGSMinchoE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88685" y="1916832"/>
            <a:ext cx="5572165" cy="3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735" fontAlgn="base">
              <a:spcBef>
                <a:spcPct val="0"/>
              </a:spcBef>
              <a:spcAft>
                <a:spcPct val="0"/>
              </a:spcAft>
            </a:pPr>
            <a:r>
              <a:rPr lang="bg-BG" sz="1400" b="1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С кои от следните твърдения свързвате всяка от тези държави? (в  %)</a:t>
            </a:r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496" y="4653137"/>
            <a:ext cx="5012782" cy="4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5" rIns="91376" bIns="45685" numCol="1" anchor="ctr" anchorCtr="0" compatLnSpc="1">
            <a:prstTxWarp prst="textNoShape">
              <a:avLst/>
            </a:prstTxWarp>
            <a:spAutoFit/>
          </a:bodyPr>
          <a:lstStyle/>
          <a:p>
            <a:pPr defTabSz="913735" fontAlgn="base">
              <a:spcBef>
                <a:spcPct val="0"/>
              </a:spcBef>
              <a:spcAft>
                <a:spcPct val="0"/>
              </a:spcAft>
            </a:pPr>
            <a:endParaRPr lang="bg-BG" sz="1100" dirty="0">
              <a:solidFill>
                <a:prstClr val="black"/>
              </a:solidFill>
              <a:ea typeface="HGSMinchoE" charset="-128"/>
              <a:cs typeface="Times New Roman" pitchFamily="18" charset="0"/>
            </a:endParaRPr>
          </a:p>
          <a:p>
            <a:pPr defTabSz="9137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100" dirty="0">
                <a:solidFill>
                  <a:prstClr val="black"/>
                </a:solidFill>
                <a:ea typeface="HGSMinchoE" charset="-128"/>
                <a:cs typeface="Times New Roman" pitchFamily="18" charset="0"/>
              </a:rPr>
              <a:t>База: Лица, които са били в конкурентна дестинация през последните 2 години.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12580" y="2690340"/>
            <a:ext cx="179705" cy="1625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84173" y="2680820"/>
            <a:ext cx="179705" cy="1644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30756" y="2684625"/>
            <a:ext cx="177800" cy="1625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60054" y="2675100"/>
            <a:ext cx="165735" cy="177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91885" y="2666210"/>
            <a:ext cx="191135" cy="1625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5" rIns="91376" bIns="45685"/>
          <a:lstStyle/>
          <a:p>
            <a:pPr defTabSz="913735"/>
            <a:endParaRPr lang="bg-BG" sz="1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6" y="3284950"/>
            <a:ext cx="9036496" cy="418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3735"/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556" y="200378"/>
            <a:ext cx="8228901" cy="492318"/>
          </a:xfrm>
        </p:spPr>
        <p:txBody>
          <a:bodyPr/>
          <a:lstStyle/>
          <a:p>
            <a:r>
              <a:rPr lang="bg-BG" sz="2800" dirty="0"/>
              <a:t>Рационална характеристика </a:t>
            </a:r>
            <a:r>
              <a:rPr lang="bg-BG" sz="2800" dirty="0" smtClean="0"/>
              <a:t>4</a:t>
            </a:r>
            <a:endParaRPr lang="bg-BG" sz="2800" dirty="0"/>
          </a:p>
        </p:txBody>
      </p:sp>
      <p:pic>
        <p:nvPicPr>
          <p:cNvPr id="24" name="Picture 7" descr="http://t3.gstatic.com/images?q=tbn:ANd9GcT7El4oOSRPZWrTepebxL5aJjDYo4r_ftbMlunwgr0_tVqhcf64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74" y="2172577"/>
            <a:ext cx="1862049" cy="1742377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chemeClr val="bg1">
                <a:lumMod val="95000"/>
                <a:alpha val="2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2606" y="4201414"/>
            <a:ext cx="2377414" cy="307706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/>
            <a:r>
              <a:rPr lang="bg-BG" sz="1400" b="1" dirty="0">
                <a:solidFill>
                  <a:srgbClr val="D2D2D2">
                    <a:lumMod val="25000"/>
                  </a:srgbClr>
                </a:solidFill>
              </a:rPr>
              <a:t>Климат</a:t>
            </a:r>
          </a:p>
        </p:txBody>
      </p:sp>
      <p:sp>
        <p:nvSpPr>
          <p:cNvPr id="10" name="Abgerundetes Rechteck 21">
            <a:hlinkClick r:id="rId3"/>
          </p:cNvPr>
          <p:cNvSpPr/>
          <p:nvPr/>
        </p:nvSpPr>
        <p:spPr bwMode="auto">
          <a:xfrm>
            <a:off x="453740" y="5229200"/>
            <a:ext cx="8366732" cy="504056"/>
          </a:xfrm>
          <a:prstGeom prst="roundRect">
            <a:avLst/>
          </a:prstGeom>
          <a:solidFill>
            <a:srgbClr val="316497"/>
          </a:soli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ctr" defTabSz="913735"/>
            <a:r>
              <a:rPr lang="bg-BG" sz="2400" b="1" dirty="0">
                <a:solidFill>
                  <a:prstClr val="white"/>
                </a:solidFill>
              </a:rPr>
              <a:t>„Слънчева България с климат, благоприятен за туризъм“</a:t>
            </a:r>
            <a:endParaRPr lang="bg-BG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3065862" y="3645024"/>
            <a:ext cx="5564605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sz="2800" dirty="0"/>
              <a:t>Върху какви </a:t>
            </a:r>
            <a:r>
              <a:rPr lang="bg-BG" sz="2800" dirty="0" smtClean="0"/>
              <a:t>видове </a:t>
            </a:r>
            <a:r>
              <a:rPr lang="bg-BG" sz="2800" dirty="0"/>
              <a:t>туризъм да се фокусира България?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802260" cy="12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5" tIns="45695" rIns="91395" bIns="45695" rtlCol="0" anchor="ctr"/>
          <a:lstStyle/>
          <a:p>
            <a:pPr defTabSz="91392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549" y="116632"/>
            <a:ext cx="8228901" cy="492318"/>
          </a:xfrm>
        </p:spPr>
        <p:txBody>
          <a:bodyPr/>
          <a:lstStyle/>
          <a:p>
            <a:r>
              <a:rPr lang="bg-BG" sz="3000" dirty="0"/>
              <a:t>Върху какви </a:t>
            </a:r>
            <a:r>
              <a:rPr lang="bg-BG" sz="3000" dirty="0" smtClean="0"/>
              <a:t>видове </a:t>
            </a:r>
            <a:r>
              <a:rPr lang="bg-BG" sz="3000" dirty="0"/>
              <a:t>туризъм да се фокусираме?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3" y="5445224"/>
            <a:ext cx="1224137" cy="864096"/>
          </a:xfrm>
          <a:prstGeom prst="rect">
            <a:avLst/>
          </a:prstGeom>
          <a:noFill/>
        </p:spPr>
        <p:txBody>
          <a:bodyPr wrap="square" lIns="91395" tIns="45695" rIns="91395" bIns="45695" rtlCol="0">
            <a:prstTxWarp prst="textArchDown">
              <a:avLst/>
            </a:prstTxWarp>
            <a:spAutoFit/>
          </a:bodyPr>
          <a:lstStyle/>
          <a:p>
            <a:pPr defTabSz="913925"/>
            <a:r>
              <a:rPr lang="bg-BG" sz="1200" dirty="0">
                <a:solidFill>
                  <a:prstClr val="black"/>
                </a:solidFill>
              </a:rPr>
              <a:t>Планински туризъм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445224"/>
            <a:ext cx="1305999" cy="864096"/>
          </a:xfrm>
          <a:prstGeom prst="rect">
            <a:avLst/>
          </a:prstGeom>
          <a:noFill/>
        </p:spPr>
        <p:txBody>
          <a:bodyPr wrap="square" lIns="91395" tIns="45695" rIns="91395" bIns="45695" rtlCol="0">
            <a:prstTxWarp prst="textArchDown">
              <a:avLst/>
            </a:prstTxWarp>
            <a:spAutoFit/>
          </a:bodyPr>
          <a:lstStyle/>
          <a:p>
            <a:pPr defTabSz="913925"/>
            <a:r>
              <a:rPr lang="bg-BG" sz="1200" dirty="0" err="1">
                <a:solidFill>
                  <a:prstClr val="black"/>
                </a:solidFill>
              </a:rPr>
              <a:t>Балнео</a:t>
            </a:r>
            <a:r>
              <a:rPr lang="bg-BG" sz="1200" dirty="0">
                <a:solidFill>
                  <a:prstClr val="black"/>
                </a:solidFill>
              </a:rPr>
              <a:t> и/или спа  туризъм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9" y="2636912"/>
            <a:ext cx="1224137" cy="864096"/>
          </a:xfrm>
          <a:prstGeom prst="rect">
            <a:avLst/>
          </a:prstGeom>
          <a:noFill/>
        </p:spPr>
        <p:txBody>
          <a:bodyPr wrap="square" lIns="91395" tIns="45695" rIns="91395" bIns="45695" rtlCol="0">
            <a:prstTxWarp prst="textArchDown">
              <a:avLst/>
            </a:prstTxWarp>
            <a:spAutoFit/>
          </a:bodyPr>
          <a:lstStyle/>
          <a:p>
            <a:pPr defTabSz="913925"/>
            <a:r>
              <a:rPr lang="bg-BG" sz="1200" dirty="0">
                <a:solidFill>
                  <a:prstClr val="black"/>
                </a:solidFill>
              </a:rPr>
              <a:t>Морски   туризъм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7157" y="4548915"/>
            <a:ext cx="1302916" cy="824301"/>
          </a:xfrm>
          <a:prstGeom prst="rect">
            <a:avLst/>
          </a:prstGeom>
          <a:noFill/>
        </p:spPr>
        <p:txBody>
          <a:bodyPr wrap="square" lIns="91395" tIns="45695" rIns="91395" bIns="45695" rtlCol="0">
            <a:prstTxWarp prst="textArchDown">
              <a:avLst/>
            </a:prstTxWarp>
            <a:spAutoFit/>
          </a:bodyPr>
          <a:lstStyle/>
          <a:p>
            <a:pPr defTabSz="913925"/>
            <a:r>
              <a:rPr lang="bg-BG" sz="1200" dirty="0" smtClean="0">
                <a:solidFill>
                  <a:prstClr val="black"/>
                </a:solidFill>
              </a:rPr>
              <a:t>Културен туризъм</a:t>
            </a:r>
            <a:endParaRPr lang="bg-BG" sz="1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4802887"/>
              </p:ext>
            </p:extLst>
          </p:nvPr>
        </p:nvGraphicFramePr>
        <p:xfrm>
          <a:off x="-36512" y="116632"/>
          <a:ext cx="91805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7505" y="692696"/>
            <a:ext cx="885698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5"/>
            <a:endParaRPr lang="bg-BG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29896" y="2135404"/>
            <a:ext cx="4484207" cy="4058902"/>
            <a:chOff x="2329896" y="2135404"/>
            <a:chExt cx="4484207" cy="4058902"/>
          </a:xfrm>
        </p:grpSpPr>
        <p:sp>
          <p:nvSpPr>
            <p:cNvPr id="12" name="Freeform 11"/>
            <p:cNvSpPr/>
            <p:nvPr/>
          </p:nvSpPr>
          <p:spPr>
            <a:xfrm>
              <a:off x="3917156" y="3968214"/>
              <a:ext cx="1309687" cy="1309687"/>
            </a:xfrm>
            <a:custGeom>
              <a:avLst/>
              <a:gdLst>
                <a:gd name="connsiteX0" fmla="*/ 0 w 1309687"/>
                <a:gd name="connsiteY0" fmla="*/ 654844 h 1309687"/>
                <a:gd name="connsiteX1" fmla="*/ 654844 w 1309687"/>
                <a:gd name="connsiteY1" fmla="*/ 0 h 1309687"/>
                <a:gd name="connsiteX2" fmla="*/ 1309688 w 1309687"/>
                <a:gd name="connsiteY2" fmla="*/ 654844 h 1309687"/>
                <a:gd name="connsiteX3" fmla="*/ 654844 w 1309687"/>
                <a:gd name="connsiteY3" fmla="*/ 1309688 h 1309687"/>
                <a:gd name="connsiteX4" fmla="*/ 0 w 1309687"/>
                <a:gd name="connsiteY4" fmla="*/ 654844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687" h="1309687">
                  <a:moveTo>
                    <a:pt x="0" y="654844"/>
                  </a:moveTo>
                  <a:cubicBezTo>
                    <a:pt x="0" y="293184"/>
                    <a:pt x="293184" y="0"/>
                    <a:pt x="654844" y="0"/>
                  </a:cubicBezTo>
                  <a:cubicBezTo>
                    <a:pt x="1016504" y="0"/>
                    <a:pt x="1309688" y="293184"/>
                    <a:pt x="1309688" y="654844"/>
                  </a:cubicBezTo>
                  <a:cubicBezTo>
                    <a:pt x="1309688" y="1016504"/>
                    <a:pt x="1016504" y="1309688"/>
                    <a:pt x="654844" y="1309688"/>
                  </a:cubicBezTo>
                  <a:cubicBezTo>
                    <a:pt x="293184" y="1309688"/>
                    <a:pt x="0" y="1016504"/>
                    <a:pt x="0" y="654844"/>
                  </a:cubicBezTo>
                  <a:close/>
                </a:path>
              </a:pathLst>
            </a:cu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69" tIns="193069" rIns="193069" bIns="193069" numCol="1" spcCol="1270" anchor="ctr" anchorCtr="0">
              <a:noAutofit/>
            </a:bodyPr>
            <a:lstStyle/>
            <a:p>
              <a:pPr lvl="0" algn="ctr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" kern="1200" dirty="0" smtClean="0"/>
                <a:t>,</a:t>
              </a:r>
              <a:endParaRPr lang="bg-BG" sz="1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4433372" y="3491853"/>
              <a:ext cx="277254" cy="445293"/>
            </a:xfrm>
            <a:custGeom>
              <a:avLst/>
              <a:gdLst>
                <a:gd name="connsiteX0" fmla="*/ 0 w 277254"/>
                <a:gd name="connsiteY0" fmla="*/ 89059 h 445293"/>
                <a:gd name="connsiteX1" fmla="*/ 138627 w 277254"/>
                <a:gd name="connsiteY1" fmla="*/ 89059 h 445293"/>
                <a:gd name="connsiteX2" fmla="*/ 138627 w 277254"/>
                <a:gd name="connsiteY2" fmla="*/ 0 h 445293"/>
                <a:gd name="connsiteX3" fmla="*/ 277254 w 277254"/>
                <a:gd name="connsiteY3" fmla="*/ 222647 h 445293"/>
                <a:gd name="connsiteX4" fmla="*/ 138627 w 277254"/>
                <a:gd name="connsiteY4" fmla="*/ 445293 h 445293"/>
                <a:gd name="connsiteX5" fmla="*/ 138627 w 277254"/>
                <a:gd name="connsiteY5" fmla="*/ 356234 h 445293"/>
                <a:gd name="connsiteX6" fmla="*/ 0 w 277254"/>
                <a:gd name="connsiteY6" fmla="*/ 356234 h 445293"/>
                <a:gd name="connsiteX7" fmla="*/ 0 w 277254"/>
                <a:gd name="connsiteY7" fmla="*/ 89059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254" h="445293">
                  <a:moveTo>
                    <a:pt x="0" y="89059"/>
                  </a:moveTo>
                  <a:lnTo>
                    <a:pt x="138627" y="89059"/>
                  </a:lnTo>
                  <a:lnTo>
                    <a:pt x="138627" y="0"/>
                  </a:lnTo>
                  <a:lnTo>
                    <a:pt x="277254" y="222647"/>
                  </a:lnTo>
                  <a:lnTo>
                    <a:pt x="138627" y="445293"/>
                  </a:lnTo>
                  <a:lnTo>
                    <a:pt x="138627" y="356234"/>
                  </a:lnTo>
                  <a:lnTo>
                    <a:pt x="0" y="356234"/>
                  </a:lnTo>
                  <a:lnTo>
                    <a:pt x="0" y="89059"/>
                  </a:lnTo>
                  <a:close/>
                </a:path>
              </a:pathLst>
            </a:custGeom>
            <a:solidFill>
              <a:srgbClr val="89BCFF"/>
            </a:solidFill>
          </p:spPr>
          <p:style>
            <a:lnRef idx="0">
              <a:schemeClr val="accent5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058" rIns="83175" bIns="89059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9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17156" y="2135404"/>
              <a:ext cx="1309687" cy="1309687"/>
            </a:xfrm>
            <a:custGeom>
              <a:avLst/>
              <a:gdLst>
                <a:gd name="connsiteX0" fmla="*/ 0 w 1309687"/>
                <a:gd name="connsiteY0" fmla="*/ 654844 h 1309687"/>
                <a:gd name="connsiteX1" fmla="*/ 654844 w 1309687"/>
                <a:gd name="connsiteY1" fmla="*/ 0 h 1309687"/>
                <a:gd name="connsiteX2" fmla="*/ 1309688 w 1309687"/>
                <a:gd name="connsiteY2" fmla="*/ 654844 h 1309687"/>
                <a:gd name="connsiteX3" fmla="*/ 654844 w 1309687"/>
                <a:gd name="connsiteY3" fmla="*/ 1309688 h 1309687"/>
                <a:gd name="connsiteX4" fmla="*/ 0 w 1309687"/>
                <a:gd name="connsiteY4" fmla="*/ 654844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687" h="1309687">
                  <a:moveTo>
                    <a:pt x="0" y="654844"/>
                  </a:moveTo>
                  <a:cubicBezTo>
                    <a:pt x="0" y="293184"/>
                    <a:pt x="293184" y="0"/>
                    <a:pt x="654844" y="0"/>
                  </a:cubicBezTo>
                  <a:cubicBezTo>
                    <a:pt x="1016504" y="0"/>
                    <a:pt x="1309688" y="293184"/>
                    <a:pt x="1309688" y="654844"/>
                  </a:cubicBezTo>
                  <a:cubicBezTo>
                    <a:pt x="1309688" y="1016504"/>
                    <a:pt x="1016504" y="1309688"/>
                    <a:pt x="654844" y="1309688"/>
                  </a:cubicBezTo>
                  <a:cubicBezTo>
                    <a:pt x="293184" y="1309688"/>
                    <a:pt x="0" y="1016504"/>
                    <a:pt x="0" y="654844"/>
                  </a:cubicBezTo>
                  <a:close/>
                </a:path>
              </a:pathLst>
            </a:custGeom>
            <a:blipFill dpi="0" rotWithShape="0">
              <a:blip r:embed="rId8" cstate="print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69" tIns="193069" rIns="193069" bIns="193069" numCol="1" spcCol="1270" anchor="ctr" anchorCtr="0">
              <a:noAutofit/>
            </a:bodyPr>
            <a:lstStyle/>
            <a:p>
              <a:pPr lvl="0" algn="ctr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" b="1" kern="1200" dirty="0" smtClean="0">
                  <a:solidFill>
                    <a:schemeClr val="bg1"/>
                  </a:solidFill>
                </a:rPr>
                <a:t>.</a:t>
              </a:r>
              <a:endParaRPr lang="bg-BG" sz="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2688971">
              <a:off x="5220206" y="4854690"/>
              <a:ext cx="277254" cy="445293"/>
            </a:xfrm>
            <a:custGeom>
              <a:avLst/>
              <a:gdLst>
                <a:gd name="connsiteX0" fmla="*/ 0 w 277254"/>
                <a:gd name="connsiteY0" fmla="*/ 89059 h 445293"/>
                <a:gd name="connsiteX1" fmla="*/ 138627 w 277254"/>
                <a:gd name="connsiteY1" fmla="*/ 89059 h 445293"/>
                <a:gd name="connsiteX2" fmla="*/ 138627 w 277254"/>
                <a:gd name="connsiteY2" fmla="*/ 0 h 445293"/>
                <a:gd name="connsiteX3" fmla="*/ 277254 w 277254"/>
                <a:gd name="connsiteY3" fmla="*/ 222647 h 445293"/>
                <a:gd name="connsiteX4" fmla="*/ 138627 w 277254"/>
                <a:gd name="connsiteY4" fmla="*/ 445293 h 445293"/>
                <a:gd name="connsiteX5" fmla="*/ 138627 w 277254"/>
                <a:gd name="connsiteY5" fmla="*/ 356234 h 445293"/>
                <a:gd name="connsiteX6" fmla="*/ 0 w 277254"/>
                <a:gd name="connsiteY6" fmla="*/ 356234 h 445293"/>
                <a:gd name="connsiteX7" fmla="*/ 0 w 277254"/>
                <a:gd name="connsiteY7" fmla="*/ 89059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254" h="445293">
                  <a:moveTo>
                    <a:pt x="0" y="89059"/>
                  </a:moveTo>
                  <a:lnTo>
                    <a:pt x="138627" y="89059"/>
                  </a:lnTo>
                  <a:lnTo>
                    <a:pt x="138627" y="0"/>
                  </a:lnTo>
                  <a:lnTo>
                    <a:pt x="277254" y="222647"/>
                  </a:lnTo>
                  <a:lnTo>
                    <a:pt x="138627" y="445293"/>
                  </a:lnTo>
                  <a:lnTo>
                    <a:pt x="138627" y="356234"/>
                  </a:lnTo>
                  <a:lnTo>
                    <a:pt x="0" y="356234"/>
                  </a:lnTo>
                  <a:lnTo>
                    <a:pt x="0" y="89059"/>
                  </a:lnTo>
                  <a:close/>
                </a:path>
              </a:pathLst>
            </a:custGeom>
            <a:solidFill>
              <a:srgbClr val="89BCFF"/>
            </a:solidFill>
          </p:spPr>
          <p:style>
            <a:lnRef idx="0">
              <a:schemeClr val="accent5">
                <a:shade val="90000"/>
                <a:hueOff val="445479"/>
                <a:satOff val="-23417"/>
                <a:lumOff val="21622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90000"/>
                <a:hueOff val="445479"/>
                <a:satOff val="-23417"/>
                <a:lumOff val="216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9058" rIns="83176" bIns="89059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9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04416" y="4884619"/>
              <a:ext cx="1309687" cy="1309687"/>
            </a:xfrm>
            <a:custGeom>
              <a:avLst/>
              <a:gdLst>
                <a:gd name="connsiteX0" fmla="*/ 0 w 1309687"/>
                <a:gd name="connsiteY0" fmla="*/ 654844 h 1309687"/>
                <a:gd name="connsiteX1" fmla="*/ 654844 w 1309687"/>
                <a:gd name="connsiteY1" fmla="*/ 0 h 1309687"/>
                <a:gd name="connsiteX2" fmla="*/ 1309688 w 1309687"/>
                <a:gd name="connsiteY2" fmla="*/ 654844 h 1309687"/>
                <a:gd name="connsiteX3" fmla="*/ 654844 w 1309687"/>
                <a:gd name="connsiteY3" fmla="*/ 1309688 h 1309687"/>
                <a:gd name="connsiteX4" fmla="*/ 0 w 1309687"/>
                <a:gd name="connsiteY4" fmla="*/ 654844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687" h="1309687">
                  <a:moveTo>
                    <a:pt x="0" y="654844"/>
                  </a:moveTo>
                  <a:cubicBezTo>
                    <a:pt x="0" y="293184"/>
                    <a:pt x="293184" y="0"/>
                    <a:pt x="654844" y="0"/>
                  </a:cubicBezTo>
                  <a:cubicBezTo>
                    <a:pt x="1016504" y="0"/>
                    <a:pt x="1309688" y="293184"/>
                    <a:pt x="1309688" y="654844"/>
                  </a:cubicBezTo>
                  <a:cubicBezTo>
                    <a:pt x="1309688" y="1016504"/>
                    <a:pt x="1016504" y="1309688"/>
                    <a:pt x="654844" y="1309688"/>
                  </a:cubicBezTo>
                  <a:cubicBezTo>
                    <a:pt x="293184" y="1309688"/>
                    <a:pt x="0" y="1016504"/>
                    <a:pt x="0" y="654844"/>
                  </a:cubicBezTo>
                  <a:close/>
                </a:path>
              </a:pathLst>
            </a:custGeom>
            <a:blipFill dpi="0" rotWithShape="0">
              <a:blip r:embed="rId9" cstate="print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69" tIns="193069" rIns="193069" bIns="193069" numCol="1" spcCol="1270" anchor="ctr" anchorCtr="0">
              <a:noAutofit/>
            </a:bodyPr>
            <a:lstStyle/>
            <a:p>
              <a:pPr lvl="0" algn="ctr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" b="1" kern="1200" dirty="0" smtClean="0">
                  <a:solidFill>
                    <a:schemeClr val="bg1"/>
                  </a:solidFill>
                </a:rPr>
                <a:t>Спа и/или </a:t>
              </a:r>
              <a:r>
                <a:rPr lang="bg-BG" sz="100" b="1" kern="1200" dirty="0" err="1" smtClean="0">
                  <a:solidFill>
                    <a:schemeClr val="bg1"/>
                  </a:solidFill>
                </a:rPr>
                <a:t>балнео</a:t>
              </a:r>
              <a:endParaRPr lang="bg-BG" sz="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30725173">
              <a:off x="3579983" y="4882743"/>
              <a:ext cx="277255" cy="445294"/>
            </a:xfrm>
            <a:custGeom>
              <a:avLst/>
              <a:gdLst>
                <a:gd name="connsiteX0" fmla="*/ 0 w 277254"/>
                <a:gd name="connsiteY0" fmla="*/ 89059 h 445293"/>
                <a:gd name="connsiteX1" fmla="*/ 138627 w 277254"/>
                <a:gd name="connsiteY1" fmla="*/ 89059 h 445293"/>
                <a:gd name="connsiteX2" fmla="*/ 138627 w 277254"/>
                <a:gd name="connsiteY2" fmla="*/ 0 h 445293"/>
                <a:gd name="connsiteX3" fmla="*/ 277254 w 277254"/>
                <a:gd name="connsiteY3" fmla="*/ 222647 h 445293"/>
                <a:gd name="connsiteX4" fmla="*/ 138627 w 277254"/>
                <a:gd name="connsiteY4" fmla="*/ 445293 h 445293"/>
                <a:gd name="connsiteX5" fmla="*/ 138627 w 277254"/>
                <a:gd name="connsiteY5" fmla="*/ 356234 h 445293"/>
                <a:gd name="connsiteX6" fmla="*/ 0 w 277254"/>
                <a:gd name="connsiteY6" fmla="*/ 356234 h 445293"/>
                <a:gd name="connsiteX7" fmla="*/ 0 w 277254"/>
                <a:gd name="connsiteY7" fmla="*/ 89059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254" h="445293">
                  <a:moveTo>
                    <a:pt x="277254" y="356234"/>
                  </a:moveTo>
                  <a:lnTo>
                    <a:pt x="138627" y="356234"/>
                  </a:lnTo>
                  <a:lnTo>
                    <a:pt x="138627" y="445293"/>
                  </a:lnTo>
                  <a:lnTo>
                    <a:pt x="0" y="222646"/>
                  </a:lnTo>
                  <a:lnTo>
                    <a:pt x="138627" y="0"/>
                  </a:lnTo>
                  <a:lnTo>
                    <a:pt x="138627" y="89059"/>
                  </a:lnTo>
                  <a:lnTo>
                    <a:pt x="277254" y="89059"/>
                  </a:lnTo>
                  <a:lnTo>
                    <a:pt x="277254" y="356234"/>
                  </a:lnTo>
                  <a:close/>
                </a:path>
              </a:pathLst>
            </a:custGeom>
            <a:solidFill>
              <a:srgbClr val="89BCFF"/>
            </a:solidFill>
          </p:spPr>
          <p:style>
            <a:lnRef idx="0">
              <a:schemeClr val="accent5">
                <a:shade val="90000"/>
                <a:hueOff val="890958"/>
                <a:satOff val="-46833"/>
                <a:lumOff val="43244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90000"/>
                <a:hueOff val="890958"/>
                <a:satOff val="-46833"/>
                <a:lumOff val="432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5" tIns="89058" rIns="1" bIns="890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9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29896" y="4884619"/>
              <a:ext cx="1309687" cy="1309687"/>
            </a:xfrm>
            <a:custGeom>
              <a:avLst/>
              <a:gdLst>
                <a:gd name="connsiteX0" fmla="*/ 0 w 1309687"/>
                <a:gd name="connsiteY0" fmla="*/ 654844 h 1309687"/>
                <a:gd name="connsiteX1" fmla="*/ 654844 w 1309687"/>
                <a:gd name="connsiteY1" fmla="*/ 0 h 1309687"/>
                <a:gd name="connsiteX2" fmla="*/ 1309688 w 1309687"/>
                <a:gd name="connsiteY2" fmla="*/ 654844 h 1309687"/>
                <a:gd name="connsiteX3" fmla="*/ 654844 w 1309687"/>
                <a:gd name="connsiteY3" fmla="*/ 1309688 h 1309687"/>
                <a:gd name="connsiteX4" fmla="*/ 0 w 1309687"/>
                <a:gd name="connsiteY4" fmla="*/ 654844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687" h="1309687">
                  <a:moveTo>
                    <a:pt x="0" y="654844"/>
                  </a:moveTo>
                  <a:cubicBezTo>
                    <a:pt x="0" y="293184"/>
                    <a:pt x="293184" y="0"/>
                    <a:pt x="654844" y="0"/>
                  </a:cubicBezTo>
                  <a:cubicBezTo>
                    <a:pt x="1016504" y="0"/>
                    <a:pt x="1309688" y="293184"/>
                    <a:pt x="1309688" y="654844"/>
                  </a:cubicBezTo>
                  <a:cubicBezTo>
                    <a:pt x="1309688" y="1016504"/>
                    <a:pt x="1016504" y="1309688"/>
                    <a:pt x="654844" y="1309688"/>
                  </a:cubicBezTo>
                  <a:cubicBezTo>
                    <a:pt x="293184" y="1309688"/>
                    <a:pt x="0" y="1016504"/>
                    <a:pt x="0" y="654844"/>
                  </a:cubicBezTo>
                  <a:close/>
                </a:path>
              </a:pathLst>
            </a:custGeom>
            <a:blipFill dpi="0" rotWithShape="0">
              <a:blip r:embed="rId10" cstate="print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69" tIns="193069" rIns="193069" bIns="193069" numCol="1" spcCol="1270" anchor="ctr" anchorCtr="0">
              <a:noAutofit/>
            </a:bodyPr>
            <a:lstStyle/>
            <a:p>
              <a:pPr lvl="0" algn="ctr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" b="1" kern="1200" baseline="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bg-BG" sz="2000" b="1" kern="1200" baseline="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bg-BG" sz="2000" b="1" kern="1200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4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E707B4-FE11-49BE-89B7-0712FB205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0BB69-E9F4-447C-B7EB-F9F27AC02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C61E7B-5014-4058-8AC9-03EB9BD5C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308DB-49DB-43A8-A36D-5C151F67E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9144FA-20CA-449E-9617-E5235FA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67683-14E5-45E1-9269-4CEA21129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0B280-6340-4A3E-9B29-9623AE787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3E18B-98C9-4A5E-BFE8-FC40072CA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F4791-1D32-4001-AC91-D9A3AC93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B8576-914A-484A-9A7E-E29798CB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Graphic spid="3" grpId="0">
        <p:bldSub>
          <a:bldDgm bld="one"/>
        </p:bldSub>
      </p:bldGraphic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897341" y="3866061"/>
            <a:ext cx="8228901" cy="4923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6"/>
              </a:spcBef>
            </a:pPr>
            <a:r>
              <a:rPr lang="bg-BG" sz="2800" dirty="0"/>
              <a:t>Какво искаме да говорят за нас?</a:t>
            </a:r>
          </a:p>
        </p:txBody>
      </p:sp>
      <p:pic>
        <p:nvPicPr>
          <p:cNvPr id="3" name="Picture 2" descr="C:\Documents and Settings\pmg25_e.koleva\My Documents\My Pictures\imagesCAH90Q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3424393"/>
            <a:ext cx="1798939" cy="137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7389"/>
            <a:ext cx="9180512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7" name="Oval 36"/>
          <p:cNvSpPr/>
          <p:nvPr/>
        </p:nvSpPr>
        <p:spPr>
          <a:xfrm>
            <a:off x="3085827" y="1916832"/>
            <a:ext cx="3710283" cy="3408224"/>
          </a:xfrm>
          <a:prstGeom prst="ellipse">
            <a:avLst/>
          </a:prstGeom>
          <a:noFill/>
          <a:ln w="3175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75280"/>
            <a:ext cx="970012" cy="878694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/>
        </p:spPr>
      </p:pic>
      <p:sp>
        <p:nvSpPr>
          <p:cNvPr id="40" name="TextBox 39"/>
          <p:cNvSpPr txBox="1"/>
          <p:nvPr/>
        </p:nvSpPr>
        <p:spPr>
          <a:xfrm>
            <a:off x="5360753" y="2275856"/>
            <a:ext cx="11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Море и още нещо</a:t>
            </a:r>
          </a:p>
        </p:txBody>
      </p:sp>
      <p:pic>
        <p:nvPicPr>
          <p:cNvPr id="41" name="Picture 7" descr="C:\Documents and Settings\pmg25_e.koleva\My Documents\My Pictures\Clipboard01555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5" y="2675698"/>
            <a:ext cx="1836031" cy="1763279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>
            <a:off x="4790200" y="2939626"/>
            <a:ext cx="135801" cy="1544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4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70404" y="3252323"/>
            <a:ext cx="1025525" cy="1469686"/>
            <a:chOff x="1943708" y="747073"/>
            <a:chExt cx="1152128" cy="1691362"/>
          </a:xfrm>
        </p:grpSpPr>
        <p:pic>
          <p:nvPicPr>
            <p:cNvPr id="44" name="Picture 5" descr="https://encrypted-tbn0.gstatic.com/images?q=tbn:ANd9GcStYpvUvC21N-wwHFqtrory2T-EKqHgKuMjz6H4U5MRkOYll0F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708" y="747073"/>
              <a:ext cx="1135850" cy="1081527"/>
            </a:xfrm>
            <a:prstGeom prst="ellipse">
              <a:avLst/>
            </a:prstGeom>
            <a:ln w="3175" cap="rnd">
              <a:solidFill>
                <a:sysClr val="window" lastClr="FFFFFF">
                  <a:lumMod val="95000"/>
                </a:sys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043580" y="1977976"/>
              <a:ext cx="1052256" cy="46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Качество - цена</a:t>
              </a:r>
              <a:endParaRPr kumimoji="0" lang="bg-BG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Picture 3" descr="C:\Documents and Settings\pmg25_e.koleva\My Documents\My Pictures\untitled68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980" y="1059087"/>
              <a:ext cx="605305" cy="457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2979546" y="2409194"/>
            <a:ext cx="1248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000" kern="0" dirty="0" smtClean="0">
                <a:solidFill>
                  <a:schemeClr val="tx2">
                    <a:lumMod val="75000"/>
                  </a:schemeClr>
                </a:solidFill>
              </a:rPr>
              <a:t>Забележителности</a:t>
            </a:r>
            <a:endParaRPr kumimoji="0" lang="bg-BG" sz="1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8" name="Picture 2" descr="C:\Documents and Settings\pmg25_e.koleva\My Documents\My Pictures\imagesCA62G1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68" y="1515492"/>
            <a:ext cx="947256" cy="852111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1497862" y="260648"/>
            <a:ext cx="6823835" cy="6326902"/>
          </a:xfrm>
          <a:prstGeom prst="ellips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6" descr="http://t1.gstatic.com/images?q=tbn:ANd9GcQZL7N2SfRnb4UyYUSoq_3_FN9NUyw-JUROdbjArk9iL6fiRgu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51" y="4760517"/>
            <a:ext cx="964856" cy="875393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349510" y="5667606"/>
            <a:ext cx="1238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Минерални извори</a:t>
            </a:r>
            <a:endParaRPr kumimoji="0" lang="bg-BG" sz="1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2" name="Picture 7" descr="http://t3.gstatic.com/images?q=tbn:ANd9GcT7El4oOSRPZWrTepebxL5aJjDYo4r_ftbMlunwgr0_tVqhcf64r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94" y="5733256"/>
            <a:ext cx="920211" cy="861069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542962" y="662601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Климат</a:t>
            </a:r>
            <a:endParaRPr kumimoji="0" lang="bg-BG" sz="1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4" name="Picture 12" descr="http://t2.gstatic.com/images?q=tbn:ANd9GcTapZb12QSh8SomOER2FtLYxKZR5_fe56DPFNuEIGkbnesOGbw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63" y="4521954"/>
            <a:ext cx="925511" cy="817226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537300" y="5389689"/>
            <a:ext cx="83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Чистота</a:t>
            </a:r>
            <a:endParaRPr kumimoji="0" lang="bg-BG" sz="1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6" name="Picture 14" descr="http://t2.gstatic.com/images?q=tbn:ANd9GcQuYwJSg-jC8p5GqYfDFvxhbTxN2Gxt1Hl8w-AYgl4_Ih3j6HZQh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29" y="1151088"/>
            <a:ext cx="882114" cy="882114"/>
          </a:xfrm>
          <a:prstGeom prst="ellipse">
            <a:avLst/>
          </a:prstGeom>
          <a:solidFill>
            <a:sysClr val="window" lastClr="FFFFFF"/>
          </a:solidFill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/>
        </p:spPr>
      </p:pic>
      <p:sp>
        <p:nvSpPr>
          <p:cNvPr id="57" name="TextBox 56"/>
          <p:cNvSpPr txBox="1"/>
          <p:nvPr/>
        </p:nvSpPr>
        <p:spPr>
          <a:xfrm>
            <a:off x="1466529" y="2110798"/>
            <a:ext cx="833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Сигурност</a:t>
            </a:r>
            <a:endParaRPr kumimoji="0" lang="bg-BG" sz="1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174" y="4321899"/>
            <a:ext cx="1128913" cy="246171"/>
          </a:xfrm>
          <a:prstGeom prst="rect">
            <a:avLst/>
          </a:prstGeom>
          <a:noFill/>
        </p:spPr>
        <p:txBody>
          <a:bodyPr wrap="square" lIns="91395" tIns="45695" rIns="91395" bIns="45695" rtlCol="0">
            <a:spAutoFit/>
          </a:bodyPr>
          <a:lstStyle/>
          <a:p>
            <a:pPr algn="ctr" defTabSz="913735">
              <a:defRPr/>
            </a:pPr>
            <a:r>
              <a:rPr lang="bg-BG" sz="1000" kern="0" dirty="0">
                <a:solidFill>
                  <a:schemeClr val="tx2">
                    <a:lumMod val="75000"/>
                  </a:schemeClr>
                </a:solidFill>
              </a:rPr>
              <a:t>Емоции</a:t>
            </a:r>
          </a:p>
        </p:txBody>
      </p:sp>
      <p:pic>
        <p:nvPicPr>
          <p:cNvPr id="26" name="Picture 5" descr="C:\Documents and Settings\pmg25_e.koleva\My Documents\My Pictures\imagesCAH7FI1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07" y="3315525"/>
            <a:ext cx="1118789" cy="1006374"/>
          </a:xfrm>
          <a:prstGeom prst="ellipse">
            <a:avLst/>
          </a:prstGeom>
          <a:ln w="3175" cap="rnd">
            <a:solidFill>
              <a:sysClr val="window" lastClr="FFFFFF">
                <a:lumMod val="95000"/>
              </a:sys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228102" y="954573"/>
            <a:ext cx="1193279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defTabSz="913735">
              <a:defRPr/>
            </a:pPr>
            <a:r>
              <a:rPr lang="bg-BG" sz="1000" kern="0" dirty="0">
                <a:solidFill>
                  <a:srgbClr val="D2D2D2">
                    <a:lumMod val="50000"/>
                  </a:srgbClr>
                </a:solidFill>
              </a:rPr>
              <a:t>Културна столица</a:t>
            </a:r>
          </a:p>
        </p:txBody>
      </p:sp>
      <p:pic>
        <p:nvPicPr>
          <p:cNvPr id="28" name="Picture 2" descr="C:\Documents and Settings\pmg25_e.koleva\My Documents\My Pictures\imagesкг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35" y="-47389"/>
            <a:ext cx="941130" cy="940119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48205" y="1971187"/>
            <a:ext cx="1238530" cy="246151"/>
          </a:xfrm>
          <a:prstGeom prst="rect">
            <a:avLst/>
          </a:prstGeom>
          <a:noFill/>
        </p:spPr>
        <p:txBody>
          <a:bodyPr wrap="square" lIns="91376" tIns="45685" rIns="91376" bIns="45685" rtlCol="0">
            <a:spAutoFit/>
          </a:bodyPr>
          <a:lstStyle/>
          <a:p>
            <a:pPr algn="ctr" defTabSz="913735">
              <a:defRPr/>
            </a:pPr>
            <a:r>
              <a:rPr lang="bg-BG" sz="1000" kern="0" dirty="0">
                <a:solidFill>
                  <a:srgbClr val="D2D2D2">
                    <a:lumMod val="50000"/>
                  </a:srgbClr>
                </a:solidFill>
              </a:rPr>
              <a:t>Планини</a:t>
            </a:r>
          </a:p>
        </p:txBody>
      </p:sp>
      <p:pic>
        <p:nvPicPr>
          <p:cNvPr id="30" name="Picture 8" descr="C:\Documents and Settings\pmg25_e.koleva\My Documents\My Pictures\imagesCAK870D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24" y="1086228"/>
            <a:ext cx="932273" cy="875707"/>
          </a:xfrm>
          <a:prstGeom prst="ellipse">
            <a:avLst/>
          </a:prstGeom>
          <a:ln w="3175" cap="rnd">
            <a:solidFill>
              <a:schemeClr val="bg1">
                <a:lumMod val="9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7" grpId="0"/>
      <p:bldP spid="49" grpId="0" animBg="1"/>
      <p:bldP spid="51" grpId="0"/>
      <p:bldP spid="53" grpId="0"/>
      <p:bldP spid="55" grpId="0"/>
      <p:bldP spid="57" grpId="0"/>
      <p:bldP spid="25" grpId="0"/>
      <p:bldP spid="27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-27384"/>
            <a:ext cx="9179495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3576" y="300366"/>
            <a:ext cx="8228901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sz="2800" dirty="0"/>
              <a:t>Кои трябва да са основните говорители на бранд България?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510885"/>
              </p:ext>
            </p:extLst>
          </p:nvPr>
        </p:nvGraphicFramePr>
        <p:xfrm>
          <a:off x="1475656" y="1124744"/>
          <a:ext cx="6336704" cy="529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1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56C320-9A61-474D-AB95-68DCE6FF0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9C88B6-0CFC-4D7A-8C79-731E69A1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0769CB-6589-4B81-BE21-B8FB7341C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8E41F1-FABF-46C6-887A-4E432C6E7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D7B75C-2376-43E6-A75E-D1AEB7CB1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341" y="3866061"/>
            <a:ext cx="8228901" cy="4923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6"/>
              </a:spcBef>
            </a:pPr>
            <a:r>
              <a:rPr lang="bg-BG" sz="2800" dirty="0" smtClean="0"/>
              <a:t>Благодарим за вниманието!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643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1038527" y="4041068"/>
            <a:ext cx="8084885" cy="492318"/>
          </a:xfrm>
        </p:spPr>
        <p:txBody>
          <a:bodyPr/>
          <a:lstStyle/>
          <a:p>
            <a:pPr>
              <a:spcBef>
                <a:spcPts val="246"/>
              </a:spcBef>
            </a:pPr>
            <a:r>
              <a:rPr lang="bg-BG" dirty="0" smtClean="0"/>
              <a:t>Кои са основните конкуренти на България като туристическа дестинация? </a:t>
            </a:r>
            <a:endParaRPr lang="bg-BG" dirty="0"/>
          </a:p>
        </p:txBody>
      </p:sp>
      <p:pic>
        <p:nvPicPr>
          <p:cNvPr id="5" name="Picture 6" descr="\\ELENA\My Pictures\imagesCA2V11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356994"/>
            <a:ext cx="1491485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398755" y="116632"/>
            <a:ext cx="8228901" cy="492318"/>
          </a:xfrm>
        </p:spPr>
        <p:txBody>
          <a:bodyPr/>
          <a:lstStyle/>
          <a:p>
            <a:pPr eaLnBrk="1" hangingPunct="1"/>
            <a:r>
              <a:rPr lang="bg-BG" sz="2800" dirty="0"/>
              <a:t>Кои са преките конкуренти на България?</a:t>
            </a:r>
          </a:p>
        </p:txBody>
      </p:sp>
      <p:sp>
        <p:nvSpPr>
          <p:cNvPr id="72" name="Oval 71"/>
          <p:cNvSpPr/>
          <p:nvPr/>
        </p:nvSpPr>
        <p:spPr>
          <a:xfrm>
            <a:off x="2760472" y="1434049"/>
            <a:ext cx="3677587" cy="359595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lIns="91376" tIns="45685" rIns="91376" bIns="45685" rtlCol="0" anchor="ctr"/>
          <a:lstStyle/>
          <a:p>
            <a:pPr algn="ctr" defTabSz="913735">
              <a:defRPr/>
            </a:pPr>
            <a:endParaRPr lang="bg-BG" sz="1400" kern="0" dirty="0">
              <a:solidFill>
                <a:sysClr val="window" lastClr="FFFFFF"/>
              </a:solidFill>
            </a:endParaRPr>
          </a:p>
        </p:txBody>
      </p:sp>
      <p:pic>
        <p:nvPicPr>
          <p:cNvPr id="73" name="Picture 2" descr="C:\Documents and Settings\pmg25_e.koleva\My Documents\My Pictures\BG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00" y="2098795"/>
            <a:ext cx="2610337" cy="22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5940154" y="2194241"/>
            <a:ext cx="99581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u="sng" kern="0" dirty="0">
                <a:solidFill>
                  <a:srgbClr val="4F81BD">
                    <a:lumMod val="50000"/>
                  </a:srgbClr>
                </a:solidFill>
              </a:rPr>
              <a:t>Австрия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319931" y="1254699"/>
            <a:ext cx="964039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u="sng" kern="0" dirty="0">
                <a:solidFill>
                  <a:srgbClr val="4F81BD">
                    <a:lumMod val="50000"/>
                  </a:srgbClr>
                </a:solidFill>
              </a:rPr>
              <a:t>Гърция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627786" y="4802786"/>
            <a:ext cx="120057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kern="0" dirty="0">
                <a:solidFill>
                  <a:srgbClr val="4F81BD">
                    <a:lumMod val="50000"/>
                  </a:srgbClr>
                </a:solidFill>
              </a:rPr>
              <a:t>Словения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88025" y="1254699"/>
            <a:ext cx="960509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u="sng" kern="0" dirty="0">
                <a:solidFill>
                  <a:srgbClr val="4F81BD">
                    <a:lumMod val="50000"/>
                  </a:srgbClr>
                </a:solidFill>
              </a:rPr>
              <a:t>Турция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35698" y="3571144"/>
            <a:ext cx="120410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kern="0" dirty="0">
                <a:solidFill>
                  <a:srgbClr val="4F81BD">
                    <a:lumMod val="50000"/>
                  </a:srgbClr>
                </a:solidFill>
              </a:rPr>
              <a:t>Хърватска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72310" y="2190804"/>
            <a:ext cx="78752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u="sng" kern="0" dirty="0">
                <a:solidFill>
                  <a:srgbClr val="4F81BD">
                    <a:lumMod val="50000"/>
                  </a:srgbClr>
                </a:solidFill>
              </a:rPr>
              <a:t>Чехия</a:t>
            </a:r>
          </a:p>
        </p:txBody>
      </p:sp>
      <p:sp>
        <p:nvSpPr>
          <p:cNvPr id="84" name="Oval 83"/>
          <p:cNvSpPr/>
          <p:nvPr/>
        </p:nvSpPr>
        <p:spPr>
          <a:xfrm>
            <a:off x="6020494" y="1706443"/>
            <a:ext cx="504843" cy="48779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6" tIns="45685" rIns="91376" bIns="4568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400" b="1" kern="0" dirty="0">
              <a:solidFill>
                <a:sysClr val="window" lastClr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563888" y="842347"/>
            <a:ext cx="431428" cy="42970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6" tIns="45685" rIns="91376" bIns="4568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912736" y="836712"/>
            <a:ext cx="475757" cy="45666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6" tIns="45685" rIns="91376" bIns="4568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562687" y="1780590"/>
            <a:ext cx="471655" cy="44661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6" tIns="45685" rIns="91376" bIns="4568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400" kern="0" dirty="0">
              <a:solidFill>
                <a:sysClr val="window" lastClr="FFFFFF"/>
              </a:solidFill>
            </a:endParaRPr>
          </a:p>
        </p:txBody>
      </p:sp>
      <p:pic>
        <p:nvPicPr>
          <p:cNvPr id="19458" name="Picture 2" descr="https://encrypted-tbn2.gstatic.com/images?q=tbn:ANd9GcTEAybHbKbHlbacD4-_lhBDTCXqH-4LaBgZ-yjTRdNGt3HKpD6U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1" y="4298731"/>
            <a:ext cx="564615" cy="5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encrypted-tbn1.gstatic.com/images?q=tbn:ANd9GcRulBA20E0CK-HTt49Le9a9TDTlVY_GVej81zTgXTRV6fB16TIje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58" y="3074593"/>
            <a:ext cx="461826" cy="46080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BaAFkDASIAAhEBAxEB/8QAHAAAAgIDAQEAAAAAAAAAAAAABQYEBwACAwEI/8QAPhAAAQMDAQUEBwUFCQAAAAAAAQIDBAAFESEGEhMxQSJRYXEHMoGRobHRFEJSkuEVFmKCwSMkNENTcoOi8P/EABoBAAIDAQEAAAAAAAAAAAAAAAMFAQIEAAb/xAAqEQABAwIFAwIHAAAAAAAAAAABAAIDBBESEyExQSIyUWGRBUJDgbHB4f/aAAwDAQACEQMRAD8AvCsrKg3e6RrVFL8lR7kIHNZ7hXHRWa1z3BrRclS3XW2kKW6tKEJGSpRwAKXZm18UOli2MOTnv4OygfzH54pRu92l3hzekKKWgcoZSeyn6nxrrAeRHjgI0UfWPfQDLfZPIvhIYzFLqfHH3TAu6X9/UO2+GO7hqeUPiBXByZtAnVu9xc9y7fp8F0JcuGOtQpF0x96q5iMKDTRo9kbc2r2hto3pVshXJkesqE4ppwDv3FZz5A0U2b2+sG0DojR5JjzScfZZSeG5nuHRR05Amq9kXgjPapD2vdakzkvISA4pP9oR1I5Hz+lS2QrLLQN8WPovqesqh/R56VpNteatm0zypEEkJbmK1cY/3dVJ8eY8el7NOIdbQ40tK0LAUlSTkEHkQaODdKZI3RusVtWVlZUoa1cUEIUpRwAMmka42m43ueqTKkNMoHZabGVbiflnvpnvcnhpbZB1XqfIVAD6W2ytR0FI6+ue2XKj43W2lkfD1s3QprZIAdub7mv1rt+6bIH+Md9iQK3c2giHCEPpJcVw0FsFWT56DqKxG0UNCSlcjHDVw1FbZ569RnuNCzKgi62GetJ59v4oruykbrLf+H0odK2Ti4P97kf9fpTUmSl9lLiCClXIg5B8qgyl6Gl8tXMD3KW1tRtiSPO2Tj64mSPcn6Utz9j2CSRNez4oBqwpq+dL81fOhR11RitiRxNI/uKr6XsqW8lE0Hza/WrJ9De0MqA4Nmro+l1hWTBczqg8y3r0OpHdqO6liarnQlT7seQ2+wsodaWFtqH3VA5B99Oqasl0xG6HJTtkbblfTorKHbPXNF5skO4tgASGgpSQfVV94ew5HsojTsG4ukZBBsUpXyTvXdxGdG0pT8M/1oY3cjw5RuDTSYraSSUr3yRnuxXLaF/hX6cDk4UDgcz2RSxMvTz9skKahpDT7G8FF1IVufj3eZ5jTxryWU6aeVx4P7TWGO4aOCpzlztjGkZMh5BJKCMISD8O+jgtaSpsTWwyCoEpVJSrJ65B8qQ5UtgWplDZQp8bhWEq3jyP017qdmLg1dFonQUPFhxfDWFoCeGpWmCM89QT0IxTqnp2yNNyUaoeGgYCb67n2RC5SXYrTbcThJSMghR7u6uLshRaSXMb+BvbvLNDLtdZaLq6y3GbUAtRSC8ApSepx0FRWLmJsJqQlJSlxOQCfjSCspzGwEeSEGNpO66zHuetAprvOpUuRz1oLLf50CCMrUxqhzHMk0JeVlVSpLmc61HYbLz6UjXWnEYwi5RVdHocfUvZZyOvkxJUE+CVAK+ZVT3SV6LY5j2uSOhcT8qdac0j8cLXJDU2zXWVa7eIMTaDickyGkrB8R2T8hSbb291Tzs14yJJZ3VbxG4gE6pSnljSrO9JFsVMsomMpy9CJWQOZbPrfIH2VT8RUlEhSnZKHGVZ7PDAOvjSqpiypJOMVit1O4vjbbhcSlD7LAbIbcwjdWEjmoMDXvHbPvqLEucmKghqU8gLVvq4bq0jOPA+Xuog3CabJKXV4SBw09xHDxk/8Y99RHbMhakOCRuLOC4NwEA9SnUDGc6EaeNFZMwMsXaLSdXXtr5RhB+222DJVKfblALSJCVkqIyo655jTrU1mS+mI2JSwp4DtFIwDrp8MUElh9DLLEAsJaaTjDuSa9TJdDCA8pJcAwSnkaxTDMjA9SfXVc0HGb7KbJk89aFyH89a0ekZqE44VHAqIorI4Cx1ZUcCmDZ22kqDqxUKz2xchwLWk4p2t8PtNx2sBSiBk9PGhVU302blDkeAE+7FR+BZgsjHFcKh5DQfKj9RYJYZjNMMkbjaQkeypO8nvr01NFkwtZ4CQPdicSsWkLSUqAKSMEEZBr5x9J+zFy2Ouhk29542aUslhXrBhR14Zz8O8eINfR9RLrAiXO3vwrhHRIjPJ3XG1jIUP/daI5gcLEKY5HMNwvklN/uKf88K80D6Vv8AvHcOqmz/ACU5ba+jCZYn3JVnQ5PthJPDTq8yPEffHiNe8daT49vbkpKmFheOYHMeY6UA08fLQtzZy7YrQ7RTjz4X5f1rRV/mno1+U/Wpgsiz9011Rs+s80mq5MQ+UK4dK7YlCv2zMX/p/lqRHnzM72UD+Si7VhCOaa1kxo8QYdWAr8A5mqlrToGrZFERrI5eN3+6tJw3L3B/C2kf0p42KZmJP2+5yHnJDgw2hxZIbT346E/L20mWtltT6XVJyQcpT0Hj4mn20Fat3AJrTBRNZ1uaAViraxjhlxbclPtvkKOO1Rbjq/FQO0Rnlgdk0c+xueNHKWIrXihkYr2vOtUXIbNiKWDikXaTZCFcXC+9CR9o5h9slC/zDn7aslzlUdaUkHKR7qguV2kjUKj39mrrGWRDkvFA5B5KXPjgGuDls2lSMJS15hn9avMNo/An3V4ptH4E+6qdPhaRVSDQH8KgXNndqZnZU8pIP4QE/Kptr9GExxYXKdOeuavJpCM+qn3VspKRjQe6rslwDpCHJI+TuKQrN6N2GAkuObxpwt+zcKGBuoBIokxyqQOVWzHO3WcgLRtltoYQkAV0rKyoXL//2Q=="/>
          <p:cNvSpPr>
            <a:spLocks noChangeAspect="1" noChangeArrowheads="1"/>
          </p:cNvSpPr>
          <p:nvPr/>
        </p:nvSpPr>
        <p:spPr bwMode="auto">
          <a:xfrm>
            <a:off x="1" y="-411163"/>
            <a:ext cx="8477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BaAFkDASIAAhEBAxEB/8QAHAAAAgIDAQEAAAAAAAAAAAAABQYEBwACAwEI/8QAPhAAAQMDAQUEBwUFCQAAAAAAAQIDBAAFESEGEhMxQSJRYXEHMoGRobHRFEJSkuEVFmKCwSMkNENTcoOi8P/EABoBAAIDAQEAAAAAAAAAAAAAAAMFAQIEAAb/xAAqEQABAwIFAwIHAAAAAAAAAAABAAIDBBESEyExQSIyUWGRBUJDgbHB4f/aAAwDAQACEQMRAD8AvCsrKg3e6RrVFL8lR7kIHNZ7hXHRWa1z3BrRclS3XW2kKW6tKEJGSpRwAKXZm18UOli2MOTnv4OygfzH54pRu92l3hzekKKWgcoZSeyn6nxrrAeRHjgI0UfWPfQDLfZPIvhIYzFLqfHH3TAu6X9/UO2+GO7hqeUPiBXByZtAnVu9xc9y7fp8F0JcuGOtQpF0x96q5iMKDTRo9kbc2r2hto3pVshXJkesqE4ppwDv3FZz5A0U2b2+sG0DojR5JjzScfZZSeG5nuHRR05Amq9kXgjPapD2vdakzkvISA4pP9oR1I5Hz+lS2QrLLQN8WPovqesqh/R56VpNteatm0zypEEkJbmK1cY/3dVJ8eY8el7NOIdbQ40tK0LAUlSTkEHkQaODdKZI3RusVtWVlZUoa1cUEIUpRwAMmka42m43ueqTKkNMoHZabGVbiflnvpnvcnhpbZB1XqfIVAD6W2ytR0FI6+ue2XKj43W2lkfD1s3QprZIAdub7mv1rt+6bIH+Md9iQK3c2giHCEPpJcVw0FsFWT56DqKxG0UNCSlcjHDVw1FbZ569RnuNCzKgi62GetJ59v4oruykbrLf+H0odK2Ti4P97kf9fpTUmSl9lLiCClXIg5B8qgyl6Gl8tXMD3KW1tRtiSPO2Tj64mSPcn6Utz9j2CSRNez4oBqwpq+dL81fOhR11RitiRxNI/uKr6XsqW8lE0Hza/WrJ9De0MqA4Nmro+l1hWTBczqg8y3r0OpHdqO6liarnQlT7seQ2+wsodaWFtqH3VA5B99Oqasl0xG6HJTtkbblfTorKHbPXNF5skO4tgASGgpSQfVV94ew5HsojTsG4ukZBBsUpXyTvXdxGdG0pT8M/1oY3cjw5RuDTSYraSSUr3yRnuxXLaF/hX6cDk4UDgcz2RSxMvTz9skKahpDT7G8FF1IVufj3eZ5jTxryWU6aeVx4P7TWGO4aOCpzlztjGkZMh5BJKCMISD8O+jgtaSpsTWwyCoEpVJSrJ65B8qQ5UtgWplDZQp8bhWEq3jyP017qdmLg1dFonQUPFhxfDWFoCeGpWmCM89QT0IxTqnp2yNNyUaoeGgYCb67n2RC5SXYrTbcThJSMghR7u6uLshRaSXMb+BvbvLNDLtdZaLq6y3GbUAtRSC8ApSepx0FRWLmJsJqQlJSlxOQCfjSCspzGwEeSEGNpO66zHuetAprvOpUuRz1oLLf50CCMrUxqhzHMk0JeVlVSpLmc61HYbLz6UjXWnEYwi5RVdHocfUvZZyOvkxJUE+CVAK+ZVT3SV6LY5j2uSOhcT8qdac0j8cLXJDU2zXWVa7eIMTaDickyGkrB8R2T8hSbb291Tzs14yJJZ3VbxG4gE6pSnljSrO9JFsVMsomMpy9CJWQOZbPrfIH2VT8RUlEhSnZKHGVZ7PDAOvjSqpiypJOMVit1O4vjbbhcSlD7LAbIbcwjdWEjmoMDXvHbPvqLEucmKghqU8gLVvq4bq0jOPA+Xuog3CabJKXV4SBw09xHDxk/8Y99RHbMhakOCRuLOC4NwEA9SnUDGc6EaeNFZMwMsXaLSdXXtr5RhB+222DJVKfblALSJCVkqIyo655jTrU1mS+mI2JSwp4DtFIwDrp8MUElh9DLLEAsJaaTjDuSa9TJdDCA8pJcAwSnkaxTDMjA9SfXVc0HGb7KbJk89aFyH89a0ekZqE44VHAqIorI4Cx1ZUcCmDZ22kqDqxUKz2xchwLWk4p2t8PtNx2sBSiBk9PGhVU302blDkeAE+7FR+BZgsjHFcKh5DQfKj9RYJYZjNMMkbjaQkeypO8nvr01NFkwtZ4CQPdicSsWkLSUqAKSMEEZBr5x9J+zFy2Ouhk29542aUslhXrBhR14Zz8O8eINfR9RLrAiXO3vwrhHRIjPJ3XG1jIUP/daI5gcLEKY5HMNwvklN/uKf88K80D6Vv8AvHcOqmz/ACU5ba+jCZYn3JVnQ5PthJPDTq8yPEffHiNe8daT49vbkpKmFheOYHMeY6UA08fLQtzZy7YrQ7RTjz4X5f1rRV/mno1+U/Wpgsiz9011Rs+s80mq5MQ+UK4dK7YlCv2zMX/p/lqRHnzM72UD+Si7VhCOaa1kxo8QYdWAr8A5mqlrToGrZFERrI5eN3+6tJw3L3B/C2kf0p42KZmJP2+5yHnJDgw2hxZIbT346E/L20mWtltT6XVJyQcpT0Hj4mn20Fat3AJrTBRNZ1uaAViraxjhlxbclPtvkKOO1Rbjq/FQO0Rnlgdk0c+xueNHKWIrXihkYr2vOtUXIbNiKWDikXaTZCFcXC+9CR9o5h9slC/zDn7aslzlUdaUkHKR7qguV2kjUKj39mrrGWRDkvFA5B5KXPjgGuDls2lSMJS15hn9avMNo/An3V4ptH4E+6qdPhaRVSDQH8KgXNndqZnZU8pIP4QE/Kptr9GExxYXKdOeuavJpCM+qn3VspKRjQe6rslwDpCHJI+TuKQrN6N2GAkuObxpwt+zcKGBuoBIokxyqQOVWzHO3WcgLRtltoYQkAV0rKyoXL//2Q=="/>
          <p:cNvSpPr>
            <a:spLocks noChangeAspect="1" noChangeArrowheads="1"/>
          </p:cNvSpPr>
          <p:nvPr/>
        </p:nvSpPr>
        <p:spPr bwMode="auto">
          <a:xfrm>
            <a:off x="152402" y="-258762"/>
            <a:ext cx="8477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2" y="2951463"/>
            <a:ext cx="513468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107733" y="3486948"/>
            <a:ext cx="120057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kern="0" dirty="0">
                <a:solidFill>
                  <a:srgbClr val="4F81BD">
                    <a:lumMod val="50000"/>
                  </a:srgbClr>
                </a:solidFill>
              </a:rPr>
              <a:t>Испания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63517" y="5378850"/>
            <a:ext cx="120057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kern="0" dirty="0">
                <a:solidFill>
                  <a:srgbClr val="4F81BD">
                    <a:lumMod val="50000"/>
                  </a:srgbClr>
                </a:solidFill>
              </a:rPr>
              <a:t>Италия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31669" y="4802786"/>
            <a:ext cx="1200573" cy="307706"/>
          </a:xfrm>
          <a:prstGeom prst="rect">
            <a:avLst/>
          </a:prstGeom>
        </p:spPr>
        <p:txBody>
          <a:bodyPr wrap="square" lIns="91376" tIns="45685" rIns="91376" bIns="45685">
            <a:spAutoFit/>
          </a:bodyPr>
          <a:lstStyle/>
          <a:p>
            <a:pPr defTabSz="913735">
              <a:defRPr/>
            </a:pPr>
            <a:r>
              <a:rPr lang="bg-BG" sz="1400" b="1" kern="0" dirty="0">
                <a:solidFill>
                  <a:srgbClr val="4F81BD">
                    <a:lumMod val="50000"/>
                  </a:srgbClr>
                </a:solidFill>
              </a:rPr>
              <a:t>Франция</a:t>
            </a:r>
          </a:p>
        </p:txBody>
      </p:sp>
      <p:sp>
        <p:nvSpPr>
          <p:cNvPr id="30" name="Oval 29"/>
          <p:cNvSpPr/>
          <p:nvPr/>
        </p:nvSpPr>
        <p:spPr>
          <a:xfrm>
            <a:off x="4326627" y="4797152"/>
            <a:ext cx="471655" cy="44661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6" tIns="45685" rIns="91376" bIns="4568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8818" y="4278530"/>
            <a:ext cx="471655" cy="446614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76" tIns="45685" rIns="91376" bIns="4568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35">
              <a:defRPr/>
            </a:pPr>
            <a:endParaRPr lang="bg-BG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48" name="Abgerundetes Rechteck 21">
            <a:hlinkClick r:id="rId13"/>
          </p:cNvPr>
          <p:cNvSpPr/>
          <p:nvPr/>
        </p:nvSpPr>
        <p:spPr bwMode="auto">
          <a:xfrm>
            <a:off x="5868145" y="5161626"/>
            <a:ext cx="3290722" cy="355608"/>
          </a:xfrm>
          <a:prstGeom prst="roundRect">
            <a:avLst/>
          </a:prstGeom>
          <a:gradFill>
            <a:gsLst>
              <a:gs pos="0">
                <a:srgbClr val="4B90FF"/>
              </a:gs>
              <a:gs pos="100000">
                <a:srgbClr val="2A79FF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lIns="91422" tIns="45710" rIns="91422" bIns="89982" rtlCol="0" anchor="ctr"/>
          <a:lstStyle/>
          <a:p>
            <a:pPr algn="just">
              <a:lnSpc>
                <a:spcPct val="150000"/>
              </a:lnSpc>
            </a:pPr>
            <a:r>
              <a:rPr lang="bg-BG" sz="1200" dirty="0">
                <a:solidFill>
                  <a:schemeClr val="bg1"/>
                </a:solidFill>
              </a:rPr>
              <a:t>Критерии за избор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104" y="5445226"/>
            <a:ext cx="3886601" cy="1477307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marL="285690" indent="-28569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/>
              <a:t>Предлагане на сходни туристически продукти; </a:t>
            </a:r>
          </a:p>
          <a:p>
            <a:pPr marL="285690" indent="-28569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/>
              <a:t>Сходство в ценовото позициониране; </a:t>
            </a:r>
          </a:p>
          <a:p>
            <a:pPr marL="285690" indent="-28569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/>
              <a:t>Географска близост до генериращите ни пазари; </a:t>
            </a:r>
          </a:p>
          <a:p>
            <a:pPr marL="285690" indent="-28569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/>
              <a:t>Привличане на сходен туристически поток;</a:t>
            </a:r>
          </a:p>
          <a:p>
            <a:pPr marL="285690" indent="-28569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200" dirty="0"/>
              <a:t>Мнения на експерти.</a:t>
            </a:r>
          </a:p>
        </p:txBody>
      </p:sp>
    </p:spTree>
    <p:extLst>
      <p:ext uri="{BB962C8B-B14F-4D97-AF65-F5344CB8AC3E}">
        <p14:creationId xmlns:p14="http://schemas.microsoft.com/office/powerpoint/2010/main" val="16138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2284"/>
            <a:ext cx="424821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12 Conector recto de flecha"/>
          <p:cNvCxnSpPr/>
          <p:nvPr/>
        </p:nvCxnSpPr>
        <p:spPr>
          <a:xfrm flipH="1">
            <a:off x="2411760" y="3766241"/>
            <a:ext cx="1544638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 de flecha"/>
          <p:cNvCxnSpPr/>
          <p:nvPr/>
        </p:nvCxnSpPr>
        <p:spPr>
          <a:xfrm flipH="1">
            <a:off x="4139952" y="2933907"/>
            <a:ext cx="792089" cy="63910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Abrir corchete"/>
          <p:cNvSpPr/>
          <p:nvPr/>
        </p:nvSpPr>
        <p:spPr>
          <a:xfrm>
            <a:off x="4972916" y="1470299"/>
            <a:ext cx="45719" cy="4028159"/>
          </a:xfrm>
          <a:prstGeom prst="lef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C:\Users\b.dineva\Desktop\TURKEY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" y="2924944"/>
            <a:ext cx="2150148" cy="11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11760" y="260648"/>
            <a:ext cx="4651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ea typeface="+mj-ea"/>
                <a:cs typeface="+mj-cs"/>
              </a:rPr>
              <a:t>Какъв е имиджът </a:t>
            </a:r>
            <a:r>
              <a:rPr lang="bg-BG" sz="2800" dirty="0" smtClean="0">
                <a:ea typeface="+mj-ea"/>
                <a:cs typeface="+mj-cs"/>
              </a:rPr>
              <a:t>на Турция? </a:t>
            </a:r>
            <a:endParaRPr lang="bg-BG" sz="2800" dirty="0"/>
          </a:p>
        </p:txBody>
      </p:sp>
      <p:sp>
        <p:nvSpPr>
          <p:cNvPr id="2" name="Rectangle 1"/>
          <p:cNvSpPr/>
          <p:nvPr/>
        </p:nvSpPr>
        <p:spPr>
          <a:xfrm>
            <a:off x="5018635" y="1470299"/>
            <a:ext cx="2361422" cy="3974925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5018635" y="1412776"/>
            <a:ext cx="3384376" cy="4085683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Море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Климат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, благоприятен за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туризъм;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Изгодни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цени на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стоките;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Изгодни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цени на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туристическите оферти;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Добри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възможности за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пазаруване;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Слаби страни – чистота и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сигурност;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Морски туризъм;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err="1" smtClean="0">
                <a:solidFill>
                  <a:schemeClr val="accent6">
                    <a:lumMod val="75000"/>
                  </a:schemeClr>
                </a:solidFill>
              </a:rPr>
              <a:t>Шопинг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 туризъм;</a:t>
            </a: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урове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разглеждане на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забележителности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endParaRPr lang="bg-BG" sz="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Цвят -  червено.</a:t>
            </a:r>
          </a:p>
        </p:txBody>
      </p:sp>
    </p:spTree>
    <p:extLst>
      <p:ext uri="{BB962C8B-B14F-4D97-AF65-F5344CB8AC3E}">
        <p14:creationId xmlns:p14="http://schemas.microsoft.com/office/powerpoint/2010/main" val="41597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2284"/>
            <a:ext cx="424821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412776"/>
            <a:ext cx="3672408" cy="3762518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Море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Богато историческо наследство;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Благоприятен климат;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Красива природа;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Традиции в областта на туризма;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Добра кухня и гостоприемно население;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Слаби страни – чистотата и уредеността на страната;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Морски туризъм;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Културен туризъм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endParaRPr lang="bg-BG" sz="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600" indent="-285600" defTabSz="913925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Цвят -  синьо.</a:t>
            </a:r>
          </a:p>
        </p:txBody>
      </p:sp>
      <p:cxnSp>
        <p:nvCxnSpPr>
          <p:cNvPr id="6" name="12 Conector recto de flecha"/>
          <p:cNvCxnSpPr/>
          <p:nvPr/>
        </p:nvCxnSpPr>
        <p:spPr>
          <a:xfrm flipH="1">
            <a:off x="2411760" y="3755386"/>
            <a:ext cx="1544638" cy="1085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 de flecha"/>
          <p:cNvCxnSpPr/>
          <p:nvPr/>
        </p:nvCxnSpPr>
        <p:spPr>
          <a:xfrm flipH="1">
            <a:off x="4001059" y="2940238"/>
            <a:ext cx="930981" cy="73219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Abrir corchete"/>
          <p:cNvSpPr/>
          <p:nvPr/>
        </p:nvSpPr>
        <p:spPr>
          <a:xfrm>
            <a:off x="4932040" y="1470300"/>
            <a:ext cx="86595" cy="3704994"/>
          </a:xfrm>
          <a:prstGeom prst="lef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2411760" y="260648"/>
            <a:ext cx="4670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ea typeface="+mj-ea"/>
                <a:cs typeface="+mj-cs"/>
              </a:rPr>
              <a:t>Какъв е имиджът </a:t>
            </a:r>
            <a:r>
              <a:rPr lang="bg-BG" sz="2800" dirty="0" smtClean="0">
                <a:ea typeface="+mj-ea"/>
                <a:cs typeface="+mj-cs"/>
              </a:rPr>
              <a:t>на Гърция? </a:t>
            </a:r>
            <a:endParaRPr lang="bg-BG" sz="2800" dirty="0"/>
          </a:p>
        </p:txBody>
      </p:sp>
      <p:pic>
        <p:nvPicPr>
          <p:cNvPr id="11" name="Picture 4" descr="http://www.bgcamping.com/images/flags/logos/greece_log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8" y="3293247"/>
            <a:ext cx="2056397" cy="11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76" tIns="45685" rIns="91376" bIns="45685" rtlCol="0" anchor="ctr"/>
          <a:lstStyle/>
          <a:p>
            <a:pPr algn="ctr" defTabSz="913735"/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2284"/>
            <a:ext cx="424821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412776"/>
            <a:ext cx="4032448" cy="3616324"/>
          </a:xfrm>
          <a:prstGeom prst="rect">
            <a:avLst/>
          </a:prstGeom>
          <a:solidFill>
            <a:srgbClr val="FFFFFF">
              <a:alpha val="81176"/>
            </a:srgbClr>
          </a:solidFill>
          <a:effectLst>
            <a:softEdge rad="31750"/>
          </a:effectLst>
        </p:spPr>
        <p:txBody>
          <a:bodyPr wrap="square" lIns="91395" tIns="45695" rIns="91395" bIns="45695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Добре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уредена туристическа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дестинация;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Сигурност;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Добра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инфраструктура;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Красиви планини;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Богатото културно-историческо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наследство;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Ваканция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за по-улегнали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хора;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Далеч от 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изгодни цени;</a:t>
            </a:r>
            <a:endParaRPr lang="bg-BG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Планински и ски туризъм;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Културно-познавателен туризъм;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Конгресен туризъм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5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Цвят -  бяло.</a:t>
            </a:r>
          </a:p>
        </p:txBody>
      </p:sp>
      <p:cxnSp>
        <p:nvCxnSpPr>
          <p:cNvPr id="6" name="12 Conector recto de flecha"/>
          <p:cNvCxnSpPr/>
          <p:nvPr/>
        </p:nvCxnSpPr>
        <p:spPr>
          <a:xfrm flipH="1">
            <a:off x="2411760" y="3755386"/>
            <a:ext cx="1544638" cy="1085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 de flecha"/>
          <p:cNvCxnSpPr/>
          <p:nvPr/>
        </p:nvCxnSpPr>
        <p:spPr>
          <a:xfrm flipH="1">
            <a:off x="4001059" y="2940238"/>
            <a:ext cx="930981" cy="73219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6 Abrir corchete"/>
          <p:cNvSpPr/>
          <p:nvPr/>
        </p:nvSpPr>
        <p:spPr>
          <a:xfrm>
            <a:off x="4932040" y="1470300"/>
            <a:ext cx="86595" cy="3558800"/>
          </a:xfrm>
          <a:prstGeom prst="lef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2411760" y="260648"/>
            <a:ext cx="4814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ea typeface="+mj-ea"/>
                <a:cs typeface="+mj-cs"/>
              </a:rPr>
              <a:t>Какъв е имиджът </a:t>
            </a:r>
            <a:r>
              <a:rPr lang="bg-BG" sz="2800" dirty="0" smtClean="0">
                <a:ea typeface="+mj-ea"/>
                <a:cs typeface="+mj-cs"/>
              </a:rPr>
              <a:t>на Австрия? </a:t>
            </a:r>
            <a:endParaRPr lang="bg-BG" sz="2800" dirty="0"/>
          </a:p>
        </p:txBody>
      </p:sp>
      <p:pic>
        <p:nvPicPr>
          <p:cNvPr id="6146" name="Picture 2" descr="http://4.bp.blogspot.com/_lWQ1yUSGbW8/TFFHk0ItZoI/AAAAAAAACAk/GYQtfOqjibM/s400/aust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1" y="2940238"/>
            <a:ext cx="1785175" cy="17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2747</Words>
  <Application>Microsoft Office PowerPoint</Application>
  <PresentationFormat>On-screen Show (4:3)</PresentationFormat>
  <Paragraphs>794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1_Office Theme</vt:lpstr>
      <vt:lpstr>17_Custom Design</vt:lpstr>
      <vt:lpstr>16_Custom Design</vt:lpstr>
      <vt:lpstr>18_Custom Design</vt:lpstr>
      <vt:lpstr>Основни резултати от изследванията в първа фаза</vt:lpstr>
      <vt:lpstr>Ключови въпроси </vt:lpstr>
      <vt:lpstr>Изследвания и анализи, проведени в първа фаза</vt:lpstr>
      <vt:lpstr>Целеви групи</vt:lpstr>
      <vt:lpstr>Кои са основните конкуренти на България като туристическа дестинация? </vt:lpstr>
      <vt:lpstr>Кои са преките конкуренти на България?</vt:lpstr>
      <vt:lpstr>PowerPoint Presentation</vt:lpstr>
      <vt:lpstr>PowerPoint Presentation</vt:lpstr>
      <vt:lpstr>PowerPoint Presentation</vt:lpstr>
      <vt:lpstr>PowerPoint Presentation</vt:lpstr>
      <vt:lpstr>Кои са целеви пазари за България като туристическа дестинация?</vt:lpstr>
      <vt:lpstr>PowerPoint Presentation</vt:lpstr>
      <vt:lpstr>PowerPoint Presentation</vt:lpstr>
      <vt:lpstr>Кои са пазарите от интерес?</vt:lpstr>
      <vt:lpstr>PowerPoint Presentation</vt:lpstr>
      <vt:lpstr>Групи пазари, според приоритетността им</vt:lpstr>
      <vt:lpstr>Може би най-значимият пазар … БЪЛГАРСКИЯТ</vt:lpstr>
      <vt:lpstr>Потребителска удовлетвореност и фактори, влияещи върху избора на дестинация </vt:lpstr>
      <vt:lpstr>Потребителска удовлетвореност</vt:lpstr>
      <vt:lpstr>През какви етапи преминава потребителският избор?</vt:lpstr>
      <vt:lpstr>Какви фактори влияят върху избора?</vt:lpstr>
      <vt:lpstr>С какви символи и визуални елементи се свързва България?</vt:lpstr>
      <vt:lpstr>С какви символи се асоциира България?</vt:lpstr>
      <vt:lpstr>PowerPoint Presentation</vt:lpstr>
      <vt:lpstr>Какъв е имиджът на България като туристическа дестинация?</vt:lpstr>
      <vt:lpstr>Какъв е имиджът на България сред потребителите?</vt:lpstr>
      <vt:lpstr>Какъв е имиджът на България сред потребителите?</vt:lpstr>
      <vt:lpstr>Какъв е имиджът на България сред туроператорите?</vt:lpstr>
      <vt:lpstr>Какъв е имиджът на България сред туроператорите?</vt:lpstr>
      <vt:lpstr>Видове туризъм</vt:lpstr>
      <vt:lpstr>PowerPoint Presentation</vt:lpstr>
      <vt:lpstr>Как е позиционирана България на фона на преките си конкуренти?</vt:lpstr>
      <vt:lpstr>Настоящо позициониране на България</vt:lpstr>
      <vt:lpstr>PowerPoint Presentation</vt:lpstr>
      <vt:lpstr>Съдържание на бранд България от гледна точка на туристическата услуга  </vt:lpstr>
      <vt:lpstr>Рационална характеристика 1</vt:lpstr>
      <vt:lpstr>Съдържание на бранд България от гледна точка на предлаганите възможности за туризъм</vt:lpstr>
      <vt:lpstr>Рационална характеристика 2</vt:lpstr>
      <vt:lpstr>Съдържание на бранд България от гледна точка на благоустройството на страната</vt:lpstr>
      <vt:lpstr>Рационална характеристика 3</vt:lpstr>
      <vt:lpstr>Съдържание на бранд България от гледна точка на климата и природните дадености</vt:lpstr>
      <vt:lpstr>Рационална характеристика 4</vt:lpstr>
      <vt:lpstr>Върху какви видове туризъм да се фокусира България?</vt:lpstr>
      <vt:lpstr>Върху какви видове туризъм да се фокусираме?</vt:lpstr>
      <vt:lpstr>Какво искаме да говорят за нас?</vt:lpstr>
      <vt:lpstr>PowerPoint Presentation</vt:lpstr>
      <vt:lpstr>Кои трябва да са основните говорители на бранд България?</vt:lpstr>
      <vt:lpstr>Благодарим за вниманието!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</dc:creator>
  <cp:lastModifiedBy>pmg22_r.zhikova</cp:lastModifiedBy>
  <cp:revision>330</cp:revision>
  <cp:lastPrinted>2012-10-22T09:45:50Z</cp:lastPrinted>
  <dcterms:created xsi:type="dcterms:W3CDTF">2012-10-11T09:18:21Z</dcterms:created>
  <dcterms:modified xsi:type="dcterms:W3CDTF">2012-11-21T07:12:42Z</dcterms:modified>
</cp:coreProperties>
</file>